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052" r:id="rId3"/>
    <p:sldId id="262" r:id="rId4"/>
    <p:sldId id="260" r:id="rId5"/>
    <p:sldId id="268" r:id="rId6"/>
    <p:sldId id="256" r:id="rId7"/>
    <p:sldId id="259" r:id="rId8"/>
    <p:sldId id="276" r:id="rId9"/>
    <p:sldId id="258" r:id="rId10"/>
    <p:sldId id="274" r:id="rId11"/>
    <p:sldId id="3057" r:id="rId12"/>
    <p:sldId id="281" r:id="rId13"/>
    <p:sldId id="3055" r:id="rId14"/>
    <p:sldId id="3056" r:id="rId15"/>
    <p:sldId id="3058" r:id="rId16"/>
    <p:sldId id="266" r:id="rId17"/>
    <p:sldId id="3053" r:id="rId18"/>
    <p:sldId id="3054" r:id="rId19"/>
    <p:sldId id="3059" r:id="rId20"/>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62" autoAdjust="0"/>
    <p:restoredTop sz="94660"/>
  </p:normalViewPr>
  <p:slideViewPr>
    <p:cSldViewPr snapToGrid="0">
      <p:cViewPr varScale="1">
        <p:scale>
          <a:sx n="73" d="100"/>
          <a:sy n="73" d="100"/>
        </p:scale>
        <p:origin x="594"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490D7-526D-44A3-958E-BDE1452FCF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a:extLst>
              <a:ext uri="{FF2B5EF4-FFF2-40B4-BE49-F238E27FC236}">
                <a16:creationId xmlns:a16="http://schemas.microsoft.com/office/drawing/2014/main" id="{D43DD576-DA68-4817-9D3A-E09981F875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a:extLst>
              <a:ext uri="{FF2B5EF4-FFF2-40B4-BE49-F238E27FC236}">
                <a16:creationId xmlns:a16="http://schemas.microsoft.com/office/drawing/2014/main" id="{0BC80894-B237-422B-A03D-A52EFF5A5502}"/>
              </a:ext>
            </a:extLst>
          </p:cNvPr>
          <p:cNvSpPr>
            <a:spLocks noGrp="1"/>
          </p:cNvSpPr>
          <p:nvPr>
            <p:ph type="dt" sz="half" idx="10"/>
          </p:nvPr>
        </p:nvSpPr>
        <p:spPr/>
        <p:txBody>
          <a:bodyPr/>
          <a:lstStyle/>
          <a:p>
            <a:fld id="{64017BB6-6ADE-48D0-B06A-84A5FC258EA2}" type="datetimeFigureOut">
              <a:rPr lang="id-ID" smtClean="0"/>
              <a:t>26/07/2021</a:t>
            </a:fld>
            <a:endParaRPr lang="id-ID"/>
          </a:p>
        </p:txBody>
      </p:sp>
      <p:sp>
        <p:nvSpPr>
          <p:cNvPr id="5" name="Footer Placeholder 4">
            <a:extLst>
              <a:ext uri="{FF2B5EF4-FFF2-40B4-BE49-F238E27FC236}">
                <a16:creationId xmlns:a16="http://schemas.microsoft.com/office/drawing/2014/main" id="{7AB7B033-1CF5-43BB-9DAD-58587BC015FB}"/>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CB872037-4F54-4513-BBEF-41F88E1050EC}"/>
              </a:ext>
            </a:extLst>
          </p:cNvPr>
          <p:cNvSpPr>
            <a:spLocks noGrp="1"/>
          </p:cNvSpPr>
          <p:nvPr>
            <p:ph type="sldNum" sz="quarter" idx="12"/>
          </p:nvPr>
        </p:nvSpPr>
        <p:spPr/>
        <p:txBody>
          <a:bodyPr/>
          <a:lstStyle/>
          <a:p>
            <a:fld id="{93C79F40-903F-402A-A22B-1667B58C48C3}" type="slidenum">
              <a:rPr lang="id-ID" smtClean="0"/>
              <a:t>‹#›</a:t>
            </a:fld>
            <a:endParaRPr lang="id-ID"/>
          </a:p>
        </p:txBody>
      </p:sp>
    </p:spTree>
    <p:extLst>
      <p:ext uri="{BB962C8B-B14F-4D97-AF65-F5344CB8AC3E}">
        <p14:creationId xmlns:p14="http://schemas.microsoft.com/office/powerpoint/2010/main" val="2155293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4F0D6-3F5B-4F8F-9E46-4E6809C2A46B}"/>
              </a:ext>
            </a:extLst>
          </p:cNvPr>
          <p:cNvSpPr>
            <a:spLocks noGrp="1"/>
          </p:cNvSpPr>
          <p:nvPr>
            <p:ph type="title"/>
          </p:nvPr>
        </p:nvSpPr>
        <p:spPr/>
        <p:txBody>
          <a:bodyPr/>
          <a:lstStyle/>
          <a:p>
            <a:r>
              <a:rPr lang="en-US"/>
              <a:t>Click to edit Master title style</a:t>
            </a:r>
            <a:endParaRPr lang="id-ID"/>
          </a:p>
        </p:txBody>
      </p:sp>
      <p:sp>
        <p:nvSpPr>
          <p:cNvPr id="3" name="Vertical Text Placeholder 2">
            <a:extLst>
              <a:ext uri="{FF2B5EF4-FFF2-40B4-BE49-F238E27FC236}">
                <a16:creationId xmlns:a16="http://schemas.microsoft.com/office/drawing/2014/main" id="{042E199F-9602-4AA0-AEB7-ABEAA12C7A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D30515B0-696F-4E3E-B38B-EDC1EA046AFA}"/>
              </a:ext>
            </a:extLst>
          </p:cNvPr>
          <p:cNvSpPr>
            <a:spLocks noGrp="1"/>
          </p:cNvSpPr>
          <p:nvPr>
            <p:ph type="dt" sz="half" idx="10"/>
          </p:nvPr>
        </p:nvSpPr>
        <p:spPr/>
        <p:txBody>
          <a:bodyPr/>
          <a:lstStyle/>
          <a:p>
            <a:fld id="{64017BB6-6ADE-48D0-B06A-84A5FC258EA2}" type="datetimeFigureOut">
              <a:rPr lang="id-ID" smtClean="0"/>
              <a:t>26/07/2021</a:t>
            </a:fld>
            <a:endParaRPr lang="id-ID"/>
          </a:p>
        </p:txBody>
      </p:sp>
      <p:sp>
        <p:nvSpPr>
          <p:cNvPr id="5" name="Footer Placeholder 4">
            <a:extLst>
              <a:ext uri="{FF2B5EF4-FFF2-40B4-BE49-F238E27FC236}">
                <a16:creationId xmlns:a16="http://schemas.microsoft.com/office/drawing/2014/main" id="{28B62BDD-5A05-4701-B1D1-87962C1E33BB}"/>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83D75519-CF6A-46A5-B834-D91B7679A514}"/>
              </a:ext>
            </a:extLst>
          </p:cNvPr>
          <p:cNvSpPr>
            <a:spLocks noGrp="1"/>
          </p:cNvSpPr>
          <p:nvPr>
            <p:ph type="sldNum" sz="quarter" idx="12"/>
          </p:nvPr>
        </p:nvSpPr>
        <p:spPr/>
        <p:txBody>
          <a:bodyPr/>
          <a:lstStyle/>
          <a:p>
            <a:fld id="{93C79F40-903F-402A-A22B-1667B58C48C3}" type="slidenum">
              <a:rPr lang="id-ID" smtClean="0"/>
              <a:t>‹#›</a:t>
            </a:fld>
            <a:endParaRPr lang="id-ID"/>
          </a:p>
        </p:txBody>
      </p:sp>
    </p:spTree>
    <p:extLst>
      <p:ext uri="{BB962C8B-B14F-4D97-AF65-F5344CB8AC3E}">
        <p14:creationId xmlns:p14="http://schemas.microsoft.com/office/powerpoint/2010/main" val="3179345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A9A443-5168-4D4A-A09E-0FB33F3AF98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a:extLst>
              <a:ext uri="{FF2B5EF4-FFF2-40B4-BE49-F238E27FC236}">
                <a16:creationId xmlns:a16="http://schemas.microsoft.com/office/drawing/2014/main" id="{0679818C-84C7-44FA-B71F-414A6BB957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D8CB56FB-0B9E-43C1-8162-A422B75C5143}"/>
              </a:ext>
            </a:extLst>
          </p:cNvPr>
          <p:cNvSpPr>
            <a:spLocks noGrp="1"/>
          </p:cNvSpPr>
          <p:nvPr>
            <p:ph type="dt" sz="half" idx="10"/>
          </p:nvPr>
        </p:nvSpPr>
        <p:spPr/>
        <p:txBody>
          <a:bodyPr/>
          <a:lstStyle/>
          <a:p>
            <a:fld id="{64017BB6-6ADE-48D0-B06A-84A5FC258EA2}" type="datetimeFigureOut">
              <a:rPr lang="id-ID" smtClean="0"/>
              <a:t>26/07/2021</a:t>
            </a:fld>
            <a:endParaRPr lang="id-ID"/>
          </a:p>
        </p:txBody>
      </p:sp>
      <p:sp>
        <p:nvSpPr>
          <p:cNvPr id="5" name="Footer Placeholder 4">
            <a:extLst>
              <a:ext uri="{FF2B5EF4-FFF2-40B4-BE49-F238E27FC236}">
                <a16:creationId xmlns:a16="http://schemas.microsoft.com/office/drawing/2014/main" id="{29FE32F9-5B84-4C75-B42A-225613022BFE}"/>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96CE0817-94B3-4D7A-998A-7C043C6B205E}"/>
              </a:ext>
            </a:extLst>
          </p:cNvPr>
          <p:cNvSpPr>
            <a:spLocks noGrp="1"/>
          </p:cNvSpPr>
          <p:nvPr>
            <p:ph type="sldNum" sz="quarter" idx="12"/>
          </p:nvPr>
        </p:nvSpPr>
        <p:spPr/>
        <p:txBody>
          <a:bodyPr/>
          <a:lstStyle/>
          <a:p>
            <a:fld id="{93C79F40-903F-402A-A22B-1667B58C48C3}" type="slidenum">
              <a:rPr lang="id-ID" smtClean="0"/>
              <a:t>‹#›</a:t>
            </a:fld>
            <a:endParaRPr lang="id-ID"/>
          </a:p>
        </p:txBody>
      </p:sp>
    </p:spTree>
    <p:extLst>
      <p:ext uri="{BB962C8B-B14F-4D97-AF65-F5344CB8AC3E}">
        <p14:creationId xmlns:p14="http://schemas.microsoft.com/office/powerpoint/2010/main" val="4221766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EE34D-1000-429C-8109-678CFF4DDBF0}"/>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a16="http://schemas.microsoft.com/office/drawing/2014/main" id="{DF730248-A1D2-4D2F-AC1D-46E366A29E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CCC7FA87-3EC4-4443-B35C-594754F61AFC}"/>
              </a:ext>
            </a:extLst>
          </p:cNvPr>
          <p:cNvSpPr>
            <a:spLocks noGrp="1"/>
          </p:cNvSpPr>
          <p:nvPr>
            <p:ph type="dt" sz="half" idx="10"/>
          </p:nvPr>
        </p:nvSpPr>
        <p:spPr/>
        <p:txBody>
          <a:bodyPr/>
          <a:lstStyle/>
          <a:p>
            <a:fld id="{64017BB6-6ADE-48D0-B06A-84A5FC258EA2}" type="datetimeFigureOut">
              <a:rPr lang="id-ID" smtClean="0"/>
              <a:t>26/07/2021</a:t>
            </a:fld>
            <a:endParaRPr lang="id-ID"/>
          </a:p>
        </p:txBody>
      </p:sp>
      <p:sp>
        <p:nvSpPr>
          <p:cNvPr id="5" name="Footer Placeholder 4">
            <a:extLst>
              <a:ext uri="{FF2B5EF4-FFF2-40B4-BE49-F238E27FC236}">
                <a16:creationId xmlns:a16="http://schemas.microsoft.com/office/drawing/2014/main" id="{96EA7DF9-2738-4538-9C7C-BE1CF5DD465B}"/>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A47199BD-E58C-4DC2-8726-623BBF33FF3F}"/>
              </a:ext>
            </a:extLst>
          </p:cNvPr>
          <p:cNvSpPr>
            <a:spLocks noGrp="1"/>
          </p:cNvSpPr>
          <p:nvPr>
            <p:ph type="sldNum" sz="quarter" idx="12"/>
          </p:nvPr>
        </p:nvSpPr>
        <p:spPr/>
        <p:txBody>
          <a:bodyPr/>
          <a:lstStyle/>
          <a:p>
            <a:fld id="{93C79F40-903F-402A-A22B-1667B58C48C3}" type="slidenum">
              <a:rPr lang="id-ID" smtClean="0"/>
              <a:t>‹#›</a:t>
            </a:fld>
            <a:endParaRPr lang="id-ID"/>
          </a:p>
        </p:txBody>
      </p:sp>
    </p:spTree>
    <p:extLst>
      <p:ext uri="{BB962C8B-B14F-4D97-AF65-F5344CB8AC3E}">
        <p14:creationId xmlns:p14="http://schemas.microsoft.com/office/powerpoint/2010/main" val="1632520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6E264-B8F4-4C41-B982-0197DDF9E5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a:extLst>
              <a:ext uri="{FF2B5EF4-FFF2-40B4-BE49-F238E27FC236}">
                <a16:creationId xmlns:a16="http://schemas.microsoft.com/office/drawing/2014/main" id="{FAC322E8-9A5A-42E2-8A1E-C2FCC13154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718DDC-2FBA-4516-9B14-8D07709027BD}"/>
              </a:ext>
            </a:extLst>
          </p:cNvPr>
          <p:cNvSpPr>
            <a:spLocks noGrp="1"/>
          </p:cNvSpPr>
          <p:nvPr>
            <p:ph type="dt" sz="half" idx="10"/>
          </p:nvPr>
        </p:nvSpPr>
        <p:spPr/>
        <p:txBody>
          <a:bodyPr/>
          <a:lstStyle/>
          <a:p>
            <a:fld id="{64017BB6-6ADE-48D0-B06A-84A5FC258EA2}" type="datetimeFigureOut">
              <a:rPr lang="id-ID" smtClean="0"/>
              <a:t>26/07/2021</a:t>
            </a:fld>
            <a:endParaRPr lang="id-ID"/>
          </a:p>
        </p:txBody>
      </p:sp>
      <p:sp>
        <p:nvSpPr>
          <p:cNvPr id="5" name="Footer Placeholder 4">
            <a:extLst>
              <a:ext uri="{FF2B5EF4-FFF2-40B4-BE49-F238E27FC236}">
                <a16:creationId xmlns:a16="http://schemas.microsoft.com/office/drawing/2014/main" id="{D0090303-19B5-400B-90A9-C39DC1E5ED20}"/>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747E8A4D-53A4-4311-AF67-075FD7D21CD7}"/>
              </a:ext>
            </a:extLst>
          </p:cNvPr>
          <p:cNvSpPr>
            <a:spLocks noGrp="1"/>
          </p:cNvSpPr>
          <p:nvPr>
            <p:ph type="sldNum" sz="quarter" idx="12"/>
          </p:nvPr>
        </p:nvSpPr>
        <p:spPr/>
        <p:txBody>
          <a:bodyPr/>
          <a:lstStyle/>
          <a:p>
            <a:fld id="{93C79F40-903F-402A-A22B-1667B58C48C3}" type="slidenum">
              <a:rPr lang="id-ID" smtClean="0"/>
              <a:t>‹#›</a:t>
            </a:fld>
            <a:endParaRPr lang="id-ID"/>
          </a:p>
        </p:txBody>
      </p:sp>
    </p:spTree>
    <p:extLst>
      <p:ext uri="{BB962C8B-B14F-4D97-AF65-F5344CB8AC3E}">
        <p14:creationId xmlns:p14="http://schemas.microsoft.com/office/powerpoint/2010/main" val="784842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AFA6E-8800-4831-9595-235B0E1C0FB4}"/>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a16="http://schemas.microsoft.com/office/drawing/2014/main" id="{0FB4AA8C-5CD2-4A76-96C4-EB481A0913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a:extLst>
              <a:ext uri="{FF2B5EF4-FFF2-40B4-BE49-F238E27FC236}">
                <a16:creationId xmlns:a16="http://schemas.microsoft.com/office/drawing/2014/main" id="{DCD41F0A-2149-48E9-B302-578D4ADC13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a:extLst>
              <a:ext uri="{FF2B5EF4-FFF2-40B4-BE49-F238E27FC236}">
                <a16:creationId xmlns:a16="http://schemas.microsoft.com/office/drawing/2014/main" id="{CC864CCB-0023-4679-A81D-FA8FD35197D4}"/>
              </a:ext>
            </a:extLst>
          </p:cNvPr>
          <p:cNvSpPr>
            <a:spLocks noGrp="1"/>
          </p:cNvSpPr>
          <p:nvPr>
            <p:ph type="dt" sz="half" idx="10"/>
          </p:nvPr>
        </p:nvSpPr>
        <p:spPr/>
        <p:txBody>
          <a:bodyPr/>
          <a:lstStyle/>
          <a:p>
            <a:fld id="{64017BB6-6ADE-48D0-B06A-84A5FC258EA2}" type="datetimeFigureOut">
              <a:rPr lang="id-ID" smtClean="0"/>
              <a:t>26/07/2021</a:t>
            </a:fld>
            <a:endParaRPr lang="id-ID"/>
          </a:p>
        </p:txBody>
      </p:sp>
      <p:sp>
        <p:nvSpPr>
          <p:cNvPr id="6" name="Footer Placeholder 5">
            <a:extLst>
              <a:ext uri="{FF2B5EF4-FFF2-40B4-BE49-F238E27FC236}">
                <a16:creationId xmlns:a16="http://schemas.microsoft.com/office/drawing/2014/main" id="{3111499E-BE7E-4BEC-8529-3975F53DC5F5}"/>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id="{739E9DA7-C035-45B0-81C4-1C7E7EC21525}"/>
              </a:ext>
            </a:extLst>
          </p:cNvPr>
          <p:cNvSpPr>
            <a:spLocks noGrp="1"/>
          </p:cNvSpPr>
          <p:nvPr>
            <p:ph type="sldNum" sz="quarter" idx="12"/>
          </p:nvPr>
        </p:nvSpPr>
        <p:spPr/>
        <p:txBody>
          <a:bodyPr/>
          <a:lstStyle/>
          <a:p>
            <a:fld id="{93C79F40-903F-402A-A22B-1667B58C48C3}" type="slidenum">
              <a:rPr lang="id-ID" smtClean="0"/>
              <a:t>‹#›</a:t>
            </a:fld>
            <a:endParaRPr lang="id-ID"/>
          </a:p>
        </p:txBody>
      </p:sp>
    </p:spTree>
    <p:extLst>
      <p:ext uri="{BB962C8B-B14F-4D97-AF65-F5344CB8AC3E}">
        <p14:creationId xmlns:p14="http://schemas.microsoft.com/office/powerpoint/2010/main" val="3018486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2B5BC-6868-47B1-B601-765F82D6F73C}"/>
              </a:ext>
            </a:extLst>
          </p:cNvPr>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a:extLst>
              <a:ext uri="{FF2B5EF4-FFF2-40B4-BE49-F238E27FC236}">
                <a16:creationId xmlns:a16="http://schemas.microsoft.com/office/drawing/2014/main" id="{A5A91B34-DB14-4FDB-9481-7704F5BFD9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4A50F0-69CB-4A17-9726-ED42DA1435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a:extLst>
              <a:ext uri="{FF2B5EF4-FFF2-40B4-BE49-F238E27FC236}">
                <a16:creationId xmlns:a16="http://schemas.microsoft.com/office/drawing/2014/main" id="{2FC31F0D-EEF6-4CD6-AE6B-EFF5FDCB8B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83E501-52B1-4664-A9CC-31D850A04C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a:extLst>
              <a:ext uri="{FF2B5EF4-FFF2-40B4-BE49-F238E27FC236}">
                <a16:creationId xmlns:a16="http://schemas.microsoft.com/office/drawing/2014/main" id="{F309B5EA-0369-4E55-BCAE-5B8C966D802B}"/>
              </a:ext>
            </a:extLst>
          </p:cNvPr>
          <p:cNvSpPr>
            <a:spLocks noGrp="1"/>
          </p:cNvSpPr>
          <p:nvPr>
            <p:ph type="dt" sz="half" idx="10"/>
          </p:nvPr>
        </p:nvSpPr>
        <p:spPr/>
        <p:txBody>
          <a:bodyPr/>
          <a:lstStyle/>
          <a:p>
            <a:fld id="{64017BB6-6ADE-48D0-B06A-84A5FC258EA2}" type="datetimeFigureOut">
              <a:rPr lang="id-ID" smtClean="0"/>
              <a:t>26/07/2021</a:t>
            </a:fld>
            <a:endParaRPr lang="id-ID"/>
          </a:p>
        </p:txBody>
      </p:sp>
      <p:sp>
        <p:nvSpPr>
          <p:cNvPr id="8" name="Footer Placeholder 7">
            <a:extLst>
              <a:ext uri="{FF2B5EF4-FFF2-40B4-BE49-F238E27FC236}">
                <a16:creationId xmlns:a16="http://schemas.microsoft.com/office/drawing/2014/main" id="{E31C686C-A0EC-4E71-9DD1-D413D5159434}"/>
              </a:ext>
            </a:extLst>
          </p:cNvPr>
          <p:cNvSpPr>
            <a:spLocks noGrp="1"/>
          </p:cNvSpPr>
          <p:nvPr>
            <p:ph type="ftr" sz="quarter" idx="11"/>
          </p:nvPr>
        </p:nvSpPr>
        <p:spPr/>
        <p:txBody>
          <a:bodyPr/>
          <a:lstStyle/>
          <a:p>
            <a:endParaRPr lang="id-ID"/>
          </a:p>
        </p:txBody>
      </p:sp>
      <p:sp>
        <p:nvSpPr>
          <p:cNvPr id="9" name="Slide Number Placeholder 8">
            <a:extLst>
              <a:ext uri="{FF2B5EF4-FFF2-40B4-BE49-F238E27FC236}">
                <a16:creationId xmlns:a16="http://schemas.microsoft.com/office/drawing/2014/main" id="{93F11576-5A7A-4580-A811-7FE26E5ADE23}"/>
              </a:ext>
            </a:extLst>
          </p:cNvPr>
          <p:cNvSpPr>
            <a:spLocks noGrp="1"/>
          </p:cNvSpPr>
          <p:nvPr>
            <p:ph type="sldNum" sz="quarter" idx="12"/>
          </p:nvPr>
        </p:nvSpPr>
        <p:spPr/>
        <p:txBody>
          <a:bodyPr/>
          <a:lstStyle/>
          <a:p>
            <a:fld id="{93C79F40-903F-402A-A22B-1667B58C48C3}" type="slidenum">
              <a:rPr lang="id-ID" smtClean="0"/>
              <a:t>‹#›</a:t>
            </a:fld>
            <a:endParaRPr lang="id-ID"/>
          </a:p>
        </p:txBody>
      </p:sp>
    </p:spTree>
    <p:extLst>
      <p:ext uri="{BB962C8B-B14F-4D97-AF65-F5344CB8AC3E}">
        <p14:creationId xmlns:p14="http://schemas.microsoft.com/office/powerpoint/2010/main" val="4048841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4BE78-C828-4EAA-8558-990AAE6970AB}"/>
              </a:ext>
            </a:extLst>
          </p:cNvPr>
          <p:cNvSpPr>
            <a:spLocks noGrp="1"/>
          </p:cNvSpPr>
          <p:nvPr>
            <p:ph type="title"/>
          </p:nvPr>
        </p:nvSpPr>
        <p:spPr/>
        <p:txBody>
          <a:bodyPr/>
          <a:lstStyle/>
          <a:p>
            <a:r>
              <a:rPr lang="en-US"/>
              <a:t>Click to edit Master title style</a:t>
            </a:r>
            <a:endParaRPr lang="id-ID"/>
          </a:p>
        </p:txBody>
      </p:sp>
      <p:sp>
        <p:nvSpPr>
          <p:cNvPr id="3" name="Date Placeholder 2">
            <a:extLst>
              <a:ext uri="{FF2B5EF4-FFF2-40B4-BE49-F238E27FC236}">
                <a16:creationId xmlns:a16="http://schemas.microsoft.com/office/drawing/2014/main" id="{7EFDBA68-F655-4B56-B9CF-E4C172B76C1E}"/>
              </a:ext>
            </a:extLst>
          </p:cNvPr>
          <p:cNvSpPr>
            <a:spLocks noGrp="1"/>
          </p:cNvSpPr>
          <p:nvPr>
            <p:ph type="dt" sz="half" idx="10"/>
          </p:nvPr>
        </p:nvSpPr>
        <p:spPr/>
        <p:txBody>
          <a:bodyPr/>
          <a:lstStyle/>
          <a:p>
            <a:fld id="{64017BB6-6ADE-48D0-B06A-84A5FC258EA2}" type="datetimeFigureOut">
              <a:rPr lang="id-ID" smtClean="0"/>
              <a:t>26/07/2021</a:t>
            </a:fld>
            <a:endParaRPr lang="id-ID"/>
          </a:p>
        </p:txBody>
      </p:sp>
      <p:sp>
        <p:nvSpPr>
          <p:cNvPr id="4" name="Footer Placeholder 3">
            <a:extLst>
              <a:ext uri="{FF2B5EF4-FFF2-40B4-BE49-F238E27FC236}">
                <a16:creationId xmlns:a16="http://schemas.microsoft.com/office/drawing/2014/main" id="{7EB07D13-3818-4646-BBBB-B7104ADA9784}"/>
              </a:ext>
            </a:extLst>
          </p:cNvPr>
          <p:cNvSpPr>
            <a:spLocks noGrp="1"/>
          </p:cNvSpPr>
          <p:nvPr>
            <p:ph type="ftr" sz="quarter" idx="11"/>
          </p:nvPr>
        </p:nvSpPr>
        <p:spPr/>
        <p:txBody>
          <a:bodyPr/>
          <a:lstStyle/>
          <a:p>
            <a:endParaRPr lang="id-ID"/>
          </a:p>
        </p:txBody>
      </p:sp>
      <p:sp>
        <p:nvSpPr>
          <p:cNvPr id="5" name="Slide Number Placeholder 4">
            <a:extLst>
              <a:ext uri="{FF2B5EF4-FFF2-40B4-BE49-F238E27FC236}">
                <a16:creationId xmlns:a16="http://schemas.microsoft.com/office/drawing/2014/main" id="{A178C71B-342B-4926-A408-A9D5128D1716}"/>
              </a:ext>
            </a:extLst>
          </p:cNvPr>
          <p:cNvSpPr>
            <a:spLocks noGrp="1"/>
          </p:cNvSpPr>
          <p:nvPr>
            <p:ph type="sldNum" sz="quarter" idx="12"/>
          </p:nvPr>
        </p:nvSpPr>
        <p:spPr/>
        <p:txBody>
          <a:bodyPr/>
          <a:lstStyle/>
          <a:p>
            <a:fld id="{93C79F40-903F-402A-A22B-1667B58C48C3}" type="slidenum">
              <a:rPr lang="id-ID" smtClean="0"/>
              <a:t>‹#›</a:t>
            </a:fld>
            <a:endParaRPr lang="id-ID"/>
          </a:p>
        </p:txBody>
      </p:sp>
    </p:spTree>
    <p:extLst>
      <p:ext uri="{BB962C8B-B14F-4D97-AF65-F5344CB8AC3E}">
        <p14:creationId xmlns:p14="http://schemas.microsoft.com/office/powerpoint/2010/main" val="1708356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1DD47A-746C-42C2-AD15-0E319349D331}"/>
              </a:ext>
            </a:extLst>
          </p:cNvPr>
          <p:cNvSpPr>
            <a:spLocks noGrp="1"/>
          </p:cNvSpPr>
          <p:nvPr>
            <p:ph type="dt" sz="half" idx="10"/>
          </p:nvPr>
        </p:nvSpPr>
        <p:spPr/>
        <p:txBody>
          <a:bodyPr/>
          <a:lstStyle/>
          <a:p>
            <a:fld id="{64017BB6-6ADE-48D0-B06A-84A5FC258EA2}" type="datetimeFigureOut">
              <a:rPr lang="id-ID" smtClean="0"/>
              <a:t>26/07/2021</a:t>
            </a:fld>
            <a:endParaRPr lang="id-ID"/>
          </a:p>
        </p:txBody>
      </p:sp>
      <p:sp>
        <p:nvSpPr>
          <p:cNvPr id="3" name="Footer Placeholder 2">
            <a:extLst>
              <a:ext uri="{FF2B5EF4-FFF2-40B4-BE49-F238E27FC236}">
                <a16:creationId xmlns:a16="http://schemas.microsoft.com/office/drawing/2014/main" id="{589CC19D-A880-441D-A8A4-4796D881D34E}"/>
              </a:ext>
            </a:extLst>
          </p:cNvPr>
          <p:cNvSpPr>
            <a:spLocks noGrp="1"/>
          </p:cNvSpPr>
          <p:nvPr>
            <p:ph type="ftr" sz="quarter" idx="11"/>
          </p:nvPr>
        </p:nvSpPr>
        <p:spPr/>
        <p:txBody>
          <a:bodyPr/>
          <a:lstStyle/>
          <a:p>
            <a:endParaRPr lang="id-ID"/>
          </a:p>
        </p:txBody>
      </p:sp>
      <p:sp>
        <p:nvSpPr>
          <p:cNvPr id="4" name="Slide Number Placeholder 3">
            <a:extLst>
              <a:ext uri="{FF2B5EF4-FFF2-40B4-BE49-F238E27FC236}">
                <a16:creationId xmlns:a16="http://schemas.microsoft.com/office/drawing/2014/main" id="{84766E80-8C17-4F62-93F1-81D6FB20DDAD}"/>
              </a:ext>
            </a:extLst>
          </p:cNvPr>
          <p:cNvSpPr>
            <a:spLocks noGrp="1"/>
          </p:cNvSpPr>
          <p:nvPr>
            <p:ph type="sldNum" sz="quarter" idx="12"/>
          </p:nvPr>
        </p:nvSpPr>
        <p:spPr/>
        <p:txBody>
          <a:bodyPr/>
          <a:lstStyle/>
          <a:p>
            <a:fld id="{93C79F40-903F-402A-A22B-1667B58C48C3}" type="slidenum">
              <a:rPr lang="id-ID" smtClean="0"/>
              <a:t>‹#›</a:t>
            </a:fld>
            <a:endParaRPr lang="id-ID"/>
          </a:p>
        </p:txBody>
      </p:sp>
    </p:spTree>
    <p:extLst>
      <p:ext uri="{BB962C8B-B14F-4D97-AF65-F5344CB8AC3E}">
        <p14:creationId xmlns:p14="http://schemas.microsoft.com/office/powerpoint/2010/main" val="2857183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2E851-2905-43E3-B0C1-12F0E9AA44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a:extLst>
              <a:ext uri="{FF2B5EF4-FFF2-40B4-BE49-F238E27FC236}">
                <a16:creationId xmlns:a16="http://schemas.microsoft.com/office/drawing/2014/main" id="{D4D5F688-68BB-45C0-BF51-595CAFE880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a:extLst>
              <a:ext uri="{FF2B5EF4-FFF2-40B4-BE49-F238E27FC236}">
                <a16:creationId xmlns:a16="http://schemas.microsoft.com/office/drawing/2014/main" id="{895EF4AA-C895-4F9C-9C3A-CD8CCCA7A0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A95DA5-FEBF-41E3-8A0B-9B64559A2C6A}"/>
              </a:ext>
            </a:extLst>
          </p:cNvPr>
          <p:cNvSpPr>
            <a:spLocks noGrp="1"/>
          </p:cNvSpPr>
          <p:nvPr>
            <p:ph type="dt" sz="half" idx="10"/>
          </p:nvPr>
        </p:nvSpPr>
        <p:spPr/>
        <p:txBody>
          <a:bodyPr/>
          <a:lstStyle/>
          <a:p>
            <a:fld id="{64017BB6-6ADE-48D0-B06A-84A5FC258EA2}" type="datetimeFigureOut">
              <a:rPr lang="id-ID" smtClean="0"/>
              <a:t>26/07/2021</a:t>
            </a:fld>
            <a:endParaRPr lang="id-ID"/>
          </a:p>
        </p:txBody>
      </p:sp>
      <p:sp>
        <p:nvSpPr>
          <p:cNvPr id="6" name="Footer Placeholder 5">
            <a:extLst>
              <a:ext uri="{FF2B5EF4-FFF2-40B4-BE49-F238E27FC236}">
                <a16:creationId xmlns:a16="http://schemas.microsoft.com/office/drawing/2014/main" id="{2D764BCA-3456-456F-9386-DADBB5E16DA6}"/>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id="{DA47EB74-5F3F-42D2-AE31-C125020E3965}"/>
              </a:ext>
            </a:extLst>
          </p:cNvPr>
          <p:cNvSpPr>
            <a:spLocks noGrp="1"/>
          </p:cNvSpPr>
          <p:nvPr>
            <p:ph type="sldNum" sz="quarter" idx="12"/>
          </p:nvPr>
        </p:nvSpPr>
        <p:spPr/>
        <p:txBody>
          <a:bodyPr/>
          <a:lstStyle/>
          <a:p>
            <a:fld id="{93C79F40-903F-402A-A22B-1667B58C48C3}" type="slidenum">
              <a:rPr lang="id-ID" smtClean="0"/>
              <a:t>‹#›</a:t>
            </a:fld>
            <a:endParaRPr lang="id-ID"/>
          </a:p>
        </p:txBody>
      </p:sp>
    </p:spTree>
    <p:extLst>
      <p:ext uri="{BB962C8B-B14F-4D97-AF65-F5344CB8AC3E}">
        <p14:creationId xmlns:p14="http://schemas.microsoft.com/office/powerpoint/2010/main" val="1478678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5849C-FB25-4F0D-BADE-6091D695F7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a:extLst>
              <a:ext uri="{FF2B5EF4-FFF2-40B4-BE49-F238E27FC236}">
                <a16:creationId xmlns:a16="http://schemas.microsoft.com/office/drawing/2014/main" id="{CEF6052A-F945-4A7B-B5C9-2EAEB4189A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a:extLst>
              <a:ext uri="{FF2B5EF4-FFF2-40B4-BE49-F238E27FC236}">
                <a16:creationId xmlns:a16="http://schemas.microsoft.com/office/drawing/2014/main" id="{2AE3F8E7-3A38-4ADF-BB57-C562CB94ED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0472F8-E1EC-47B8-AE7B-47E4B2335454}"/>
              </a:ext>
            </a:extLst>
          </p:cNvPr>
          <p:cNvSpPr>
            <a:spLocks noGrp="1"/>
          </p:cNvSpPr>
          <p:nvPr>
            <p:ph type="dt" sz="half" idx="10"/>
          </p:nvPr>
        </p:nvSpPr>
        <p:spPr/>
        <p:txBody>
          <a:bodyPr/>
          <a:lstStyle/>
          <a:p>
            <a:fld id="{64017BB6-6ADE-48D0-B06A-84A5FC258EA2}" type="datetimeFigureOut">
              <a:rPr lang="id-ID" smtClean="0"/>
              <a:t>26/07/2021</a:t>
            </a:fld>
            <a:endParaRPr lang="id-ID"/>
          </a:p>
        </p:txBody>
      </p:sp>
      <p:sp>
        <p:nvSpPr>
          <p:cNvPr id="6" name="Footer Placeholder 5">
            <a:extLst>
              <a:ext uri="{FF2B5EF4-FFF2-40B4-BE49-F238E27FC236}">
                <a16:creationId xmlns:a16="http://schemas.microsoft.com/office/drawing/2014/main" id="{F908DAE0-5F09-40EE-9497-80A3ECA06097}"/>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id="{0B6E9723-1C8E-4834-A955-C5829BF5867E}"/>
              </a:ext>
            </a:extLst>
          </p:cNvPr>
          <p:cNvSpPr>
            <a:spLocks noGrp="1"/>
          </p:cNvSpPr>
          <p:nvPr>
            <p:ph type="sldNum" sz="quarter" idx="12"/>
          </p:nvPr>
        </p:nvSpPr>
        <p:spPr/>
        <p:txBody>
          <a:bodyPr/>
          <a:lstStyle/>
          <a:p>
            <a:fld id="{93C79F40-903F-402A-A22B-1667B58C48C3}" type="slidenum">
              <a:rPr lang="id-ID" smtClean="0"/>
              <a:t>‹#›</a:t>
            </a:fld>
            <a:endParaRPr lang="id-ID"/>
          </a:p>
        </p:txBody>
      </p:sp>
    </p:spTree>
    <p:extLst>
      <p:ext uri="{BB962C8B-B14F-4D97-AF65-F5344CB8AC3E}">
        <p14:creationId xmlns:p14="http://schemas.microsoft.com/office/powerpoint/2010/main" val="1703426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451BEC-7810-443D-A05F-7286219120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a:extLst>
              <a:ext uri="{FF2B5EF4-FFF2-40B4-BE49-F238E27FC236}">
                <a16:creationId xmlns:a16="http://schemas.microsoft.com/office/drawing/2014/main" id="{2DEE26B2-47E1-4EFB-BAA7-AAFE8A9346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F3A26393-B564-4A80-BA43-CEF0C6010D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017BB6-6ADE-48D0-B06A-84A5FC258EA2}" type="datetimeFigureOut">
              <a:rPr lang="id-ID" smtClean="0"/>
              <a:t>26/07/2021</a:t>
            </a:fld>
            <a:endParaRPr lang="id-ID"/>
          </a:p>
        </p:txBody>
      </p:sp>
      <p:sp>
        <p:nvSpPr>
          <p:cNvPr id="5" name="Footer Placeholder 4">
            <a:extLst>
              <a:ext uri="{FF2B5EF4-FFF2-40B4-BE49-F238E27FC236}">
                <a16:creationId xmlns:a16="http://schemas.microsoft.com/office/drawing/2014/main" id="{D46F9403-F7DD-4309-B542-3B565430B9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a:extLst>
              <a:ext uri="{FF2B5EF4-FFF2-40B4-BE49-F238E27FC236}">
                <a16:creationId xmlns:a16="http://schemas.microsoft.com/office/drawing/2014/main" id="{FD2A6BFD-F441-4D7B-97B4-46C4B5E081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C79F40-903F-402A-A22B-1667B58C48C3}" type="slidenum">
              <a:rPr lang="id-ID" smtClean="0"/>
              <a:t>‹#›</a:t>
            </a:fld>
            <a:endParaRPr lang="id-ID"/>
          </a:p>
        </p:txBody>
      </p:sp>
    </p:spTree>
    <p:extLst>
      <p:ext uri="{BB962C8B-B14F-4D97-AF65-F5344CB8AC3E}">
        <p14:creationId xmlns:p14="http://schemas.microsoft.com/office/powerpoint/2010/main" val="4275643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23.jpeg"/><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2.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1.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27.jpeg"/><Relationship Id="rId11" Type="http://schemas.openxmlformats.org/officeDocument/2006/relationships/image" Target="../media/image4.png"/><Relationship Id="rId5" Type="http://schemas.openxmlformats.org/officeDocument/2006/relationships/image" Target="../media/image26.jpg"/><Relationship Id="rId10" Type="http://schemas.openxmlformats.org/officeDocument/2006/relationships/image" Target="../media/image18.jpg"/><Relationship Id="rId4" Type="http://schemas.openxmlformats.org/officeDocument/2006/relationships/image" Target="../media/image25.png"/><Relationship Id="rId9"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4.png"/><Relationship Id="rId2" Type="http://schemas.openxmlformats.org/officeDocument/2006/relationships/image" Target="../media/image8.jpe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3.pn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4.png"/><Relationship Id="rId3" Type="http://schemas.openxmlformats.org/officeDocument/2006/relationships/image" Target="../media/image6.jpeg"/><Relationship Id="rId7" Type="http://schemas.openxmlformats.org/officeDocument/2006/relationships/image" Target="../media/image10.png"/><Relationship Id="rId12"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3.png"/><Relationship Id="rId5" Type="http://schemas.openxmlformats.org/officeDocument/2006/relationships/image" Target="../media/image8.jpeg"/><Relationship Id="rId10" Type="http://schemas.openxmlformats.org/officeDocument/2006/relationships/image" Target="../media/image12.jpg"/><Relationship Id="rId4" Type="http://schemas.openxmlformats.org/officeDocument/2006/relationships/image" Target="../media/image7.jpeg"/><Relationship Id="rId9"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8.jp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man giving money to poor people flat illustration Premium Vector">
            <a:extLst>
              <a:ext uri="{FF2B5EF4-FFF2-40B4-BE49-F238E27FC236}">
                <a16:creationId xmlns:a16="http://schemas.microsoft.com/office/drawing/2014/main" id="{A02122DF-044F-42C5-A350-8C7DC1E9A95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42332" y1="26837" x2="42332" y2="26837"/>
                        <a14:foregroundMark x1="45847" y1="22524" x2="45847" y2="22524"/>
                        <a14:foregroundMark x1="81789" y1="46645" x2="81789" y2="46645"/>
                        <a14:foregroundMark x1="79233" y1="72684" x2="79233" y2="72684"/>
                        <a14:foregroundMark x1="80032" y1="68530" x2="80032" y2="68530"/>
                        <a14:foregroundMark x1="78115" y1="66613" x2="78115" y2="66613"/>
                        <a14:foregroundMark x1="79073" y1="64217" x2="79073" y2="64217"/>
                        <a14:foregroundMark x1="78754" y1="62141" x2="78754" y2="62141"/>
                        <a14:foregroundMark x1="78115" y1="58307" x2="78115" y2="58307"/>
                        <a14:foregroundMark x1="78115" y1="58307" x2="78115" y2="58307"/>
                        <a14:foregroundMark x1="78594" y1="55911" x2="78594" y2="55911"/>
                        <a14:foregroundMark x1="78594" y1="49361" x2="78594" y2="49361"/>
                        <a14:foregroundMark x1="79553" y1="49840" x2="79553" y2="49840"/>
                        <a14:foregroundMark x1="79073" y1="76358" x2="79073" y2="76358"/>
                        <a14:foregroundMark x1="80831" y1="41214" x2="80831" y2="41214"/>
                        <a14:foregroundMark x1="80671" y1="42652" x2="80671" y2="42652"/>
                        <a14:foregroundMark x1="82748" y1="49840" x2="82748" y2="49840"/>
                        <a14:foregroundMark x1="83227" y1="53674" x2="83227" y2="53674"/>
                        <a14:foregroundMark x1="82748" y1="52875" x2="82748" y2="52875"/>
                      </a14:backgroundRemoval>
                    </a14:imgEffect>
                  </a14:imgLayer>
                </a14:imgProps>
              </a:ext>
              <a:ext uri="{28A0092B-C50C-407E-A947-70E740481C1C}">
                <a14:useLocalDpi xmlns:a14="http://schemas.microsoft.com/office/drawing/2010/main" val="0"/>
              </a:ext>
            </a:extLst>
          </a:blip>
          <a:srcRect l="10267" t="15959" r="11429" b="16194"/>
          <a:stretch/>
        </p:blipFill>
        <p:spPr bwMode="auto">
          <a:xfrm>
            <a:off x="1726779" y="1648274"/>
            <a:ext cx="2886786" cy="250131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BA803F8-D1F6-41F4-82AF-DF1D08B7FDCD}"/>
              </a:ext>
            </a:extLst>
          </p:cNvPr>
          <p:cNvSpPr/>
          <p:nvPr/>
        </p:nvSpPr>
        <p:spPr>
          <a:xfrm>
            <a:off x="0" y="6511636"/>
            <a:ext cx="12192000" cy="346364"/>
          </a:xfrm>
          <a:prstGeom prst="rect">
            <a:avLst/>
          </a:prstGeom>
          <a:solidFill>
            <a:srgbClr val="264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t>         DIREKTORAT JENDERAL BIMBINGAN MASYARAKAT ISLAM KEMENTERIAN AGAMA</a:t>
            </a:r>
            <a:endParaRPr lang="en-US" b="1" dirty="0"/>
          </a:p>
        </p:txBody>
      </p:sp>
      <p:pic>
        <p:nvPicPr>
          <p:cNvPr id="6" name="Picture 5">
            <a:extLst>
              <a:ext uri="{FF2B5EF4-FFF2-40B4-BE49-F238E27FC236}">
                <a16:creationId xmlns:a16="http://schemas.microsoft.com/office/drawing/2014/main" id="{B486297D-93E7-4551-8A56-C73D818D33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85665" y="202671"/>
            <a:ext cx="1420669" cy="1274189"/>
          </a:xfrm>
          <a:prstGeom prst="rect">
            <a:avLst/>
          </a:prstGeom>
        </p:spPr>
      </p:pic>
      <p:sp>
        <p:nvSpPr>
          <p:cNvPr id="7" name="TextBox 6">
            <a:extLst>
              <a:ext uri="{FF2B5EF4-FFF2-40B4-BE49-F238E27FC236}">
                <a16:creationId xmlns:a16="http://schemas.microsoft.com/office/drawing/2014/main" id="{2C13B1CB-BDD4-49A7-ABE1-BB338F147A1B}"/>
              </a:ext>
            </a:extLst>
          </p:cNvPr>
          <p:cNvSpPr txBox="1"/>
          <p:nvPr/>
        </p:nvSpPr>
        <p:spPr>
          <a:xfrm>
            <a:off x="4613565" y="1938525"/>
            <a:ext cx="7190080" cy="2123658"/>
          </a:xfrm>
          <a:prstGeom prst="rect">
            <a:avLst/>
          </a:prstGeom>
          <a:noFill/>
        </p:spPr>
        <p:txBody>
          <a:bodyPr wrap="square" rtlCol="0">
            <a:spAutoFit/>
          </a:bodyPr>
          <a:lstStyle/>
          <a:p>
            <a:r>
              <a:rPr lang="id-ID" sz="4400" b="1" dirty="0">
                <a:solidFill>
                  <a:srgbClr val="243B45"/>
                </a:solidFill>
                <a:latin typeface="Futura Md BT" panose="020B0602020204020303" pitchFamily="34" charset="0"/>
              </a:rPr>
              <a:t>“</a:t>
            </a:r>
            <a:r>
              <a:rPr lang="fi-FI" sz="4400" b="1" dirty="0">
                <a:solidFill>
                  <a:srgbClr val="243B45"/>
                </a:solidFill>
                <a:latin typeface="Futura Md BT" panose="020B0602020204020303" pitchFamily="34" charset="0"/>
              </a:rPr>
              <a:t>STRATEGI </a:t>
            </a:r>
            <a:r>
              <a:rPr lang="id-ID" sz="4400" b="1" dirty="0">
                <a:solidFill>
                  <a:srgbClr val="243B45"/>
                </a:solidFill>
                <a:latin typeface="Futura Md BT" panose="020B0602020204020303" pitchFamily="34" charset="0"/>
              </a:rPr>
              <a:t>PEMBINAAN &amp; PENGAWASAN </a:t>
            </a:r>
            <a:r>
              <a:rPr lang="fi-FI" sz="4400" b="1" dirty="0">
                <a:solidFill>
                  <a:srgbClr val="243B45"/>
                </a:solidFill>
                <a:latin typeface="Futura Md BT" panose="020B0602020204020303" pitchFamily="34" charset="0"/>
              </a:rPr>
              <a:t>ZAKAT </a:t>
            </a:r>
            <a:r>
              <a:rPr lang="id-ID" sz="4400" b="1" dirty="0">
                <a:solidFill>
                  <a:srgbClr val="243B45"/>
                </a:solidFill>
                <a:latin typeface="Futura Md BT" panose="020B0602020204020303" pitchFamily="34" charset="0"/>
              </a:rPr>
              <a:t>NASIONAL”</a:t>
            </a:r>
            <a:endParaRPr lang="en-US" sz="4400" b="1" dirty="0">
              <a:solidFill>
                <a:srgbClr val="243B45"/>
              </a:solidFill>
              <a:latin typeface="Futura Md BT" panose="020B0602020204020303" pitchFamily="34" charset="0"/>
            </a:endParaRPr>
          </a:p>
        </p:txBody>
      </p:sp>
      <p:sp>
        <p:nvSpPr>
          <p:cNvPr id="8" name="Subtitle 2">
            <a:extLst>
              <a:ext uri="{FF2B5EF4-FFF2-40B4-BE49-F238E27FC236}">
                <a16:creationId xmlns:a16="http://schemas.microsoft.com/office/drawing/2014/main" id="{58343E2B-C210-4BA7-AFBD-E91BB767B78C}"/>
              </a:ext>
            </a:extLst>
          </p:cNvPr>
          <p:cNvSpPr txBox="1">
            <a:spLocks/>
          </p:cNvSpPr>
          <p:nvPr/>
        </p:nvSpPr>
        <p:spPr>
          <a:xfrm>
            <a:off x="817419" y="4236984"/>
            <a:ext cx="10779898" cy="34636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d-ID" sz="2000" b="1" dirty="0">
                <a:solidFill>
                  <a:srgbClr val="99823A"/>
                </a:solidFill>
              </a:rPr>
              <a:t>Disampaikan pada </a:t>
            </a:r>
            <a:r>
              <a:rPr lang="id-ID" sz="1800" b="1" dirty="0">
                <a:solidFill>
                  <a:srgbClr val="99823A"/>
                </a:solidFill>
                <a:latin typeface="ArialNarrow-Bold"/>
              </a:rPr>
              <a:t>RAKORNAS BAZNAS </a:t>
            </a:r>
            <a:r>
              <a:rPr lang="id-ID" sz="1800" b="1" i="0" dirty="0">
                <a:solidFill>
                  <a:srgbClr val="99823A"/>
                </a:solidFill>
                <a:effectLst/>
                <a:latin typeface="ArialNarrow-Bold"/>
              </a:rPr>
              <a:t>2021</a:t>
            </a:r>
            <a:endParaRPr lang="id-ID" sz="2000" b="1" dirty="0">
              <a:solidFill>
                <a:srgbClr val="99823A"/>
              </a:solidFill>
            </a:endParaRPr>
          </a:p>
        </p:txBody>
      </p:sp>
      <p:sp>
        <p:nvSpPr>
          <p:cNvPr id="10" name="TextBox 9">
            <a:extLst>
              <a:ext uri="{FF2B5EF4-FFF2-40B4-BE49-F238E27FC236}">
                <a16:creationId xmlns:a16="http://schemas.microsoft.com/office/drawing/2014/main" id="{7062CEA0-8280-4039-B186-A87D89B96C21}"/>
              </a:ext>
            </a:extLst>
          </p:cNvPr>
          <p:cNvSpPr txBox="1"/>
          <p:nvPr/>
        </p:nvSpPr>
        <p:spPr>
          <a:xfrm>
            <a:off x="1142350" y="5100022"/>
            <a:ext cx="9719258" cy="584775"/>
          </a:xfrm>
          <a:prstGeom prst="rect">
            <a:avLst/>
          </a:prstGeom>
          <a:noFill/>
        </p:spPr>
        <p:txBody>
          <a:bodyPr wrap="square" rtlCol="0">
            <a:spAutoFit/>
          </a:bodyPr>
          <a:lstStyle/>
          <a:p>
            <a:pPr algn="ctr"/>
            <a:r>
              <a:rPr lang="de-DE" sz="3200" b="1" i="0" dirty="0">
                <a:solidFill>
                  <a:srgbClr val="4D5156"/>
                </a:solidFill>
                <a:effectLst/>
                <a:latin typeface="Futura Md BT" panose="020B0602020204020303" pitchFamily="34" charset="0"/>
              </a:rPr>
              <a:t>Prof. Dr. Phil. H. Kamaruddin Amin, MA</a:t>
            </a:r>
            <a:endParaRPr lang="en-US" sz="3200" b="1" dirty="0">
              <a:solidFill>
                <a:schemeClr val="accent6">
                  <a:lumMod val="50000"/>
                </a:schemeClr>
              </a:solidFill>
              <a:latin typeface="Futura Md BT" panose="020B0602020204020303" pitchFamily="34" charset="0"/>
            </a:endParaRPr>
          </a:p>
        </p:txBody>
      </p:sp>
      <p:sp>
        <p:nvSpPr>
          <p:cNvPr id="11" name="TextBox 10">
            <a:extLst>
              <a:ext uri="{FF2B5EF4-FFF2-40B4-BE49-F238E27FC236}">
                <a16:creationId xmlns:a16="http://schemas.microsoft.com/office/drawing/2014/main" id="{9D81B527-22A8-4602-B6D1-D29AA8E1D061}"/>
              </a:ext>
            </a:extLst>
          </p:cNvPr>
          <p:cNvSpPr txBox="1"/>
          <p:nvPr/>
        </p:nvSpPr>
        <p:spPr>
          <a:xfrm>
            <a:off x="1330392" y="5561687"/>
            <a:ext cx="8954023" cy="523220"/>
          </a:xfrm>
          <a:prstGeom prst="rect">
            <a:avLst/>
          </a:prstGeom>
          <a:noFill/>
        </p:spPr>
        <p:txBody>
          <a:bodyPr wrap="square" rtlCol="0">
            <a:spAutoFit/>
          </a:bodyPr>
          <a:lstStyle/>
          <a:p>
            <a:pPr algn="ctr"/>
            <a:r>
              <a:rPr lang="en-US" sz="2800" dirty="0"/>
              <a:t>D</a:t>
            </a:r>
            <a:r>
              <a:rPr lang="id-ID" sz="2800" dirty="0" err="1"/>
              <a:t>irektur</a:t>
            </a:r>
            <a:r>
              <a:rPr lang="id-ID" sz="2800" dirty="0"/>
              <a:t> Jenderal Bimbingan Masyarakat Islam </a:t>
            </a:r>
          </a:p>
        </p:txBody>
      </p:sp>
    </p:spTree>
    <p:extLst>
      <p:ext uri="{BB962C8B-B14F-4D97-AF65-F5344CB8AC3E}">
        <p14:creationId xmlns:p14="http://schemas.microsoft.com/office/powerpoint/2010/main" val="231646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F95CD2A-C728-48EF-915C-65D1BEFC6E5F}"/>
              </a:ext>
            </a:extLst>
          </p:cNvPr>
          <p:cNvSpPr/>
          <p:nvPr/>
        </p:nvSpPr>
        <p:spPr>
          <a:xfrm>
            <a:off x="8136053" y="3987217"/>
            <a:ext cx="3130017" cy="2081957"/>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B993EC5-D1C3-476C-9609-563F00987B4D}"/>
              </a:ext>
            </a:extLst>
          </p:cNvPr>
          <p:cNvSpPr/>
          <p:nvPr/>
        </p:nvSpPr>
        <p:spPr>
          <a:xfrm>
            <a:off x="626781" y="3870634"/>
            <a:ext cx="3130017" cy="2081957"/>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12E4DF8-39F0-462A-B044-3685765DFB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7413" y="1032606"/>
            <a:ext cx="1733085" cy="1733085"/>
          </a:xfrm>
          <a:prstGeom prst="rect">
            <a:avLst/>
          </a:prstGeom>
        </p:spPr>
      </p:pic>
      <p:sp>
        <p:nvSpPr>
          <p:cNvPr id="7" name="Rectangle 6">
            <a:extLst>
              <a:ext uri="{FF2B5EF4-FFF2-40B4-BE49-F238E27FC236}">
                <a16:creationId xmlns:a16="http://schemas.microsoft.com/office/drawing/2014/main" id="{1A7C953B-2C43-42BA-A9FF-F97575C65ADB}"/>
              </a:ext>
            </a:extLst>
          </p:cNvPr>
          <p:cNvSpPr/>
          <p:nvPr/>
        </p:nvSpPr>
        <p:spPr>
          <a:xfrm>
            <a:off x="731113" y="600795"/>
            <a:ext cx="3130017" cy="2081957"/>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5393729-5368-4E8D-A524-A6A47C4309AA}"/>
              </a:ext>
            </a:extLst>
          </p:cNvPr>
          <p:cNvSpPr/>
          <p:nvPr/>
        </p:nvSpPr>
        <p:spPr>
          <a:xfrm>
            <a:off x="439057" y="197151"/>
            <a:ext cx="3561689" cy="8354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2400" b="1" dirty="0"/>
              <a:t>AUDIT &amp; AKREDITASI SYARIAH LEMBAGA ZAKAT</a:t>
            </a:r>
            <a:endParaRPr lang="en-US" sz="2400" b="1" dirty="0"/>
          </a:p>
        </p:txBody>
      </p:sp>
      <p:sp>
        <p:nvSpPr>
          <p:cNvPr id="11" name="TextBox 10">
            <a:extLst>
              <a:ext uri="{FF2B5EF4-FFF2-40B4-BE49-F238E27FC236}">
                <a16:creationId xmlns:a16="http://schemas.microsoft.com/office/drawing/2014/main" id="{C71C2AF4-30A8-4A87-BDD0-4C43B09BA7D2}"/>
              </a:ext>
            </a:extLst>
          </p:cNvPr>
          <p:cNvSpPr txBox="1"/>
          <p:nvPr/>
        </p:nvSpPr>
        <p:spPr>
          <a:xfrm>
            <a:off x="4153186" y="197151"/>
            <a:ext cx="7891808" cy="1984902"/>
          </a:xfrm>
          <a:prstGeom prst="rect">
            <a:avLst/>
          </a:prstGeom>
          <a:noFill/>
        </p:spPr>
        <p:txBody>
          <a:bodyPr wrap="square">
            <a:spAutoFit/>
          </a:bodyPr>
          <a:lstStyle/>
          <a:p>
            <a:pPr marL="0" marR="0" lvl="0" indent="0" algn="l" rtl="0">
              <a:lnSpc>
                <a:spcPct val="115000"/>
              </a:lnSpc>
              <a:spcBef>
                <a:spcPts val="0"/>
              </a:spcBef>
              <a:spcAft>
                <a:spcPts val="0"/>
              </a:spcAft>
              <a:buClr>
                <a:srgbClr val="061E3A"/>
              </a:buClr>
              <a:buSzPts val="1400"/>
              <a:buFont typeface="IBM Plex Sans"/>
              <a:buNone/>
            </a:pPr>
            <a:r>
              <a:rPr lang="id-ID" sz="1800" b="0" i="0" u="none" dirty="0">
                <a:solidFill>
                  <a:srgbClr val="061E3A"/>
                </a:solidFill>
                <a:latin typeface="IBM Plex Sans"/>
                <a:ea typeface="IBM Plex Sans"/>
                <a:cs typeface="IBM Plex Sans"/>
                <a:sym typeface="IBM Plex Sans"/>
              </a:rPr>
              <a:t>Kementerian Agama telah melakukan inisiatif yang cukup penting dalam meningkatkan kinerja pengelolaan zakat di Indonesia, </a:t>
            </a:r>
            <a:r>
              <a:rPr lang="id-ID" sz="1800" b="0" i="0" u="none" dirty="0" err="1">
                <a:solidFill>
                  <a:srgbClr val="061E3A"/>
                </a:solidFill>
                <a:latin typeface="IBM Plex Sans"/>
                <a:ea typeface="IBM Plex Sans"/>
                <a:cs typeface="IBM Plex Sans"/>
                <a:sym typeface="IBM Plex Sans"/>
              </a:rPr>
              <a:t>diantaranya</a:t>
            </a:r>
            <a:r>
              <a:rPr lang="id-ID" sz="1800" b="0" i="0" u="none" dirty="0">
                <a:solidFill>
                  <a:srgbClr val="061E3A"/>
                </a:solidFill>
                <a:latin typeface="IBM Plex Sans"/>
                <a:ea typeface="IBM Plex Sans"/>
                <a:cs typeface="IBM Plex Sans"/>
                <a:sym typeface="IBM Plex Sans"/>
              </a:rPr>
              <a:t> adalah dengan dikeluarkannya standar audit syariah yang ditujukan untuk mengevaluasi kinerja lembaga zakat di Indonesia melalui beberapa aspek, yaitu:</a:t>
            </a:r>
            <a:r>
              <a:rPr lang="id-ID" sz="1800" b="1" i="0" u="none" dirty="0">
                <a:solidFill>
                  <a:srgbClr val="061E3A"/>
                </a:solidFill>
                <a:latin typeface="IBM Plex Sans"/>
                <a:ea typeface="IBM Plex Sans"/>
                <a:cs typeface="IBM Plex Sans"/>
                <a:sym typeface="IBM Plex Sans"/>
              </a:rPr>
              <a:t> kinerja lembaga, kinerja </a:t>
            </a:r>
            <a:r>
              <a:rPr lang="id-ID" sz="1800" b="1" i="0" u="none" dirty="0" err="1">
                <a:solidFill>
                  <a:srgbClr val="061E3A"/>
                </a:solidFill>
                <a:latin typeface="IBM Plex Sans"/>
                <a:ea typeface="IBM Plex Sans"/>
                <a:cs typeface="IBM Plex Sans"/>
                <a:sym typeface="IBM Plex Sans"/>
              </a:rPr>
              <a:t>keamilan</a:t>
            </a:r>
            <a:r>
              <a:rPr lang="id-ID" sz="1800" b="1" i="0" u="none" dirty="0">
                <a:solidFill>
                  <a:srgbClr val="061E3A"/>
                </a:solidFill>
                <a:latin typeface="IBM Plex Sans"/>
                <a:ea typeface="IBM Plex Sans"/>
                <a:cs typeface="IBM Plex Sans"/>
                <a:sym typeface="IBM Plex Sans"/>
              </a:rPr>
              <a:t>, kinerja pengumpulan dan pendistribusian serta pendayagunaan.</a:t>
            </a:r>
            <a:endParaRPr lang="id-ID" sz="3200" b="0" i="0" u="none" dirty="0">
              <a:solidFill>
                <a:srgbClr val="061E3A"/>
              </a:solidFill>
              <a:latin typeface="IBM Plex Sans"/>
              <a:ea typeface="IBM Plex Sans"/>
              <a:cs typeface="IBM Plex Sans"/>
              <a:sym typeface="IBM Plex Sans"/>
            </a:endParaRPr>
          </a:p>
        </p:txBody>
      </p:sp>
      <p:sp>
        <p:nvSpPr>
          <p:cNvPr id="12" name="Content Placeholder 2">
            <a:extLst>
              <a:ext uri="{FF2B5EF4-FFF2-40B4-BE49-F238E27FC236}">
                <a16:creationId xmlns:a16="http://schemas.microsoft.com/office/drawing/2014/main" id="{B857537B-3B94-40A7-AB9D-6E723A53DFCB}"/>
              </a:ext>
            </a:extLst>
          </p:cNvPr>
          <p:cNvSpPr txBox="1">
            <a:spLocks/>
          </p:cNvSpPr>
          <p:nvPr/>
        </p:nvSpPr>
        <p:spPr>
          <a:xfrm>
            <a:off x="3756798" y="2261170"/>
            <a:ext cx="8288196" cy="1256447"/>
          </a:xfrm>
          <a:prstGeom prst="rect">
            <a:avLst/>
          </a:prstGeom>
        </p:spPr>
        <p:txBody>
          <a:bodyPr lIns="121920" tIns="60960" rIns="121920" bIns="60960"/>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id-ID" sz="2800" b="1" dirty="0">
                <a:solidFill>
                  <a:srgbClr val="FF0000"/>
                </a:solidFill>
              </a:rPr>
              <a:t>“ Adanya Audit Syariah dan Akreditasi dapat memberikan p</a:t>
            </a:r>
            <a:r>
              <a:rPr lang="fi-FI" sz="2800" b="1" dirty="0">
                <a:solidFill>
                  <a:srgbClr val="FF0000"/>
                </a:solidFill>
              </a:rPr>
              <a:t>encegahan</a:t>
            </a:r>
            <a:r>
              <a:rPr lang="id-ID" sz="2800" b="1" dirty="0">
                <a:solidFill>
                  <a:srgbClr val="FF0000"/>
                </a:solidFill>
              </a:rPr>
              <a:t> terhadap penyalahgunaan dan penyelewengan terhadap dana umat”</a:t>
            </a:r>
            <a:endParaRPr lang="en-US" sz="2800" b="1" dirty="0">
              <a:solidFill>
                <a:srgbClr val="FF0000"/>
              </a:solidFill>
            </a:endParaRPr>
          </a:p>
        </p:txBody>
      </p:sp>
      <p:pic>
        <p:nvPicPr>
          <p:cNvPr id="14" name="Picture 13">
            <a:extLst>
              <a:ext uri="{FF2B5EF4-FFF2-40B4-BE49-F238E27FC236}">
                <a16:creationId xmlns:a16="http://schemas.microsoft.com/office/drawing/2014/main" id="{658AFD55-4F7D-4E9F-8276-E33DBC92CC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7496" y="4217405"/>
            <a:ext cx="2377859" cy="1899248"/>
          </a:xfrm>
          <a:prstGeom prst="rect">
            <a:avLst/>
          </a:prstGeom>
        </p:spPr>
      </p:pic>
      <p:sp>
        <p:nvSpPr>
          <p:cNvPr id="18" name="Content Placeholder 2">
            <a:extLst>
              <a:ext uri="{FF2B5EF4-FFF2-40B4-BE49-F238E27FC236}">
                <a16:creationId xmlns:a16="http://schemas.microsoft.com/office/drawing/2014/main" id="{D7C75763-82D5-425E-BA24-E64279E9D2FD}"/>
              </a:ext>
            </a:extLst>
          </p:cNvPr>
          <p:cNvSpPr txBox="1">
            <a:spLocks/>
          </p:cNvSpPr>
          <p:nvPr/>
        </p:nvSpPr>
        <p:spPr>
          <a:xfrm>
            <a:off x="41557" y="3987217"/>
            <a:ext cx="4300463" cy="460375"/>
          </a:xfrm>
          <a:prstGeom prst="rect">
            <a:avLst/>
          </a:prstGeom>
        </p:spPr>
        <p:txBody>
          <a:bodyPr lIns="121920" tIns="60960" rIns="121920" bIns="60960"/>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defRPr/>
            </a:pPr>
            <a:r>
              <a:rPr lang="id-ID" sz="3600" b="1" dirty="0">
                <a:solidFill>
                  <a:schemeClr val="tx2">
                    <a:lumMod val="50000"/>
                  </a:schemeClr>
                </a:solidFill>
              </a:rPr>
              <a:t>536 LEMBAGA</a:t>
            </a:r>
          </a:p>
        </p:txBody>
      </p:sp>
      <p:sp>
        <p:nvSpPr>
          <p:cNvPr id="22" name="Rectangle 21">
            <a:extLst>
              <a:ext uri="{FF2B5EF4-FFF2-40B4-BE49-F238E27FC236}">
                <a16:creationId xmlns:a16="http://schemas.microsoft.com/office/drawing/2014/main" id="{6AD0C3EF-1FC8-4AC2-9BA0-8551B0E9608B}"/>
              </a:ext>
            </a:extLst>
          </p:cNvPr>
          <p:cNvSpPr/>
          <p:nvPr/>
        </p:nvSpPr>
        <p:spPr>
          <a:xfrm>
            <a:off x="304884" y="4705499"/>
            <a:ext cx="3898598" cy="17897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2400" b="1" dirty="0"/>
              <a:t>LEMBAGA TERSOSIALISASI STANDAR AKUNTANSI ZAKAT, AUDIT SYARIAH &amp; AKREDITASI LEMBAGA ZAKAT</a:t>
            </a:r>
            <a:endParaRPr lang="en-US" sz="2400" b="1" dirty="0"/>
          </a:p>
        </p:txBody>
      </p:sp>
      <p:sp>
        <p:nvSpPr>
          <p:cNvPr id="24" name="Rectangle 23">
            <a:extLst>
              <a:ext uri="{FF2B5EF4-FFF2-40B4-BE49-F238E27FC236}">
                <a16:creationId xmlns:a16="http://schemas.microsoft.com/office/drawing/2014/main" id="{F1B01D72-BFB4-49A2-8EF6-240C26CFC1E2}"/>
              </a:ext>
            </a:extLst>
          </p:cNvPr>
          <p:cNvSpPr/>
          <p:nvPr/>
        </p:nvSpPr>
        <p:spPr>
          <a:xfrm>
            <a:off x="7900896" y="4665957"/>
            <a:ext cx="3561689" cy="17897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2400" b="1" dirty="0"/>
              <a:t>LEMBAGA ZAKAT TELAH MENDAPATKAN AKREDITASI A &amp; B</a:t>
            </a:r>
            <a:endParaRPr lang="en-US" sz="2400" b="1" dirty="0"/>
          </a:p>
        </p:txBody>
      </p:sp>
      <p:sp>
        <p:nvSpPr>
          <p:cNvPr id="29" name="Content Placeholder 2">
            <a:extLst>
              <a:ext uri="{FF2B5EF4-FFF2-40B4-BE49-F238E27FC236}">
                <a16:creationId xmlns:a16="http://schemas.microsoft.com/office/drawing/2014/main" id="{08A770D7-6CA1-45BA-BEF4-B02D3951FC6C}"/>
              </a:ext>
            </a:extLst>
          </p:cNvPr>
          <p:cNvSpPr txBox="1">
            <a:spLocks/>
          </p:cNvSpPr>
          <p:nvPr/>
        </p:nvSpPr>
        <p:spPr>
          <a:xfrm>
            <a:off x="7550830" y="4010614"/>
            <a:ext cx="4300463" cy="460375"/>
          </a:xfrm>
          <a:prstGeom prst="rect">
            <a:avLst/>
          </a:prstGeom>
        </p:spPr>
        <p:txBody>
          <a:bodyPr lIns="121920" tIns="60960" rIns="121920" bIns="60960"/>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defRPr/>
            </a:pPr>
            <a:r>
              <a:rPr lang="id-ID" sz="3600" b="1" dirty="0">
                <a:solidFill>
                  <a:schemeClr val="tx2">
                    <a:lumMod val="50000"/>
                  </a:schemeClr>
                </a:solidFill>
              </a:rPr>
              <a:t>267 LEMBAGA</a:t>
            </a:r>
          </a:p>
        </p:txBody>
      </p:sp>
      <p:sp>
        <p:nvSpPr>
          <p:cNvPr id="15" name="Rectangle 14">
            <a:extLst>
              <a:ext uri="{FF2B5EF4-FFF2-40B4-BE49-F238E27FC236}">
                <a16:creationId xmlns:a16="http://schemas.microsoft.com/office/drawing/2014/main" id="{418E0DC3-EBE8-4747-8A6B-526439E692E7}"/>
              </a:ext>
            </a:extLst>
          </p:cNvPr>
          <p:cNvSpPr/>
          <p:nvPr/>
        </p:nvSpPr>
        <p:spPr>
          <a:xfrm>
            <a:off x="0" y="6511636"/>
            <a:ext cx="12192000" cy="346364"/>
          </a:xfrm>
          <a:prstGeom prst="rect">
            <a:avLst/>
          </a:prstGeom>
          <a:solidFill>
            <a:srgbClr val="264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DIREKTORAT PEMBERDAYAAN ZAKAT DAN WAKAF </a:t>
            </a:r>
          </a:p>
        </p:txBody>
      </p:sp>
    </p:spTree>
    <p:extLst>
      <p:ext uri="{BB962C8B-B14F-4D97-AF65-F5344CB8AC3E}">
        <p14:creationId xmlns:p14="http://schemas.microsoft.com/office/powerpoint/2010/main" val="117286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anim calcmode="lin" valueType="num">
                                      <p:cBhvr>
                                        <p:cTn id="13" dur="500" fill="hold"/>
                                        <p:tgtEl>
                                          <p:spTgt spid="18"/>
                                        </p:tgtEl>
                                        <p:attrNameLst>
                                          <p:attrName>ppt_x</p:attrName>
                                        </p:attrNameLst>
                                      </p:cBhvr>
                                      <p:tavLst>
                                        <p:tav tm="0">
                                          <p:val>
                                            <p:strVal val="#ppt_x"/>
                                          </p:val>
                                        </p:tav>
                                        <p:tav tm="100000">
                                          <p:val>
                                            <p:strVal val="#ppt_x"/>
                                          </p:val>
                                        </p:tav>
                                      </p:tavLst>
                                    </p:anim>
                                    <p:anim calcmode="lin" valueType="num">
                                      <p:cBhvr>
                                        <p:cTn id="14" dur="5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anim calcmode="lin" valueType="num">
                                      <p:cBhvr>
                                        <p:cTn id="18" dur="500" fill="hold"/>
                                        <p:tgtEl>
                                          <p:spTgt spid="29"/>
                                        </p:tgtEl>
                                        <p:attrNameLst>
                                          <p:attrName>ppt_x</p:attrName>
                                        </p:attrNameLst>
                                      </p:cBhvr>
                                      <p:tavLst>
                                        <p:tav tm="0">
                                          <p:val>
                                            <p:strVal val="#ppt_x"/>
                                          </p:val>
                                        </p:tav>
                                        <p:tav tm="100000">
                                          <p:val>
                                            <p:strVal val="#ppt_x"/>
                                          </p:val>
                                        </p:tav>
                                      </p:tavLst>
                                    </p:anim>
                                    <p:anim calcmode="lin" valueType="num">
                                      <p:cBhvr>
                                        <p:cTn id="19"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8C423A-9C5C-43A9-B297-16FE697248E9}"/>
              </a:ext>
            </a:extLst>
          </p:cNvPr>
          <p:cNvSpPr/>
          <p:nvPr/>
        </p:nvSpPr>
        <p:spPr>
          <a:xfrm>
            <a:off x="0" y="6511636"/>
            <a:ext cx="12192000" cy="346364"/>
          </a:xfrm>
          <a:prstGeom prst="rect">
            <a:avLst/>
          </a:prstGeom>
          <a:solidFill>
            <a:srgbClr val="264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t>         DIREKTORAT JENDERAL BIMBINGAN MASYARAKAT ISLAM KEMENTERIAN AGAMA</a:t>
            </a:r>
            <a:endParaRPr lang="en-US" b="1" dirty="0"/>
          </a:p>
        </p:txBody>
      </p:sp>
      <p:pic>
        <p:nvPicPr>
          <p:cNvPr id="4" name="Picture 3">
            <a:extLst>
              <a:ext uri="{FF2B5EF4-FFF2-40B4-BE49-F238E27FC236}">
                <a16:creationId xmlns:a16="http://schemas.microsoft.com/office/drawing/2014/main" id="{5C9FBF74-4B5F-40BB-B6B4-7CA3EB86A86D}"/>
              </a:ext>
            </a:extLst>
          </p:cNvPr>
          <p:cNvPicPr>
            <a:picLocks noChangeAspect="1"/>
          </p:cNvPicPr>
          <p:nvPr/>
        </p:nvPicPr>
        <p:blipFill rotWithShape="1">
          <a:blip r:embed="rId2"/>
          <a:srcRect l="7065" t="14668" r="8913" b="13025"/>
          <a:stretch/>
        </p:blipFill>
        <p:spPr>
          <a:xfrm>
            <a:off x="974034" y="1098123"/>
            <a:ext cx="10243931" cy="4956313"/>
          </a:xfrm>
          <a:prstGeom prst="rect">
            <a:avLst/>
          </a:prstGeom>
        </p:spPr>
      </p:pic>
      <p:sp>
        <p:nvSpPr>
          <p:cNvPr id="5" name="Rectangle 4">
            <a:extLst>
              <a:ext uri="{FF2B5EF4-FFF2-40B4-BE49-F238E27FC236}">
                <a16:creationId xmlns:a16="http://schemas.microsoft.com/office/drawing/2014/main" id="{9F75EFD2-9FA0-49DA-8492-E89E06952B49}"/>
              </a:ext>
            </a:extLst>
          </p:cNvPr>
          <p:cNvSpPr/>
          <p:nvPr/>
        </p:nvSpPr>
        <p:spPr>
          <a:xfrm>
            <a:off x="918260" y="293709"/>
            <a:ext cx="10584627" cy="686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3200" b="1" dirty="0"/>
              <a:t>Aplikasi SIMZAT ( Akreditasi, Audit Syariah &amp; Pengawasan) </a:t>
            </a:r>
            <a:endParaRPr lang="en-US" sz="3200" b="1" dirty="0"/>
          </a:p>
        </p:txBody>
      </p:sp>
    </p:spTree>
    <p:extLst>
      <p:ext uri="{BB962C8B-B14F-4D97-AF65-F5344CB8AC3E}">
        <p14:creationId xmlns:p14="http://schemas.microsoft.com/office/powerpoint/2010/main" val="1810408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4596473" y="3833505"/>
            <a:ext cx="3035607" cy="2642284"/>
          </a:xfrm>
          <a:prstGeom prst="rect">
            <a:avLst/>
          </a:prstGeom>
          <a:noFill/>
          <a:ln w="28575">
            <a:solidFill>
              <a:srgbClr val="EFCC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134793" y="749126"/>
            <a:ext cx="8639030" cy="50455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b="1" dirty="0">
                <a:latin typeface="Futura Md BT" panose="020B0602020204020303" pitchFamily="34" charset="0"/>
              </a:rPr>
              <a:t>KEPATUHAN SYARIAH </a:t>
            </a:r>
            <a:r>
              <a:rPr lang="en-US" sz="3200" b="1" dirty="0">
                <a:latin typeface="Futura Md BT" panose="020B0602020204020303" pitchFamily="34" charset="0"/>
              </a:rPr>
              <a:t>&amp; AUDIT SYARIAH </a:t>
            </a:r>
          </a:p>
        </p:txBody>
      </p:sp>
      <p:sp>
        <p:nvSpPr>
          <p:cNvPr id="6" name="Rectangle 5"/>
          <p:cNvSpPr/>
          <p:nvPr/>
        </p:nvSpPr>
        <p:spPr>
          <a:xfrm>
            <a:off x="4819932" y="203273"/>
            <a:ext cx="2183643" cy="48787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b="1" dirty="0">
                <a:latin typeface="Futura Md BT" panose="020B0602020204020303" pitchFamily="34" charset="0"/>
              </a:rPr>
              <a:t>TUJUAN</a:t>
            </a:r>
            <a:endParaRPr lang="en-US" sz="3200" b="1" dirty="0">
              <a:latin typeface="Futura Md BT" panose="020B0602020204020303" pitchFamily="34" charset="0"/>
            </a:endParaRPr>
          </a:p>
        </p:txBody>
      </p:sp>
      <p:sp>
        <p:nvSpPr>
          <p:cNvPr id="9" name="Rectangle 8"/>
          <p:cNvSpPr/>
          <p:nvPr/>
        </p:nvSpPr>
        <p:spPr>
          <a:xfrm>
            <a:off x="4523039" y="2037853"/>
            <a:ext cx="3164003" cy="20865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en-US" sz="2400" b="1" dirty="0">
                <a:latin typeface="Calibri" panose="020F0502020204030204" pitchFamily="34" charset="0"/>
              </a:rPr>
              <a:t>OPZ SESUAI PRINSIP MANAJEMEN RISIKO &amp; TATA KELOLA BAIK (GOOD AMIL GOVERNANCE)</a:t>
            </a:r>
            <a:endParaRPr lang="en-US" sz="2400" b="1" dirty="0">
              <a:latin typeface="Calibri" panose="020F0502020204030204" pitchFamily="34" charset="0"/>
            </a:endParaRPr>
          </a:p>
        </p:txBody>
      </p:sp>
      <p:sp>
        <p:nvSpPr>
          <p:cNvPr id="12" name="Rectangle 11"/>
          <p:cNvSpPr/>
          <p:nvPr/>
        </p:nvSpPr>
        <p:spPr>
          <a:xfrm>
            <a:off x="866062" y="3773852"/>
            <a:ext cx="3035607" cy="2081957"/>
          </a:xfrm>
          <a:prstGeom prst="rect">
            <a:avLst/>
          </a:prstGeom>
          <a:noFill/>
          <a:ln w="28575">
            <a:solidFill>
              <a:srgbClr val="EFCC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89781" y="2429300"/>
            <a:ext cx="3388167" cy="149188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t>OPZ SEHAT FINANSIAL &amp; BERHATI-HATI DALAM PENGELOLAAN ZAKAT</a:t>
            </a:r>
            <a:r>
              <a:rPr lang="id-ID" sz="2400" b="1" dirty="0"/>
              <a:t> </a:t>
            </a:r>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l="6816" t="9170" r="6664" b="9445"/>
          <a:stretch/>
        </p:blipFill>
        <p:spPr>
          <a:xfrm>
            <a:off x="1105469" y="3987970"/>
            <a:ext cx="2301292" cy="1729013"/>
          </a:xfrm>
          <a:prstGeom prst="rect">
            <a:avLst/>
          </a:prstGeom>
        </p:spPr>
      </p:pic>
      <p:sp>
        <p:nvSpPr>
          <p:cNvPr id="17" name="Down Arrow 16"/>
          <p:cNvSpPr/>
          <p:nvPr/>
        </p:nvSpPr>
        <p:spPr>
          <a:xfrm>
            <a:off x="5622879" y="1323774"/>
            <a:ext cx="555008" cy="654653"/>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ectangle 19"/>
          <p:cNvSpPr/>
          <p:nvPr/>
        </p:nvSpPr>
        <p:spPr>
          <a:xfrm>
            <a:off x="8308414" y="3753160"/>
            <a:ext cx="3035607" cy="2081957"/>
          </a:xfrm>
          <a:prstGeom prst="rect">
            <a:avLst/>
          </a:prstGeom>
          <a:noFill/>
          <a:ln w="28575">
            <a:solidFill>
              <a:srgbClr val="EFCC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132133" y="2429300"/>
            <a:ext cx="3388167" cy="147118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t>OPZ PATUH UU ZAKAT &amp; PERATURAN BERLAKU,  PEMENUHAN PRINSIP SYARIAH</a:t>
            </a:r>
            <a:endParaRPr lang="id-ID" sz="2400" b="1" dirty="0"/>
          </a:p>
        </p:txBody>
      </p:sp>
      <p:pic>
        <p:nvPicPr>
          <p:cNvPr id="23" name="Picture 22"/>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754282" y="3833505"/>
            <a:ext cx="2981326" cy="2586038"/>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04613" y="3891064"/>
            <a:ext cx="2407376" cy="1922824"/>
          </a:xfrm>
          <a:prstGeom prst="rect">
            <a:avLst/>
          </a:prstGeom>
        </p:spPr>
      </p:pic>
      <p:sp>
        <p:nvSpPr>
          <p:cNvPr id="16" name="Rectangle 15">
            <a:extLst>
              <a:ext uri="{FF2B5EF4-FFF2-40B4-BE49-F238E27FC236}">
                <a16:creationId xmlns:a16="http://schemas.microsoft.com/office/drawing/2014/main" id="{988A0247-1AF7-4B14-BF21-2A800B8ADC2E}"/>
              </a:ext>
            </a:extLst>
          </p:cNvPr>
          <p:cNvSpPr/>
          <p:nvPr/>
        </p:nvSpPr>
        <p:spPr>
          <a:xfrm>
            <a:off x="0" y="6511636"/>
            <a:ext cx="12192000" cy="346364"/>
          </a:xfrm>
          <a:prstGeom prst="rect">
            <a:avLst/>
          </a:prstGeom>
          <a:solidFill>
            <a:srgbClr val="264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t>         DIREKTORAT JENDERAL BIMBINGAN MASYARAKAT ISLAM KEMENTERIAN AGAMA</a:t>
            </a:r>
            <a:endParaRPr lang="en-US" b="1" dirty="0"/>
          </a:p>
        </p:txBody>
      </p:sp>
      <p:pic>
        <p:nvPicPr>
          <p:cNvPr id="19" name="Picture 18">
            <a:extLst>
              <a:ext uri="{FF2B5EF4-FFF2-40B4-BE49-F238E27FC236}">
                <a16:creationId xmlns:a16="http://schemas.microsoft.com/office/drawing/2014/main" id="{6A50EFED-1714-41D8-97C0-73385C1B397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1215" y="556746"/>
            <a:ext cx="1493578" cy="1307083"/>
          </a:xfrm>
          <a:prstGeom prst="rect">
            <a:avLst/>
          </a:prstGeom>
        </p:spPr>
      </p:pic>
    </p:spTree>
    <p:extLst>
      <p:ext uri="{BB962C8B-B14F-4D97-AF65-F5344CB8AC3E}">
        <p14:creationId xmlns:p14="http://schemas.microsoft.com/office/powerpoint/2010/main" val="3255016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9AC08FC-A5E7-433E-B1A1-ED8AD98659B0}"/>
              </a:ext>
            </a:extLst>
          </p:cNvPr>
          <p:cNvSpPr/>
          <p:nvPr/>
        </p:nvSpPr>
        <p:spPr>
          <a:xfrm>
            <a:off x="4505739" y="371461"/>
            <a:ext cx="6997148" cy="19389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Rectangle 1">
            <a:extLst>
              <a:ext uri="{FF2B5EF4-FFF2-40B4-BE49-F238E27FC236}">
                <a16:creationId xmlns:a16="http://schemas.microsoft.com/office/drawing/2014/main" id="{9754B2F1-85AE-4C6C-9280-9378688BBC7E}"/>
              </a:ext>
            </a:extLst>
          </p:cNvPr>
          <p:cNvSpPr/>
          <p:nvPr/>
        </p:nvSpPr>
        <p:spPr>
          <a:xfrm>
            <a:off x="0" y="6511636"/>
            <a:ext cx="12192000" cy="346364"/>
          </a:xfrm>
          <a:prstGeom prst="rect">
            <a:avLst/>
          </a:prstGeom>
          <a:solidFill>
            <a:srgbClr val="264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t>         DIREKTORAT JENDERAL BIMBINGAN MASYARAKAT ISLAM KEMENTERIAN AGAMA</a:t>
            </a:r>
            <a:endParaRPr lang="en-US" b="1" dirty="0"/>
          </a:p>
        </p:txBody>
      </p:sp>
      <p:sp>
        <p:nvSpPr>
          <p:cNvPr id="4" name="TextBox 3">
            <a:extLst>
              <a:ext uri="{FF2B5EF4-FFF2-40B4-BE49-F238E27FC236}">
                <a16:creationId xmlns:a16="http://schemas.microsoft.com/office/drawing/2014/main" id="{0FF3DE95-DAE8-4BEA-A84D-592D56E169AD}"/>
              </a:ext>
            </a:extLst>
          </p:cNvPr>
          <p:cNvSpPr txBox="1"/>
          <p:nvPr/>
        </p:nvSpPr>
        <p:spPr>
          <a:xfrm>
            <a:off x="5115339" y="371460"/>
            <a:ext cx="6096000" cy="1938992"/>
          </a:xfrm>
          <a:prstGeom prst="rect">
            <a:avLst/>
          </a:prstGeom>
          <a:noFill/>
        </p:spPr>
        <p:txBody>
          <a:bodyPr wrap="square">
            <a:spAutoFit/>
          </a:bodyPr>
          <a:lstStyle/>
          <a:p>
            <a:r>
              <a:rPr lang="id-ID" sz="2400" dirty="0"/>
              <a:t>29 BAZNAS tingkat provinsi </a:t>
            </a:r>
          </a:p>
          <a:p>
            <a:r>
              <a:rPr lang="id-ID" sz="2400" dirty="0"/>
              <a:t>280 BAZNAS tingkat Kabupaten </a:t>
            </a:r>
          </a:p>
          <a:p>
            <a:r>
              <a:rPr lang="id-ID" sz="2400" dirty="0"/>
              <a:t>12 Lembaga Amil Zakat skala nasional</a:t>
            </a:r>
          </a:p>
          <a:p>
            <a:r>
              <a:rPr lang="id-ID" sz="2400" dirty="0"/>
              <a:t>10 LAZ tingkat Provinsi       </a:t>
            </a:r>
          </a:p>
          <a:p>
            <a:r>
              <a:rPr lang="id-ID" sz="2400" dirty="0"/>
              <a:t>23 LAZ tingkat Kabupaten dan Kota </a:t>
            </a:r>
          </a:p>
        </p:txBody>
      </p:sp>
      <p:sp>
        <p:nvSpPr>
          <p:cNvPr id="5" name="Rectangle 4">
            <a:extLst>
              <a:ext uri="{FF2B5EF4-FFF2-40B4-BE49-F238E27FC236}">
                <a16:creationId xmlns:a16="http://schemas.microsoft.com/office/drawing/2014/main" id="{3631A0D2-FDA0-4879-9CD7-52F3F90C6FC9}"/>
              </a:ext>
            </a:extLst>
          </p:cNvPr>
          <p:cNvSpPr/>
          <p:nvPr/>
        </p:nvSpPr>
        <p:spPr>
          <a:xfrm>
            <a:off x="238513" y="657789"/>
            <a:ext cx="4505766" cy="10252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2400" b="1" dirty="0"/>
              <a:t>AKREDITASI 355 LEMBAGA ZAKAT</a:t>
            </a:r>
          </a:p>
          <a:p>
            <a:pPr lvl="0" algn="ctr"/>
            <a:r>
              <a:rPr lang="id-ID" sz="2400" b="1" dirty="0"/>
              <a:t>PADA TAHUN 2020  </a:t>
            </a:r>
            <a:endParaRPr lang="en-US" sz="2400" b="1" dirty="0"/>
          </a:p>
        </p:txBody>
      </p:sp>
      <p:sp>
        <p:nvSpPr>
          <p:cNvPr id="7" name="Rectangle 6">
            <a:extLst>
              <a:ext uri="{FF2B5EF4-FFF2-40B4-BE49-F238E27FC236}">
                <a16:creationId xmlns:a16="http://schemas.microsoft.com/office/drawing/2014/main" id="{3B1DA865-5DCA-4D8E-9E4D-952A4D756CAE}"/>
              </a:ext>
            </a:extLst>
          </p:cNvPr>
          <p:cNvSpPr/>
          <p:nvPr/>
        </p:nvSpPr>
        <p:spPr>
          <a:xfrm>
            <a:off x="238513" y="2662454"/>
            <a:ext cx="11657281" cy="1558185"/>
          </a:xfrm>
          <a:prstGeom prst="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endParaRPr lang="en-US" sz="3200" dirty="0"/>
          </a:p>
        </p:txBody>
      </p:sp>
      <p:sp>
        <p:nvSpPr>
          <p:cNvPr id="8" name="Rectangle 7">
            <a:extLst>
              <a:ext uri="{FF2B5EF4-FFF2-40B4-BE49-F238E27FC236}">
                <a16:creationId xmlns:a16="http://schemas.microsoft.com/office/drawing/2014/main" id="{5998F760-864E-4C73-96C2-C618E2E08C34}"/>
              </a:ext>
            </a:extLst>
          </p:cNvPr>
          <p:cNvSpPr/>
          <p:nvPr/>
        </p:nvSpPr>
        <p:spPr>
          <a:xfrm>
            <a:off x="238513" y="2662454"/>
            <a:ext cx="11546005" cy="1569660"/>
          </a:xfrm>
          <a:prstGeom prst="rect">
            <a:avLst/>
          </a:prstGeom>
        </p:spPr>
        <p:txBody>
          <a:bodyPr wrap="square">
            <a:spAutoFit/>
          </a:bodyPr>
          <a:lstStyle/>
          <a:p>
            <a:pPr algn="ctr"/>
            <a:r>
              <a:rPr lang="en-US" sz="4800" b="1" dirty="0">
                <a:solidFill>
                  <a:schemeClr val="accent6">
                    <a:lumMod val="50000"/>
                  </a:schemeClr>
                </a:solidFill>
              </a:rPr>
              <a:t>267 OPZ </a:t>
            </a:r>
          </a:p>
          <a:p>
            <a:pPr algn="ctr"/>
            <a:r>
              <a:rPr lang="en-US" sz="2400" b="1" dirty="0"/>
              <a:t>Telah </a:t>
            </a:r>
            <a:r>
              <a:rPr lang="en-US" sz="2400" b="1" dirty="0" err="1"/>
              <a:t>mencapai</a:t>
            </a:r>
            <a:r>
              <a:rPr lang="en-US" sz="2400" b="1" dirty="0"/>
              <a:t> status </a:t>
            </a:r>
            <a:r>
              <a:rPr lang="en-US" sz="2400" b="1" dirty="0" err="1"/>
              <a:t>terakreditasi</a:t>
            </a:r>
            <a:r>
              <a:rPr lang="en-US" sz="2400" b="1" dirty="0"/>
              <a:t> dan </a:t>
            </a:r>
            <a:r>
              <a:rPr lang="en-US" sz="2400" b="1" dirty="0" err="1"/>
              <a:t>patuh</a:t>
            </a:r>
            <a:r>
              <a:rPr lang="en-US" sz="2400" b="1" dirty="0"/>
              <a:t> </a:t>
            </a:r>
            <a:r>
              <a:rPr lang="en-US" sz="2400" b="1" dirty="0" err="1"/>
              <a:t>syariah</a:t>
            </a:r>
            <a:r>
              <a:rPr lang="en-US" sz="2400" b="1" dirty="0"/>
              <a:t> (AUDITABLE) </a:t>
            </a:r>
            <a:r>
              <a:rPr lang="en-US" sz="2400" b="1" dirty="0" err="1"/>
              <a:t>berdasarkan</a:t>
            </a:r>
            <a:r>
              <a:rPr lang="en-US" sz="2400" b="1" dirty="0"/>
              <a:t> </a:t>
            </a:r>
            <a:r>
              <a:rPr lang="en-US" sz="2400" b="1" dirty="0" err="1"/>
              <a:t>pemetaan</a:t>
            </a:r>
            <a:r>
              <a:rPr lang="en-US" sz="2400" b="1" dirty="0"/>
              <a:t> yang </a:t>
            </a:r>
            <a:r>
              <a:rPr lang="en-US" sz="2400" b="1" dirty="0" err="1"/>
              <a:t>dilakukan</a:t>
            </a:r>
            <a:r>
              <a:rPr lang="en-US" sz="2400" b="1" dirty="0"/>
              <a:t> oleh Kementerian Agama</a:t>
            </a:r>
            <a:endParaRPr lang="en-US" sz="2400" dirty="0"/>
          </a:p>
        </p:txBody>
      </p:sp>
      <p:sp>
        <p:nvSpPr>
          <p:cNvPr id="9" name="Rectangle 8">
            <a:extLst>
              <a:ext uri="{FF2B5EF4-FFF2-40B4-BE49-F238E27FC236}">
                <a16:creationId xmlns:a16="http://schemas.microsoft.com/office/drawing/2014/main" id="{6A32E44D-5025-47DD-B174-78D238A8C72A}"/>
              </a:ext>
            </a:extLst>
          </p:cNvPr>
          <p:cNvSpPr/>
          <p:nvPr/>
        </p:nvSpPr>
        <p:spPr>
          <a:xfrm>
            <a:off x="388173" y="4448060"/>
            <a:ext cx="11300244" cy="7634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3200" b="1" dirty="0"/>
              <a:t>2021 -&gt; 19 OPZ AKAN DILAKUKAN AUDIT KEPATUHAN SYARIAH </a:t>
            </a:r>
            <a:endParaRPr lang="en-US" sz="3200" b="1" dirty="0"/>
          </a:p>
        </p:txBody>
      </p:sp>
      <p:sp>
        <p:nvSpPr>
          <p:cNvPr id="10" name="Rectangle 9">
            <a:extLst>
              <a:ext uri="{FF2B5EF4-FFF2-40B4-BE49-F238E27FC236}">
                <a16:creationId xmlns:a16="http://schemas.microsoft.com/office/drawing/2014/main" id="{C07DD1F3-13B2-41D0-BB4F-46FC1E46153E}"/>
              </a:ext>
            </a:extLst>
          </p:cNvPr>
          <p:cNvSpPr/>
          <p:nvPr/>
        </p:nvSpPr>
        <p:spPr>
          <a:xfrm>
            <a:off x="417031" y="5473946"/>
            <a:ext cx="11300244" cy="8605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3200" b="1" dirty="0"/>
              <a:t>2021 -&gt; Bantuan Stimulus untuk audit keuangan bagi beberapa BAZNAS Kab/Kota </a:t>
            </a:r>
            <a:endParaRPr lang="en-US" sz="3200" b="1" dirty="0"/>
          </a:p>
        </p:txBody>
      </p:sp>
    </p:spTree>
    <p:extLst>
      <p:ext uri="{BB962C8B-B14F-4D97-AF65-F5344CB8AC3E}">
        <p14:creationId xmlns:p14="http://schemas.microsoft.com/office/powerpoint/2010/main" val="490171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6CB91F-1AFD-48FE-B5D8-E229B6B69CED}"/>
              </a:ext>
            </a:extLst>
          </p:cNvPr>
          <p:cNvSpPr/>
          <p:nvPr/>
        </p:nvSpPr>
        <p:spPr>
          <a:xfrm>
            <a:off x="454455" y="184452"/>
            <a:ext cx="2222841" cy="211510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287F6C1-69B6-4C8B-B141-CB9CB50CD189}"/>
              </a:ext>
            </a:extLst>
          </p:cNvPr>
          <p:cNvSpPr/>
          <p:nvPr/>
        </p:nvSpPr>
        <p:spPr>
          <a:xfrm>
            <a:off x="188636" y="2030387"/>
            <a:ext cx="2965006" cy="907232"/>
          </a:xfrm>
          <a:prstGeom prst="rect">
            <a:avLst/>
          </a:prstGeom>
          <a:solidFill>
            <a:srgbClr val="264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2800" b="1" dirty="0"/>
              <a:t>OPTIMALISASI</a:t>
            </a:r>
          </a:p>
          <a:p>
            <a:pPr lvl="0" algn="ctr"/>
            <a:r>
              <a:rPr lang="id-ID" sz="2800" b="1" dirty="0"/>
              <a:t>TEKNOLOGI</a:t>
            </a:r>
            <a:endParaRPr lang="en-US" sz="2800" b="1" dirty="0"/>
          </a:p>
        </p:txBody>
      </p:sp>
      <p:pic>
        <p:nvPicPr>
          <p:cNvPr id="4" name="Picture 2" descr="Server maintenance service. information transfer, hardware settings. network server idea. hosting technology, database storage, programming equipment. vector isolated concept metaphor illustration Free Vector">
            <a:extLst>
              <a:ext uri="{FF2B5EF4-FFF2-40B4-BE49-F238E27FC236}">
                <a16:creationId xmlns:a16="http://schemas.microsoft.com/office/drawing/2014/main" id="{A8210F24-3C82-4680-A91F-5AA9F665FCDB}"/>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737451" y="237717"/>
            <a:ext cx="1697495" cy="169749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6258A99-331D-4996-91F8-398365ECFE98}"/>
              </a:ext>
            </a:extLst>
          </p:cNvPr>
          <p:cNvSpPr/>
          <p:nvPr/>
        </p:nvSpPr>
        <p:spPr>
          <a:xfrm>
            <a:off x="3436638" y="440247"/>
            <a:ext cx="8463814" cy="5695510"/>
          </a:xfrm>
          <a:prstGeom prst="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endParaRPr lang="en-US" sz="3600" dirty="0"/>
          </a:p>
        </p:txBody>
      </p:sp>
      <p:sp>
        <p:nvSpPr>
          <p:cNvPr id="6" name="TextBox 5">
            <a:extLst>
              <a:ext uri="{FF2B5EF4-FFF2-40B4-BE49-F238E27FC236}">
                <a16:creationId xmlns:a16="http://schemas.microsoft.com/office/drawing/2014/main" id="{02B1638A-CD06-4837-8555-8A89E1358A01}"/>
              </a:ext>
            </a:extLst>
          </p:cNvPr>
          <p:cNvSpPr txBox="1"/>
          <p:nvPr/>
        </p:nvSpPr>
        <p:spPr>
          <a:xfrm>
            <a:off x="3629732" y="885790"/>
            <a:ext cx="8270719" cy="4878836"/>
          </a:xfrm>
          <a:prstGeom prst="rect">
            <a:avLst/>
          </a:prstGeom>
          <a:noFill/>
        </p:spPr>
        <p:txBody>
          <a:bodyPr wrap="square">
            <a:spAutoFit/>
          </a:bodyPr>
          <a:lstStyle/>
          <a:p>
            <a:pPr marL="342900" lvl="0" indent="-342900">
              <a:lnSpc>
                <a:spcPct val="107000"/>
              </a:lnSpc>
              <a:buFont typeface="+mj-lt"/>
              <a:buAutoNum type="arabicPeriod"/>
            </a:pPr>
            <a:r>
              <a:rPr lang="id-ID" sz="2600" b="1" dirty="0">
                <a:effectLst/>
                <a:latin typeface="Bookman Old Style" panose="02050604050505020204" pitchFamily="18" charset="0"/>
                <a:ea typeface="Calibri" panose="020F0502020204030204" pitchFamily="34" charset="0"/>
                <a:cs typeface="Arial" panose="020B0604020202020204" pitchFamily="34" charset="0"/>
              </a:rPr>
              <a:t>Belum efektifnya sistem penghimpunan zakat &amp; pendistribusian zakat</a:t>
            </a:r>
            <a:endParaRPr lang="id-ID" sz="2600" dirty="0">
              <a:effectLst/>
              <a:latin typeface="Bookman Old Style" panose="02050604050505020204" pitchFamily="18"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id-ID" sz="2600" b="1" dirty="0">
                <a:effectLst/>
                <a:latin typeface="Bookman Old Style" panose="02050604050505020204" pitchFamily="18" charset="0"/>
                <a:ea typeface="Calibri" panose="020F0502020204030204" pitchFamily="34" charset="0"/>
                <a:cs typeface="Arial" panose="020B0604020202020204" pitchFamily="34" charset="0"/>
              </a:rPr>
              <a:t>Belum berkembangnya ilmu manajemen dan tata kelola zakat, khususnya sistem distribusi mustahik (nomor induk mustahik)</a:t>
            </a:r>
            <a:endParaRPr lang="id-ID" sz="2600" dirty="0">
              <a:effectLst/>
              <a:latin typeface="Bookman Old Style" panose="02050604050505020204" pitchFamily="18"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id-ID" sz="2600" b="1" dirty="0">
                <a:effectLst/>
                <a:latin typeface="Bookman Old Style" panose="02050604050505020204" pitchFamily="18" charset="0"/>
                <a:ea typeface="Calibri" panose="020F0502020204030204" pitchFamily="34" charset="0"/>
                <a:cs typeface="Arial" panose="020B0604020202020204" pitchFamily="34" charset="0"/>
              </a:rPr>
              <a:t>Belum berkembangnya IT </a:t>
            </a:r>
            <a:r>
              <a:rPr lang="id-ID" sz="2600" b="1" dirty="0">
                <a:latin typeface="Bookman Old Style" panose="02050604050505020204" pitchFamily="18" charset="0"/>
                <a:ea typeface="Calibri" panose="020F0502020204030204" pitchFamily="34" charset="0"/>
                <a:cs typeface="Arial" panose="020B0604020202020204" pitchFamily="34" charset="0"/>
              </a:rPr>
              <a:t>tata kelola </a:t>
            </a:r>
            <a:r>
              <a:rPr lang="id-ID" sz="2600" b="1" dirty="0">
                <a:effectLst/>
                <a:latin typeface="Bookman Old Style" panose="02050604050505020204" pitchFamily="18" charset="0"/>
                <a:ea typeface="Calibri" panose="020F0502020204030204" pitchFamily="34" charset="0"/>
                <a:cs typeface="Arial" panose="020B0604020202020204" pitchFamily="34" charset="0"/>
              </a:rPr>
              <a:t>zakat </a:t>
            </a:r>
            <a:endParaRPr lang="id-ID" sz="2600" dirty="0">
              <a:effectLst/>
              <a:latin typeface="Bookman Old Style" panose="02050604050505020204" pitchFamily="18"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id-ID" sz="2600" b="1" dirty="0">
                <a:effectLst/>
                <a:latin typeface="Bookman Old Style" panose="02050604050505020204" pitchFamily="18" charset="0"/>
                <a:ea typeface="Calibri" panose="020F0502020204030204" pitchFamily="34" charset="0"/>
                <a:cs typeface="Arial" panose="020B0604020202020204" pitchFamily="34" charset="0"/>
              </a:rPr>
              <a:t>Kurangnya kemampuan dana OPZ membangun sistem </a:t>
            </a:r>
            <a:r>
              <a:rPr lang="id-ID" sz="2600" b="1" dirty="0">
                <a:latin typeface="Bookman Old Style" panose="02050604050505020204" pitchFamily="18" charset="0"/>
                <a:ea typeface="Calibri" panose="020F0502020204030204" pitchFamily="34" charset="0"/>
                <a:cs typeface="Arial" panose="020B0604020202020204" pitchFamily="34" charset="0"/>
              </a:rPr>
              <a:t>IT</a:t>
            </a:r>
            <a:r>
              <a:rPr lang="id-ID" sz="2600" b="1" dirty="0">
                <a:effectLst/>
                <a:latin typeface="Bookman Old Style" panose="02050604050505020204" pitchFamily="18" charset="0"/>
                <a:ea typeface="Calibri" panose="020F0502020204030204" pitchFamily="34" charset="0"/>
                <a:cs typeface="Arial" panose="020B0604020202020204" pitchFamily="34" charset="0"/>
              </a:rPr>
              <a:t>. </a:t>
            </a:r>
            <a:endParaRPr lang="id-ID" sz="2600" dirty="0">
              <a:effectLst/>
              <a:latin typeface="Bookman Old Style" panose="02050604050505020204" pitchFamily="18"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pPr>
            <a:r>
              <a:rPr lang="id-ID" sz="2600" b="1" dirty="0">
                <a:effectLst/>
                <a:latin typeface="Bookman Old Style" panose="02050604050505020204" pitchFamily="18" charset="0"/>
                <a:ea typeface="Calibri" panose="020F0502020204030204" pitchFamily="34" charset="0"/>
                <a:cs typeface="Arial" panose="020B0604020202020204" pitchFamily="34" charset="0"/>
              </a:rPr>
              <a:t>Belum ada standar </a:t>
            </a:r>
            <a:r>
              <a:rPr lang="id-ID" sz="2600" b="1" dirty="0">
                <a:latin typeface="Bookman Old Style" panose="02050604050505020204" pitchFamily="18" charset="0"/>
                <a:ea typeface="Calibri" panose="020F0502020204030204" pitchFamily="34" charset="0"/>
                <a:cs typeface="Arial" panose="020B0604020202020204" pitchFamily="34" charset="0"/>
              </a:rPr>
              <a:t>IT</a:t>
            </a:r>
            <a:r>
              <a:rPr lang="id-ID" sz="2600" b="1" dirty="0">
                <a:effectLst/>
                <a:latin typeface="Bookman Old Style" panose="02050604050505020204" pitchFamily="18" charset="0"/>
                <a:ea typeface="Calibri" panose="020F0502020204030204" pitchFamily="34" charset="0"/>
                <a:cs typeface="Arial" panose="020B0604020202020204" pitchFamily="34" charset="0"/>
              </a:rPr>
              <a:t> zakat</a:t>
            </a:r>
          </a:p>
          <a:p>
            <a:pPr marL="342900" lvl="0" indent="-342900">
              <a:lnSpc>
                <a:spcPct val="107000"/>
              </a:lnSpc>
              <a:spcAft>
                <a:spcPts val="800"/>
              </a:spcAft>
              <a:buFont typeface="+mj-lt"/>
              <a:buAutoNum type="arabicPeriod"/>
            </a:pPr>
            <a:r>
              <a:rPr lang="id-ID" sz="2600" b="1" dirty="0">
                <a:latin typeface="Bookman Old Style" panose="02050604050505020204" pitchFamily="18" charset="0"/>
                <a:ea typeface="Calibri" panose="020F0502020204030204" pitchFamily="34" charset="0"/>
                <a:cs typeface="Arial" panose="020B0604020202020204" pitchFamily="34" charset="0"/>
              </a:rPr>
              <a:t>Belum optimalnya sosial media dan pengumpulan zakat berbasis internet </a:t>
            </a:r>
            <a:endParaRPr lang="id-ID" sz="2600" dirty="0">
              <a:effectLst/>
              <a:latin typeface="Bookman Old Style" panose="02050604050505020204" pitchFamily="18" charset="0"/>
              <a:ea typeface="Calibri" panose="020F050202020403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16C49815-99CB-42EF-B42C-39997FED005F}"/>
              </a:ext>
            </a:extLst>
          </p:cNvPr>
          <p:cNvSpPr/>
          <p:nvPr/>
        </p:nvSpPr>
        <p:spPr>
          <a:xfrm>
            <a:off x="3498970" y="188218"/>
            <a:ext cx="3626291" cy="5311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2400" b="1" dirty="0"/>
              <a:t>MANAJEMEN &amp; SISTEM IT</a:t>
            </a:r>
            <a:endParaRPr lang="en-US" sz="2400" b="1" dirty="0"/>
          </a:p>
        </p:txBody>
      </p:sp>
      <p:sp>
        <p:nvSpPr>
          <p:cNvPr id="8" name="Rectangle 7">
            <a:extLst>
              <a:ext uri="{FF2B5EF4-FFF2-40B4-BE49-F238E27FC236}">
                <a16:creationId xmlns:a16="http://schemas.microsoft.com/office/drawing/2014/main" id="{C82773A6-3EFD-49D5-8AC6-89F855BC3EF0}"/>
              </a:ext>
            </a:extLst>
          </p:cNvPr>
          <p:cNvSpPr/>
          <p:nvPr/>
        </p:nvSpPr>
        <p:spPr>
          <a:xfrm>
            <a:off x="0" y="6511636"/>
            <a:ext cx="12192000" cy="346364"/>
          </a:xfrm>
          <a:prstGeom prst="rect">
            <a:avLst/>
          </a:prstGeom>
          <a:solidFill>
            <a:srgbClr val="264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t>         DIREKTORAT JENDERAL BIMBINGAN MASYARAKAT ISLAM KEMENTERIAN AGAMA</a:t>
            </a:r>
            <a:endParaRPr lang="en-US" b="1" dirty="0"/>
          </a:p>
        </p:txBody>
      </p:sp>
    </p:spTree>
    <p:extLst>
      <p:ext uri="{BB962C8B-B14F-4D97-AF65-F5344CB8AC3E}">
        <p14:creationId xmlns:p14="http://schemas.microsoft.com/office/powerpoint/2010/main" val="23843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95797C-566A-4B82-83C1-08544D65FDB4}"/>
              </a:ext>
            </a:extLst>
          </p:cNvPr>
          <p:cNvSpPr/>
          <p:nvPr/>
        </p:nvSpPr>
        <p:spPr>
          <a:xfrm>
            <a:off x="0" y="6511636"/>
            <a:ext cx="12192000" cy="346364"/>
          </a:xfrm>
          <a:prstGeom prst="rect">
            <a:avLst/>
          </a:prstGeom>
          <a:solidFill>
            <a:srgbClr val="264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t>         DIREKTORAT JENDERAL BIMBINGAN MASYARAKAT ISLAM KEMENTERIAN AGAMA</a:t>
            </a:r>
            <a:endParaRPr lang="en-US" b="1" dirty="0"/>
          </a:p>
        </p:txBody>
      </p:sp>
      <p:sp>
        <p:nvSpPr>
          <p:cNvPr id="3" name="Rectangle 2">
            <a:extLst>
              <a:ext uri="{FF2B5EF4-FFF2-40B4-BE49-F238E27FC236}">
                <a16:creationId xmlns:a16="http://schemas.microsoft.com/office/drawing/2014/main" id="{5F9A7EA2-209C-44AE-A2E2-5DB11FFB6466}"/>
              </a:ext>
            </a:extLst>
          </p:cNvPr>
          <p:cNvSpPr/>
          <p:nvPr/>
        </p:nvSpPr>
        <p:spPr>
          <a:xfrm>
            <a:off x="468397" y="153733"/>
            <a:ext cx="2222841" cy="211510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A722400-7303-4854-B46F-45893AE82D11}"/>
              </a:ext>
            </a:extLst>
          </p:cNvPr>
          <p:cNvSpPr/>
          <p:nvPr/>
        </p:nvSpPr>
        <p:spPr>
          <a:xfrm>
            <a:off x="202578" y="1999668"/>
            <a:ext cx="2965006" cy="907232"/>
          </a:xfrm>
          <a:prstGeom prst="rect">
            <a:avLst/>
          </a:prstGeom>
          <a:solidFill>
            <a:srgbClr val="264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2000" b="1" dirty="0"/>
              <a:t>KOMUNIKASI &amp; PERTANGGUNG JAWABAN PUBLIK </a:t>
            </a:r>
            <a:endParaRPr lang="en-US" sz="2000" b="1" dirty="0"/>
          </a:p>
        </p:txBody>
      </p:sp>
      <p:pic>
        <p:nvPicPr>
          <p:cNvPr id="5" name="Picture 6" descr="Happy eid mubarak illustration greeting card Premium Vector">
            <a:extLst>
              <a:ext uri="{FF2B5EF4-FFF2-40B4-BE49-F238E27FC236}">
                <a16:creationId xmlns:a16="http://schemas.microsoft.com/office/drawing/2014/main" id="{47A08584-BA18-4CB8-8748-F79C5BB63F5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353" b="99520" l="7029" r="95048">
                        <a14:foregroundMark x1="7188" y1="81295" x2="7188" y2="81295"/>
                        <a14:foregroundMark x1="21725" y1="80815" x2="21725" y2="80815"/>
                        <a14:foregroundMark x1="33866" y1="91127" x2="33866" y2="91127"/>
                        <a14:foregroundMark x1="44569" y1="59952" x2="44569" y2="59952"/>
                        <a14:foregroundMark x1="23962" y1="35971" x2="23962" y2="35971"/>
                        <a14:foregroundMark x1="23962" y1="50600" x2="23962" y2="50600"/>
                        <a14:foregroundMark x1="8626" y1="84173" x2="8626" y2="84173"/>
                        <a14:foregroundMark x1="22204" y1="90408" x2="22204" y2="90408"/>
                        <a14:foregroundMark x1="18371" y1="97362" x2="18371" y2="97362"/>
                        <a14:foregroundMark x1="7668" y1="97362" x2="7668" y2="97362"/>
                        <a14:foregroundMark x1="95048" y1="89688" x2="95048" y2="89688"/>
                        <a14:foregroundMark x1="71725" y1="99520" x2="71725" y2="99520"/>
                        <a14:foregroundMark x1="41374" y1="70504" x2="41374" y2="70504"/>
                        <a14:foregroundMark x1="41534" y1="95683" x2="41534" y2="95683"/>
                      </a14:backgroundRemoval>
                    </a14:imgEffect>
                  </a14:imgLayer>
                </a14:imgProps>
              </a:ext>
              <a:ext uri="{28A0092B-C50C-407E-A947-70E740481C1C}">
                <a14:useLocalDpi xmlns:a14="http://schemas.microsoft.com/office/drawing/2010/main" val="0"/>
              </a:ext>
            </a:extLst>
          </a:blip>
          <a:srcRect/>
          <a:stretch>
            <a:fillRect/>
          </a:stretch>
        </p:blipFill>
        <p:spPr bwMode="auto">
          <a:xfrm>
            <a:off x="468396" y="306916"/>
            <a:ext cx="2218211" cy="14776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D842576-6300-4B22-A877-7FE0EC684173}"/>
              </a:ext>
            </a:extLst>
          </p:cNvPr>
          <p:cNvSpPr txBox="1"/>
          <p:nvPr/>
        </p:nvSpPr>
        <p:spPr>
          <a:xfrm>
            <a:off x="3433403" y="768064"/>
            <a:ext cx="8904371" cy="2444708"/>
          </a:xfrm>
          <a:prstGeom prst="rect">
            <a:avLst/>
          </a:prstGeom>
          <a:noFill/>
        </p:spPr>
        <p:txBody>
          <a:bodyPr wrap="square">
            <a:spAutoFit/>
          </a:bodyPr>
          <a:lstStyle/>
          <a:p>
            <a:pPr>
              <a:lnSpc>
                <a:spcPct val="107000"/>
              </a:lnSpc>
              <a:spcAft>
                <a:spcPts val="800"/>
              </a:spcAft>
            </a:pPr>
            <a:r>
              <a:rPr lang="id-ID" sz="2400"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Masalah utama lain adalah </a:t>
            </a:r>
            <a:r>
              <a:rPr lang="id-ID" sz="2400" i="1" dirty="0" err="1">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cluster</a:t>
            </a:r>
            <a:r>
              <a:rPr lang="id-ID" sz="2400" i="1"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 </a:t>
            </a:r>
            <a:r>
              <a:rPr lang="id-ID" sz="2400"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Komunikasi &amp; Sosialisasi (Internal), karena hal ini belum dianggap penting dan prioritas, serta terbatasnya dana OPZ untuk melakukannya, sehingga masyarakat kurang terinformasikan dengan keberadaan OPZ dan kegiatannya.</a:t>
            </a:r>
            <a:endParaRPr lang="id-ID"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01112D5-F827-41D6-A2E1-F99617DC4617}"/>
              </a:ext>
            </a:extLst>
          </p:cNvPr>
          <p:cNvSpPr/>
          <p:nvPr/>
        </p:nvSpPr>
        <p:spPr>
          <a:xfrm>
            <a:off x="419182" y="3602878"/>
            <a:ext cx="11348748" cy="2562239"/>
          </a:xfrm>
          <a:prstGeom prst="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endParaRPr lang="en-US" sz="3600" dirty="0"/>
          </a:p>
        </p:txBody>
      </p:sp>
      <p:sp>
        <p:nvSpPr>
          <p:cNvPr id="8" name="TextBox 7">
            <a:extLst>
              <a:ext uri="{FF2B5EF4-FFF2-40B4-BE49-F238E27FC236}">
                <a16:creationId xmlns:a16="http://schemas.microsoft.com/office/drawing/2014/main" id="{7CF1C3CE-8786-43FF-A8C3-FF29A92CEF74}"/>
              </a:ext>
            </a:extLst>
          </p:cNvPr>
          <p:cNvSpPr txBox="1"/>
          <p:nvPr/>
        </p:nvSpPr>
        <p:spPr>
          <a:xfrm>
            <a:off x="595109" y="3743571"/>
            <a:ext cx="11596891" cy="2377959"/>
          </a:xfrm>
          <a:prstGeom prst="rect">
            <a:avLst/>
          </a:prstGeom>
          <a:noFill/>
        </p:spPr>
        <p:txBody>
          <a:bodyPr wrap="square">
            <a:spAutoFit/>
          </a:bodyPr>
          <a:lstStyle/>
          <a:p>
            <a:pPr marL="342900" lvl="0" indent="-342900">
              <a:lnSpc>
                <a:spcPct val="107000"/>
              </a:lnSpc>
              <a:buFont typeface="+mj-lt"/>
              <a:buAutoNum type="arabicPeriod"/>
            </a:pPr>
            <a:r>
              <a:rPr lang="id-ID" sz="2000" b="1" dirty="0">
                <a:effectLst/>
                <a:latin typeface="Bookman Old Style" panose="02050604050505020204" pitchFamily="18" charset="0"/>
                <a:ea typeface="Calibri" panose="020F0502020204030204" pitchFamily="34" charset="0"/>
                <a:cs typeface="Arial" panose="020B0604020202020204" pitchFamily="34" charset="0"/>
              </a:rPr>
              <a:t>Kurangnya transparansi dalam pengelolaan</a:t>
            </a:r>
            <a:endParaRPr lang="id-ID" sz="2000" dirty="0">
              <a:effectLst/>
              <a:latin typeface="Bookman Old Style" panose="02050604050505020204" pitchFamily="18"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id-ID" sz="2000" b="1" dirty="0">
                <a:effectLst/>
                <a:latin typeface="Bookman Old Style" panose="02050604050505020204" pitchFamily="18" charset="0"/>
                <a:ea typeface="Calibri" panose="020F0502020204030204" pitchFamily="34" charset="0"/>
                <a:cs typeface="Arial" panose="020B0604020202020204" pitchFamily="34" charset="0"/>
              </a:rPr>
              <a:t>Belum terlaksananya adanya standar pelaporan </a:t>
            </a:r>
            <a:endParaRPr lang="id-ID" sz="2000" dirty="0">
              <a:effectLst/>
              <a:latin typeface="Bookman Old Style" panose="02050604050505020204" pitchFamily="18"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id-ID" sz="2000" b="1" dirty="0">
                <a:effectLst/>
                <a:latin typeface="Bookman Old Style" panose="02050604050505020204" pitchFamily="18" charset="0"/>
                <a:ea typeface="Calibri" panose="020F0502020204030204" pitchFamily="34" charset="0"/>
                <a:cs typeface="Arial" panose="020B0604020202020204" pitchFamily="34" charset="0"/>
              </a:rPr>
              <a:t>Belum tampaknya keberhasilan penyaluran zakat.</a:t>
            </a:r>
            <a:endParaRPr lang="id-ID" sz="2000" dirty="0">
              <a:effectLst/>
              <a:latin typeface="Bookman Old Style" panose="02050604050505020204" pitchFamily="18"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id-ID" sz="2000" b="1" dirty="0">
                <a:effectLst/>
                <a:latin typeface="Bookman Old Style" panose="02050604050505020204" pitchFamily="18" charset="0"/>
                <a:ea typeface="Calibri" panose="020F0502020204030204" pitchFamily="34" charset="0"/>
                <a:cs typeface="Arial" panose="020B0604020202020204" pitchFamily="34" charset="0"/>
              </a:rPr>
              <a:t>Belum efektifnya audit internal. </a:t>
            </a:r>
            <a:endParaRPr lang="id-ID" sz="2000" dirty="0">
              <a:effectLst/>
              <a:latin typeface="Bookman Old Style" panose="02050604050505020204" pitchFamily="18"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id-ID" sz="2000" b="1" dirty="0">
                <a:effectLst/>
                <a:latin typeface="Bookman Old Style" panose="02050604050505020204" pitchFamily="18" charset="0"/>
                <a:ea typeface="Calibri" panose="020F0502020204030204" pitchFamily="34" charset="0"/>
                <a:cs typeface="Arial" panose="020B0604020202020204" pitchFamily="34" charset="0"/>
              </a:rPr>
              <a:t>Belum terlaksana audit </a:t>
            </a:r>
            <a:r>
              <a:rPr lang="id-ID" sz="2000" b="1" dirty="0">
                <a:latin typeface="Bookman Old Style" panose="02050604050505020204" pitchFamily="18" charset="0"/>
                <a:ea typeface="Calibri" panose="020F0502020204030204" pitchFamily="34" charset="0"/>
                <a:cs typeface="Arial" panose="020B0604020202020204" pitchFamily="34" charset="0"/>
              </a:rPr>
              <a:t>keuangan oleh KAP di beberapa pengelola zakat</a:t>
            </a:r>
            <a:endParaRPr lang="id-ID" sz="2000" dirty="0">
              <a:effectLst/>
              <a:latin typeface="Bookman Old Style" panose="02050604050505020204" pitchFamily="18"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pPr>
            <a:r>
              <a:rPr lang="id-ID" sz="2000" b="1" dirty="0">
                <a:effectLst/>
                <a:latin typeface="Bookman Old Style" panose="02050604050505020204" pitchFamily="18" charset="0"/>
                <a:ea typeface="Calibri" panose="020F0502020204030204" pitchFamily="34" charset="0"/>
                <a:cs typeface="Arial" panose="020B0604020202020204" pitchFamily="34" charset="0"/>
              </a:rPr>
              <a:t>Belum efektifnya penyebaran laporan kepada </a:t>
            </a:r>
            <a:r>
              <a:rPr lang="id-ID" sz="2000" b="1" dirty="0" err="1">
                <a:effectLst/>
                <a:latin typeface="Bookman Old Style" panose="02050604050505020204" pitchFamily="18" charset="0"/>
                <a:ea typeface="Calibri" panose="020F0502020204030204" pitchFamily="34" charset="0"/>
                <a:cs typeface="Arial" panose="020B0604020202020204" pitchFamily="34" charset="0"/>
              </a:rPr>
              <a:t>stakeholders</a:t>
            </a:r>
            <a:r>
              <a:rPr lang="id-ID" sz="2000" b="1" dirty="0">
                <a:effectLst/>
                <a:latin typeface="Bookman Old Style" panose="02050604050505020204" pitchFamily="18" charset="0"/>
                <a:ea typeface="Calibri" panose="020F0502020204030204" pitchFamily="34" charset="0"/>
                <a:cs typeface="Arial" panose="020B0604020202020204" pitchFamily="34" charset="0"/>
              </a:rPr>
              <a:t> &amp; pemerintah seperti Bappenas, </a:t>
            </a:r>
            <a:r>
              <a:rPr lang="id-ID" sz="2000" b="1" dirty="0" err="1">
                <a:effectLst/>
                <a:latin typeface="Bookman Old Style" panose="02050604050505020204" pitchFamily="18" charset="0"/>
                <a:ea typeface="Calibri" panose="020F0502020204030204" pitchFamily="34" charset="0"/>
                <a:cs typeface="Arial" panose="020B0604020202020204" pitchFamily="34" charset="0"/>
              </a:rPr>
              <a:t>Kemensos</a:t>
            </a:r>
            <a:r>
              <a:rPr lang="id-ID" sz="2000" b="1" dirty="0">
                <a:effectLst/>
                <a:latin typeface="Bookman Old Style" panose="02050604050505020204" pitchFamily="18" charset="0"/>
                <a:ea typeface="Calibri" panose="020F0502020204030204" pitchFamily="34" charset="0"/>
                <a:cs typeface="Arial" panose="020B0604020202020204" pitchFamily="34" charset="0"/>
              </a:rPr>
              <a:t>, TNP2K </a:t>
            </a:r>
            <a:r>
              <a:rPr lang="id-ID" sz="2000" b="1" dirty="0" err="1">
                <a:effectLst/>
                <a:latin typeface="Bookman Old Style" panose="02050604050505020204" pitchFamily="18" charset="0"/>
                <a:ea typeface="Calibri" panose="020F0502020204030204" pitchFamily="34" charset="0"/>
                <a:cs typeface="Arial" panose="020B0604020202020204" pitchFamily="34" charset="0"/>
              </a:rPr>
              <a:t>dll</a:t>
            </a:r>
            <a:r>
              <a:rPr lang="id-ID" sz="2000" b="1" dirty="0">
                <a:effectLst/>
                <a:latin typeface="Bookman Old Style" panose="02050604050505020204" pitchFamily="18" charset="0"/>
                <a:ea typeface="Calibri" panose="020F0502020204030204" pitchFamily="34" charset="0"/>
                <a:cs typeface="Arial" panose="020B0604020202020204" pitchFamily="34" charset="0"/>
              </a:rPr>
              <a:t> </a:t>
            </a:r>
            <a:endParaRPr lang="id-ID" sz="2000" dirty="0">
              <a:effectLst/>
              <a:latin typeface="Bookman Old Style" panose="02050604050505020204" pitchFamily="18" charset="0"/>
              <a:ea typeface="Calibri" panose="020F050202020403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5C0F88D0-7AB4-46D4-805C-06159E23D2E5}"/>
              </a:ext>
            </a:extLst>
          </p:cNvPr>
          <p:cNvSpPr/>
          <p:nvPr/>
        </p:nvSpPr>
        <p:spPr>
          <a:xfrm>
            <a:off x="680036" y="3266944"/>
            <a:ext cx="4475060" cy="5311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2400" b="1" dirty="0"/>
              <a:t>PERTANGGUNG JAWABAN PUBLIK</a:t>
            </a:r>
            <a:endParaRPr lang="en-US" sz="2400" b="1" dirty="0"/>
          </a:p>
        </p:txBody>
      </p:sp>
      <p:sp>
        <p:nvSpPr>
          <p:cNvPr id="10" name="Rectangle 9">
            <a:extLst>
              <a:ext uri="{FF2B5EF4-FFF2-40B4-BE49-F238E27FC236}">
                <a16:creationId xmlns:a16="http://schemas.microsoft.com/office/drawing/2014/main" id="{75BB479B-99F2-4256-8032-D4154CDE2F14}"/>
              </a:ext>
            </a:extLst>
          </p:cNvPr>
          <p:cNvSpPr/>
          <p:nvPr/>
        </p:nvSpPr>
        <p:spPr>
          <a:xfrm>
            <a:off x="3433403" y="41328"/>
            <a:ext cx="4475060" cy="5311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id-ID" sz="2400" b="1" dirty="0">
                <a:solidFill>
                  <a:schemeClr val="bg1"/>
                </a:solidFill>
                <a:effectLst/>
                <a:latin typeface="Bookman Old Style" panose="02050604050505020204" pitchFamily="18" charset="0"/>
                <a:ea typeface="Calibri" panose="020F0502020204030204" pitchFamily="34" charset="0"/>
                <a:cs typeface="Arial" panose="020B0604020202020204" pitchFamily="34" charset="0"/>
              </a:rPr>
              <a:t>Komunikasi &amp; Sosialisasi: </a:t>
            </a:r>
            <a:endParaRPr lang="id-ID" sz="24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97291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7032F8-E565-4C38-83BC-B24B81392844}"/>
              </a:ext>
            </a:extLst>
          </p:cNvPr>
          <p:cNvSpPr/>
          <p:nvPr/>
        </p:nvSpPr>
        <p:spPr>
          <a:xfrm>
            <a:off x="448738" y="773663"/>
            <a:ext cx="3035607" cy="1848897"/>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8176FA8-5232-4FC0-B75B-F5561C5CB4ED}"/>
              </a:ext>
            </a:extLst>
          </p:cNvPr>
          <p:cNvSpPr/>
          <p:nvPr/>
        </p:nvSpPr>
        <p:spPr>
          <a:xfrm>
            <a:off x="422087" y="251216"/>
            <a:ext cx="3088908" cy="727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2400" b="1" dirty="0"/>
              <a:t>KERJASAMA &amp; KEMITRAAN AMIL</a:t>
            </a:r>
            <a:endParaRPr lang="en-US" sz="2400" b="1" dirty="0"/>
          </a:p>
        </p:txBody>
      </p:sp>
      <p:pic>
        <p:nvPicPr>
          <p:cNvPr id="7" name="Picture 6" descr="Office situation partnership flat illustration. Premium Vector">
            <a:extLst>
              <a:ext uri="{FF2B5EF4-FFF2-40B4-BE49-F238E27FC236}">
                <a16:creationId xmlns:a16="http://schemas.microsoft.com/office/drawing/2014/main" id="{B1B7C330-68B7-47CA-A39E-BCA32DCA63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490" y="1118750"/>
            <a:ext cx="1882770" cy="150381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2869356A-42AF-4B43-9CCA-555EFA02DE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369" y="2972846"/>
            <a:ext cx="1393081" cy="1249445"/>
          </a:xfrm>
          <a:prstGeom prst="rect">
            <a:avLst/>
          </a:prstGeom>
        </p:spPr>
      </p:pic>
      <p:pic>
        <p:nvPicPr>
          <p:cNvPr id="15" name="Picture 14">
            <a:extLst>
              <a:ext uri="{FF2B5EF4-FFF2-40B4-BE49-F238E27FC236}">
                <a16:creationId xmlns:a16="http://schemas.microsoft.com/office/drawing/2014/main" id="{3B996E10-CE0F-461D-BD54-DCB51A6DCC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3716" y="3402181"/>
            <a:ext cx="1805828" cy="540000"/>
          </a:xfrm>
          <a:prstGeom prst="rect">
            <a:avLst/>
          </a:prstGeom>
        </p:spPr>
      </p:pic>
      <p:pic>
        <p:nvPicPr>
          <p:cNvPr id="17" name="Picture 16">
            <a:extLst>
              <a:ext uri="{FF2B5EF4-FFF2-40B4-BE49-F238E27FC236}">
                <a16:creationId xmlns:a16="http://schemas.microsoft.com/office/drawing/2014/main" id="{55630DF7-4627-4D82-8ADE-56E1FDFAC14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9858" t="14678" r="16614" b="15063"/>
          <a:stretch/>
        </p:blipFill>
        <p:spPr>
          <a:xfrm>
            <a:off x="1569702" y="4345293"/>
            <a:ext cx="1517622" cy="1120487"/>
          </a:xfrm>
          <a:prstGeom prst="rect">
            <a:avLst/>
          </a:prstGeom>
        </p:spPr>
      </p:pic>
      <p:pic>
        <p:nvPicPr>
          <p:cNvPr id="19" name="Picture 18">
            <a:extLst>
              <a:ext uri="{FF2B5EF4-FFF2-40B4-BE49-F238E27FC236}">
                <a16:creationId xmlns:a16="http://schemas.microsoft.com/office/drawing/2014/main" id="{01EC7848-F587-45EF-97C3-EFAAF19803D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9071" t="23682" r="11127" b="21791"/>
          <a:stretch/>
        </p:blipFill>
        <p:spPr>
          <a:xfrm>
            <a:off x="3007987" y="4170134"/>
            <a:ext cx="1929671" cy="1318528"/>
          </a:xfrm>
          <a:prstGeom prst="rect">
            <a:avLst/>
          </a:prstGeom>
        </p:spPr>
      </p:pic>
      <p:sp>
        <p:nvSpPr>
          <p:cNvPr id="21" name="Rectangle 20">
            <a:extLst>
              <a:ext uri="{FF2B5EF4-FFF2-40B4-BE49-F238E27FC236}">
                <a16:creationId xmlns:a16="http://schemas.microsoft.com/office/drawing/2014/main" id="{1E1A2812-6005-423B-A026-2B40BA6D1CD2}"/>
              </a:ext>
            </a:extLst>
          </p:cNvPr>
          <p:cNvSpPr/>
          <p:nvPr/>
        </p:nvSpPr>
        <p:spPr>
          <a:xfrm>
            <a:off x="1232452" y="2883154"/>
            <a:ext cx="10114256" cy="3009024"/>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23" name="Picture 22">
            <a:extLst>
              <a:ext uri="{FF2B5EF4-FFF2-40B4-BE49-F238E27FC236}">
                <a16:creationId xmlns:a16="http://schemas.microsoft.com/office/drawing/2014/main" id="{1E9E7346-F26B-4B4F-A2D2-EFC7B4AF15A6}"/>
              </a:ext>
            </a:extLst>
          </p:cNvPr>
          <p:cNvPicPr>
            <a:picLocks noChangeAspect="1"/>
          </p:cNvPicPr>
          <p:nvPr/>
        </p:nvPicPr>
        <p:blipFill rotWithShape="1">
          <a:blip r:embed="rId7"/>
          <a:srcRect t="32000" r="5821" b="29672"/>
          <a:stretch/>
        </p:blipFill>
        <p:spPr>
          <a:xfrm>
            <a:off x="5028136" y="4626440"/>
            <a:ext cx="1979193" cy="805478"/>
          </a:xfrm>
          <a:prstGeom prst="rect">
            <a:avLst/>
          </a:prstGeom>
        </p:spPr>
      </p:pic>
      <p:pic>
        <p:nvPicPr>
          <p:cNvPr id="25" name="Picture 24">
            <a:extLst>
              <a:ext uri="{FF2B5EF4-FFF2-40B4-BE49-F238E27FC236}">
                <a16:creationId xmlns:a16="http://schemas.microsoft.com/office/drawing/2014/main" id="{70FA3F71-4352-4F07-913E-7D0272B28993}"/>
              </a:ext>
            </a:extLst>
          </p:cNvPr>
          <p:cNvPicPr>
            <a:picLocks noChangeAspect="1"/>
          </p:cNvPicPr>
          <p:nvPr/>
        </p:nvPicPr>
        <p:blipFill>
          <a:blip r:embed="rId8"/>
          <a:stretch>
            <a:fillRect/>
          </a:stretch>
        </p:blipFill>
        <p:spPr>
          <a:xfrm>
            <a:off x="1501157" y="3073559"/>
            <a:ext cx="1175501" cy="1175501"/>
          </a:xfrm>
          <a:prstGeom prst="rect">
            <a:avLst/>
          </a:prstGeom>
        </p:spPr>
      </p:pic>
      <p:sp>
        <p:nvSpPr>
          <p:cNvPr id="33" name="Rectangle 32">
            <a:extLst>
              <a:ext uri="{FF2B5EF4-FFF2-40B4-BE49-F238E27FC236}">
                <a16:creationId xmlns:a16="http://schemas.microsoft.com/office/drawing/2014/main" id="{FC48D682-D33B-43B6-ADDE-CC914784F832}"/>
              </a:ext>
            </a:extLst>
          </p:cNvPr>
          <p:cNvSpPr/>
          <p:nvPr/>
        </p:nvSpPr>
        <p:spPr>
          <a:xfrm>
            <a:off x="595201" y="5614966"/>
            <a:ext cx="11158538" cy="10187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a:t>SINERGITAS LINTAS KEMENTERIAN &amp; LEMBAGA DALAM MENDUKUNG OPTIMALISASI POTENSI ZAKAT KHUSUSNYA DALAM TATA KELOLA ZAKAT NASIONAL SEHINGGA DAPAT BERMANFAAT BAGI MASYARAKAT</a:t>
            </a:r>
            <a:endParaRPr lang="en-US" sz="2000" b="1" dirty="0"/>
          </a:p>
        </p:txBody>
      </p:sp>
      <p:sp>
        <p:nvSpPr>
          <p:cNvPr id="35" name="Arrow: Right 34">
            <a:extLst>
              <a:ext uri="{FF2B5EF4-FFF2-40B4-BE49-F238E27FC236}">
                <a16:creationId xmlns:a16="http://schemas.microsoft.com/office/drawing/2014/main" id="{E70F7C5D-2321-456B-A877-BB91DFB99742}"/>
              </a:ext>
            </a:extLst>
          </p:cNvPr>
          <p:cNvSpPr/>
          <p:nvPr/>
        </p:nvSpPr>
        <p:spPr>
          <a:xfrm>
            <a:off x="3643918" y="1132647"/>
            <a:ext cx="547442" cy="4987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7" name="Rectangle 36">
            <a:extLst>
              <a:ext uri="{FF2B5EF4-FFF2-40B4-BE49-F238E27FC236}">
                <a16:creationId xmlns:a16="http://schemas.microsoft.com/office/drawing/2014/main" id="{5361880A-0402-4ADD-B72E-093107A2E094}"/>
              </a:ext>
            </a:extLst>
          </p:cNvPr>
          <p:cNvSpPr/>
          <p:nvPr/>
        </p:nvSpPr>
        <p:spPr>
          <a:xfrm>
            <a:off x="4766876" y="134386"/>
            <a:ext cx="5569820" cy="727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2400" b="1" dirty="0"/>
              <a:t>KOLABORASI DANA ZAKAT, WAKAF, CSR </a:t>
            </a:r>
            <a:endParaRPr lang="en-US" sz="2400" b="1" dirty="0"/>
          </a:p>
        </p:txBody>
      </p:sp>
      <p:sp>
        <p:nvSpPr>
          <p:cNvPr id="39" name="Rectangle 38">
            <a:extLst>
              <a:ext uri="{FF2B5EF4-FFF2-40B4-BE49-F238E27FC236}">
                <a16:creationId xmlns:a16="http://schemas.microsoft.com/office/drawing/2014/main" id="{98BF2F53-13D6-42B8-B0B3-FFF8C4FCB716}"/>
              </a:ext>
            </a:extLst>
          </p:cNvPr>
          <p:cNvSpPr/>
          <p:nvPr/>
        </p:nvSpPr>
        <p:spPr>
          <a:xfrm>
            <a:off x="4766876" y="926503"/>
            <a:ext cx="5569820" cy="727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2400" b="1" dirty="0"/>
              <a:t>KOLABORASI PROGRAM ZAKAT &amp; PROGRAM PEMERINTAH </a:t>
            </a:r>
            <a:endParaRPr lang="en-US" sz="2400" b="1" dirty="0"/>
          </a:p>
        </p:txBody>
      </p:sp>
      <p:sp>
        <p:nvSpPr>
          <p:cNvPr id="41" name="Rectangle 40">
            <a:extLst>
              <a:ext uri="{FF2B5EF4-FFF2-40B4-BE49-F238E27FC236}">
                <a16:creationId xmlns:a16="http://schemas.microsoft.com/office/drawing/2014/main" id="{51086B8B-7B7D-456B-8176-9A0039F8BDAE}"/>
              </a:ext>
            </a:extLst>
          </p:cNvPr>
          <p:cNvSpPr/>
          <p:nvPr/>
        </p:nvSpPr>
        <p:spPr>
          <a:xfrm>
            <a:off x="3960541" y="1869179"/>
            <a:ext cx="7386167" cy="727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2400" b="1" dirty="0"/>
              <a:t>KOLABORASI PROGRAM ZAKAT &amp; PROGRAM ORMAS MASJID &amp; PONDOK PESANTREN  </a:t>
            </a:r>
            <a:endParaRPr lang="en-US" sz="2400" b="1" dirty="0"/>
          </a:p>
        </p:txBody>
      </p:sp>
      <p:pic>
        <p:nvPicPr>
          <p:cNvPr id="50" name="Picture 2" descr="Kementerian Koordinator Bidang Pembangunan Manusia dan Kebudayaan Republik  Indonesia - Wikipedia bahasa Indonesia, ensiklopedia bebas">
            <a:extLst>
              <a:ext uri="{FF2B5EF4-FFF2-40B4-BE49-F238E27FC236}">
                <a16:creationId xmlns:a16="http://schemas.microsoft.com/office/drawing/2014/main" id="{1D125DDD-AC6D-405D-A04C-AA96996EF84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43767" y="3040209"/>
            <a:ext cx="1292023" cy="1227422"/>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a:extLst>
              <a:ext uri="{FF2B5EF4-FFF2-40B4-BE49-F238E27FC236}">
                <a16:creationId xmlns:a16="http://schemas.microsoft.com/office/drawing/2014/main" id="{1589192E-2424-4E64-88F6-45D81931112C}"/>
              </a:ext>
            </a:extLst>
          </p:cNvPr>
          <p:cNvPicPr>
            <a:picLocks noChangeAspect="1"/>
          </p:cNvPicPr>
          <p:nvPr/>
        </p:nvPicPr>
        <p:blipFill rotWithShape="1">
          <a:blip r:embed="rId10">
            <a:extLst>
              <a:ext uri="{28A0092B-C50C-407E-A947-70E740481C1C}">
                <a14:useLocalDpi xmlns:a14="http://schemas.microsoft.com/office/drawing/2010/main" val="0"/>
              </a:ext>
            </a:extLst>
          </a:blip>
          <a:srcRect t="23989" b="31995"/>
          <a:stretch/>
        </p:blipFill>
        <p:spPr>
          <a:xfrm>
            <a:off x="7007329" y="4501118"/>
            <a:ext cx="1775764" cy="781614"/>
          </a:xfrm>
          <a:prstGeom prst="rect">
            <a:avLst/>
          </a:prstGeom>
        </p:spPr>
      </p:pic>
      <p:pic>
        <p:nvPicPr>
          <p:cNvPr id="54" name="Picture 53">
            <a:extLst>
              <a:ext uri="{FF2B5EF4-FFF2-40B4-BE49-F238E27FC236}">
                <a16:creationId xmlns:a16="http://schemas.microsoft.com/office/drawing/2014/main" id="{8BF14C0E-1369-4B97-889A-4EC620276997}"/>
              </a:ext>
            </a:extLst>
          </p:cNvPr>
          <p:cNvPicPr>
            <a:picLocks noChangeAspect="1"/>
          </p:cNvPicPr>
          <p:nvPr/>
        </p:nvPicPr>
        <p:blipFill rotWithShape="1">
          <a:blip r:embed="rId11">
            <a:extLst>
              <a:ext uri="{28A0092B-C50C-407E-A947-70E740481C1C}">
                <a14:useLocalDpi xmlns:a14="http://schemas.microsoft.com/office/drawing/2010/main" val="0"/>
              </a:ext>
            </a:extLst>
          </a:blip>
          <a:srcRect r="76084"/>
          <a:stretch/>
        </p:blipFill>
        <p:spPr>
          <a:xfrm>
            <a:off x="6096000" y="3040209"/>
            <a:ext cx="1650999" cy="1183432"/>
          </a:xfrm>
          <a:prstGeom prst="rect">
            <a:avLst/>
          </a:prstGeom>
        </p:spPr>
      </p:pic>
      <p:pic>
        <p:nvPicPr>
          <p:cNvPr id="2050" name="Picture 2" descr="Tag: Kemensos - kemsos.go.id - Kemensos Sampaikan Jadwal, Lokasi Seleksi  Kompetensi Dasar (SKD) CPNS 2018, Cek - Tribun Timur">
            <a:extLst>
              <a:ext uri="{FF2B5EF4-FFF2-40B4-BE49-F238E27FC236}">
                <a16:creationId xmlns:a16="http://schemas.microsoft.com/office/drawing/2014/main" id="{5DFFA397-EA79-43A2-B969-15E3B8324BB3}"/>
              </a:ext>
            </a:extLst>
          </p:cNvPr>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9922157" y="3194969"/>
            <a:ext cx="1291558" cy="101871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a:extLst>
              <a:ext uri="{FF2B5EF4-FFF2-40B4-BE49-F238E27FC236}">
                <a16:creationId xmlns:a16="http://schemas.microsoft.com/office/drawing/2014/main" id="{9D3CF470-EE06-4602-B40E-2DAA0BAF5DE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998120" y="4682007"/>
            <a:ext cx="2087574" cy="566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889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364F27F-3211-4F34-B8C5-D78A936B4C15}"/>
              </a:ext>
            </a:extLst>
          </p:cNvPr>
          <p:cNvGrpSpPr/>
          <p:nvPr/>
        </p:nvGrpSpPr>
        <p:grpSpPr>
          <a:xfrm>
            <a:off x="6352051" y="1955476"/>
            <a:ext cx="7183840" cy="1036980"/>
            <a:chOff x="39496" y="3072785"/>
            <a:chExt cx="4658321" cy="1036980"/>
          </a:xfrm>
        </p:grpSpPr>
        <p:sp>
          <p:nvSpPr>
            <p:cNvPr id="7" name="TextBox 6">
              <a:extLst>
                <a:ext uri="{FF2B5EF4-FFF2-40B4-BE49-F238E27FC236}">
                  <a16:creationId xmlns:a16="http://schemas.microsoft.com/office/drawing/2014/main" id="{17E3FA1D-70E8-461F-898E-5A42D4C2E869}"/>
                </a:ext>
              </a:extLst>
            </p:cNvPr>
            <p:cNvSpPr txBox="1"/>
            <p:nvPr/>
          </p:nvSpPr>
          <p:spPr>
            <a:xfrm>
              <a:off x="526869" y="3648100"/>
              <a:ext cx="4170948" cy="461665"/>
            </a:xfrm>
            <a:prstGeom prst="rect">
              <a:avLst/>
            </a:prstGeom>
            <a:noFill/>
          </p:spPr>
          <p:txBody>
            <a:bodyPr wrap="square" rtlCol="0" anchor="ctr">
              <a:spAutoFit/>
            </a:bodyPr>
            <a:lstStyle/>
            <a:p>
              <a:r>
                <a:rPr lang="id-ID" altLang="ko-KR" sz="2400" dirty="0">
                  <a:cs typeface="Arial" pitchFamily="34" charset="0"/>
                </a:rPr>
                <a:t>Sebanyak </a:t>
              </a:r>
              <a:r>
                <a:rPr lang="id-ID" altLang="ko-KR" sz="2400" b="1" dirty="0">
                  <a:solidFill>
                    <a:schemeClr val="accent1"/>
                  </a:solidFill>
                  <a:cs typeface="Arial" pitchFamily="34" charset="0"/>
                </a:rPr>
                <a:t>45.000</a:t>
              </a:r>
              <a:r>
                <a:rPr lang="id-ID" altLang="ko-KR" sz="2400" dirty="0">
                  <a:cs typeface="Arial" pitchFamily="34" charset="0"/>
                </a:rPr>
                <a:t> Orang</a:t>
              </a:r>
              <a:endParaRPr lang="ko-KR" altLang="en-US" sz="2400" dirty="0">
                <a:cs typeface="Arial" pitchFamily="34" charset="0"/>
              </a:endParaRPr>
            </a:p>
          </p:txBody>
        </p:sp>
        <p:sp>
          <p:nvSpPr>
            <p:cNvPr id="8" name="TextBox 7">
              <a:extLst>
                <a:ext uri="{FF2B5EF4-FFF2-40B4-BE49-F238E27FC236}">
                  <a16:creationId xmlns:a16="http://schemas.microsoft.com/office/drawing/2014/main" id="{80E8CB9B-A797-4CC8-80D1-75759A90A398}"/>
                </a:ext>
              </a:extLst>
            </p:cNvPr>
            <p:cNvSpPr txBox="1"/>
            <p:nvPr/>
          </p:nvSpPr>
          <p:spPr>
            <a:xfrm>
              <a:off x="39496" y="3072785"/>
              <a:ext cx="3733419" cy="523220"/>
            </a:xfrm>
            <a:prstGeom prst="rect">
              <a:avLst/>
            </a:prstGeom>
            <a:noFill/>
          </p:spPr>
          <p:txBody>
            <a:bodyPr wrap="square" rtlCol="0" anchor="ctr">
              <a:spAutoFit/>
            </a:bodyPr>
            <a:lstStyle/>
            <a:p>
              <a:r>
                <a:rPr lang="id-ID" altLang="ko-KR" sz="2800" b="1" dirty="0">
                  <a:cs typeface="Arial" pitchFamily="34" charset="0"/>
                </a:rPr>
                <a:t>Penyuluh Agama Islam Non PNS</a:t>
              </a:r>
              <a:endParaRPr lang="ko-KR" altLang="en-US" sz="2800" b="1" dirty="0">
                <a:cs typeface="Arial" pitchFamily="34" charset="0"/>
              </a:endParaRPr>
            </a:p>
          </p:txBody>
        </p:sp>
      </p:grpSp>
      <p:grpSp>
        <p:nvGrpSpPr>
          <p:cNvPr id="3" name="Group 2">
            <a:extLst>
              <a:ext uri="{FF2B5EF4-FFF2-40B4-BE49-F238E27FC236}">
                <a16:creationId xmlns:a16="http://schemas.microsoft.com/office/drawing/2014/main" id="{5857886C-BAE4-4C05-81B1-CE8F59360D26}"/>
              </a:ext>
            </a:extLst>
          </p:cNvPr>
          <p:cNvGrpSpPr/>
          <p:nvPr/>
        </p:nvGrpSpPr>
        <p:grpSpPr>
          <a:xfrm>
            <a:off x="435075" y="1989564"/>
            <a:ext cx="6336078" cy="1064447"/>
            <a:chOff x="363356" y="3009244"/>
            <a:chExt cx="5250143" cy="1064447"/>
          </a:xfrm>
        </p:grpSpPr>
        <p:sp>
          <p:nvSpPr>
            <p:cNvPr id="4" name="TextBox 3">
              <a:extLst>
                <a:ext uri="{FF2B5EF4-FFF2-40B4-BE49-F238E27FC236}">
                  <a16:creationId xmlns:a16="http://schemas.microsoft.com/office/drawing/2014/main" id="{2C5AA5B7-EB12-479F-AF04-0BE2E01EAE57}"/>
                </a:ext>
              </a:extLst>
            </p:cNvPr>
            <p:cNvSpPr txBox="1"/>
            <p:nvPr/>
          </p:nvSpPr>
          <p:spPr>
            <a:xfrm>
              <a:off x="486828" y="3550471"/>
              <a:ext cx="5126671" cy="523220"/>
            </a:xfrm>
            <a:prstGeom prst="rect">
              <a:avLst/>
            </a:prstGeom>
            <a:noFill/>
          </p:spPr>
          <p:txBody>
            <a:bodyPr wrap="square" rtlCol="0" anchor="ctr">
              <a:spAutoFit/>
            </a:bodyPr>
            <a:lstStyle/>
            <a:p>
              <a:r>
                <a:rPr lang="id-ID" altLang="ko-KR" sz="2800" dirty="0">
                  <a:cs typeface="Arial" pitchFamily="34" charset="0"/>
                </a:rPr>
                <a:t>Sebanyak </a:t>
              </a:r>
              <a:r>
                <a:rPr lang="id-ID" altLang="ko-KR" sz="2800" b="1" dirty="0">
                  <a:solidFill>
                    <a:schemeClr val="accent1"/>
                  </a:solidFill>
                  <a:cs typeface="Arial" pitchFamily="34" charset="0"/>
                </a:rPr>
                <a:t>5.000</a:t>
              </a:r>
              <a:r>
                <a:rPr lang="id-ID" altLang="ko-KR" sz="2800" dirty="0">
                  <a:cs typeface="Arial" pitchFamily="34" charset="0"/>
                </a:rPr>
                <a:t> Orang</a:t>
              </a:r>
              <a:endParaRPr lang="ko-KR" altLang="en-US" sz="2800" dirty="0">
                <a:cs typeface="Arial" pitchFamily="34" charset="0"/>
              </a:endParaRPr>
            </a:p>
          </p:txBody>
        </p:sp>
        <p:sp>
          <p:nvSpPr>
            <p:cNvPr id="5" name="TextBox 4">
              <a:extLst>
                <a:ext uri="{FF2B5EF4-FFF2-40B4-BE49-F238E27FC236}">
                  <a16:creationId xmlns:a16="http://schemas.microsoft.com/office/drawing/2014/main" id="{1C840561-3065-4BDF-8390-C57DB6BDD084}"/>
                </a:ext>
              </a:extLst>
            </p:cNvPr>
            <p:cNvSpPr txBox="1"/>
            <p:nvPr/>
          </p:nvSpPr>
          <p:spPr>
            <a:xfrm>
              <a:off x="363356" y="3009244"/>
              <a:ext cx="4493581" cy="523220"/>
            </a:xfrm>
            <a:prstGeom prst="rect">
              <a:avLst/>
            </a:prstGeom>
            <a:noFill/>
          </p:spPr>
          <p:txBody>
            <a:bodyPr wrap="square" rtlCol="0" anchor="ctr">
              <a:spAutoFit/>
            </a:bodyPr>
            <a:lstStyle/>
            <a:p>
              <a:r>
                <a:rPr lang="id-ID" altLang="ko-KR" sz="2800" b="1" dirty="0">
                  <a:cs typeface="Arial" pitchFamily="34" charset="0"/>
                </a:rPr>
                <a:t>Penyuluh Agama Islam PNS</a:t>
              </a:r>
              <a:endParaRPr lang="ko-KR" altLang="en-US" sz="2800" b="1" dirty="0">
                <a:cs typeface="Arial" pitchFamily="34" charset="0"/>
              </a:endParaRPr>
            </a:p>
          </p:txBody>
        </p:sp>
      </p:grpSp>
      <p:pic>
        <p:nvPicPr>
          <p:cNvPr id="10" name="Picture 2" descr="Arab business with people Premium Vector">
            <a:extLst>
              <a:ext uri="{FF2B5EF4-FFF2-40B4-BE49-F238E27FC236}">
                <a16:creationId xmlns:a16="http://schemas.microsoft.com/office/drawing/2014/main" id="{DF9ED8C0-519B-4933-BDDF-1F97ED63B3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884" y="46057"/>
            <a:ext cx="2125991" cy="132789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65323CF6-8F0A-4D2E-8D69-DA78D073B84B}"/>
              </a:ext>
            </a:extLst>
          </p:cNvPr>
          <p:cNvSpPr/>
          <p:nvPr/>
        </p:nvSpPr>
        <p:spPr>
          <a:xfrm>
            <a:off x="2287875" y="112208"/>
            <a:ext cx="6980815" cy="523221"/>
          </a:xfrm>
          <a:prstGeom prst="rect">
            <a:avLst/>
          </a:prstGeom>
          <a:solidFill>
            <a:srgbClr val="264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2800" b="1" dirty="0"/>
              <a:t>OPTIMALISASI MELALUI PENYULUH &amp; KUA </a:t>
            </a:r>
            <a:endParaRPr lang="en-US" sz="2800" b="1" dirty="0"/>
          </a:p>
        </p:txBody>
      </p:sp>
      <p:sp>
        <p:nvSpPr>
          <p:cNvPr id="12" name="Rectangle 11">
            <a:extLst>
              <a:ext uri="{FF2B5EF4-FFF2-40B4-BE49-F238E27FC236}">
                <a16:creationId xmlns:a16="http://schemas.microsoft.com/office/drawing/2014/main" id="{908C65B1-0570-4495-87AC-DC61891BE60F}"/>
              </a:ext>
            </a:extLst>
          </p:cNvPr>
          <p:cNvSpPr/>
          <p:nvPr/>
        </p:nvSpPr>
        <p:spPr>
          <a:xfrm>
            <a:off x="304801" y="1903382"/>
            <a:ext cx="4530435" cy="11506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Rectangle 12">
            <a:extLst>
              <a:ext uri="{FF2B5EF4-FFF2-40B4-BE49-F238E27FC236}">
                <a16:creationId xmlns:a16="http://schemas.microsoft.com/office/drawing/2014/main" id="{C3BDBA8E-2BAD-4519-BFE5-00E7948A0AEF}"/>
              </a:ext>
            </a:extLst>
          </p:cNvPr>
          <p:cNvSpPr/>
          <p:nvPr/>
        </p:nvSpPr>
        <p:spPr>
          <a:xfrm>
            <a:off x="6192983" y="1922546"/>
            <a:ext cx="5498050" cy="11506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4" name="Picture 2" descr="Gambar terkait">
            <a:extLst>
              <a:ext uri="{FF2B5EF4-FFF2-40B4-BE49-F238E27FC236}">
                <a16:creationId xmlns:a16="http://schemas.microsoft.com/office/drawing/2014/main" id="{24E4A272-D95A-41A4-B4D5-20AA351B1A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73360" y="692250"/>
            <a:ext cx="2496266" cy="97315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C59639EF-DBDC-4940-A51C-3F5639F971AE}"/>
              </a:ext>
            </a:extLst>
          </p:cNvPr>
          <p:cNvSpPr/>
          <p:nvPr/>
        </p:nvSpPr>
        <p:spPr>
          <a:xfrm>
            <a:off x="3123350" y="1207443"/>
            <a:ext cx="5737213" cy="523221"/>
          </a:xfrm>
          <a:prstGeom prst="rect">
            <a:avLst/>
          </a:prstGeom>
          <a:solidFill>
            <a:srgbClr val="264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2800" b="1" dirty="0"/>
              <a:t>50.000 PENYULUH AGAMA ISLAM </a:t>
            </a:r>
            <a:endParaRPr lang="en-US" sz="2800" b="1" dirty="0"/>
          </a:p>
        </p:txBody>
      </p:sp>
      <p:sp>
        <p:nvSpPr>
          <p:cNvPr id="16" name="Rectangle 15">
            <a:extLst>
              <a:ext uri="{FF2B5EF4-FFF2-40B4-BE49-F238E27FC236}">
                <a16:creationId xmlns:a16="http://schemas.microsoft.com/office/drawing/2014/main" id="{CD6EABE9-3514-435D-A127-DB836C848E79}"/>
              </a:ext>
            </a:extLst>
          </p:cNvPr>
          <p:cNvSpPr/>
          <p:nvPr/>
        </p:nvSpPr>
        <p:spPr>
          <a:xfrm>
            <a:off x="3457554" y="3883250"/>
            <a:ext cx="8233479" cy="721421"/>
          </a:xfrm>
          <a:prstGeom prst="rect">
            <a:avLst/>
          </a:prstGeom>
          <a:solidFill>
            <a:srgbClr val="264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4400" b="1" dirty="0"/>
              <a:t>5892 KANTOR URUSAN AGAMA </a:t>
            </a:r>
            <a:endParaRPr lang="en-US" sz="4400" b="1" dirty="0"/>
          </a:p>
        </p:txBody>
      </p:sp>
      <p:grpSp>
        <p:nvGrpSpPr>
          <p:cNvPr id="17" name="Group 16">
            <a:extLst>
              <a:ext uri="{FF2B5EF4-FFF2-40B4-BE49-F238E27FC236}">
                <a16:creationId xmlns:a16="http://schemas.microsoft.com/office/drawing/2014/main" id="{7EB450D5-CC32-406B-B6A9-751A02075C78}"/>
              </a:ext>
            </a:extLst>
          </p:cNvPr>
          <p:cNvGrpSpPr/>
          <p:nvPr/>
        </p:nvGrpSpPr>
        <p:grpSpPr>
          <a:xfrm>
            <a:off x="-51160" y="3647654"/>
            <a:ext cx="3283453" cy="2308961"/>
            <a:chOff x="0" y="0"/>
            <a:chExt cx="7370491" cy="4599710"/>
          </a:xfrm>
        </p:grpSpPr>
        <p:grpSp>
          <p:nvGrpSpPr>
            <p:cNvPr id="18" name="Group 17">
              <a:extLst>
                <a:ext uri="{FF2B5EF4-FFF2-40B4-BE49-F238E27FC236}">
                  <a16:creationId xmlns:a16="http://schemas.microsoft.com/office/drawing/2014/main" id="{46A52E9A-B461-4194-8DE5-78787BCCEF25}"/>
                </a:ext>
              </a:extLst>
            </p:cNvPr>
            <p:cNvGrpSpPr/>
            <p:nvPr/>
          </p:nvGrpSpPr>
          <p:grpSpPr>
            <a:xfrm>
              <a:off x="1897945" y="0"/>
              <a:ext cx="5472546" cy="4599710"/>
              <a:chOff x="3408218" y="1205345"/>
              <a:chExt cx="5472546" cy="4599710"/>
            </a:xfrm>
          </p:grpSpPr>
          <p:pic>
            <p:nvPicPr>
              <p:cNvPr id="22" name="Picture 21">
                <a:extLst>
                  <a:ext uri="{FF2B5EF4-FFF2-40B4-BE49-F238E27FC236}">
                    <a16:creationId xmlns:a16="http://schemas.microsoft.com/office/drawing/2014/main" id="{2A7165AB-90AF-4889-A438-9D80C24EC3ED}"/>
                  </a:ext>
                </a:extLst>
              </p:cNvPr>
              <p:cNvPicPr>
                <a:picLocks noChangeAspect="1"/>
              </p:cNvPicPr>
              <p:nvPr/>
            </p:nvPicPr>
            <p:blipFill rotWithShape="1">
              <a:blip r:embed="rId4">
                <a:extLst>
                  <a:ext uri="{28A0092B-C50C-407E-A947-70E740481C1C}">
                    <a14:useLocalDpi xmlns:a14="http://schemas.microsoft.com/office/drawing/2010/main" val="0"/>
                  </a:ext>
                </a:extLst>
              </a:blip>
              <a:srcRect l="4924" t="12706" r="3295" b="10152"/>
              <a:stretch/>
            </p:blipFill>
            <p:spPr>
              <a:xfrm>
                <a:off x="3408218" y="1205345"/>
                <a:ext cx="5472546" cy="4599710"/>
              </a:xfrm>
              <a:prstGeom prst="rect">
                <a:avLst/>
              </a:prstGeom>
            </p:spPr>
          </p:pic>
          <p:sp>
            <p:nvSpPr>
              <p:cNvPr id="23" name="Rectangle 22">
                <a:extLst>
                  <a:ext uri="{FF2B5EF4-FFF2-40B4-BE49-F238E27FC236}">
                    <a16:creationId xmlns:a16="http://schemas.microsoft.com/office/drawing/2014/main" id="{728FBA71-5405-49A5-8FCB-4FD4B07CA110}"/>
                  </a:ext>
                </a:extLst>
              </p:cNvPr>
              <p:cNvSpPr/>
              <p:nvPr/>
            </p:nvSpPr>
            <p:spPr>
              <a:xfrm>
                <a:off x="4059382" y="4197927"/>
                <a:ext cx="1177636" cy="595746"/>
              </a:xfrm>
              <a:prstGeom prst="rect">
                <a:avLst/>
              </a:prstGeom>
              <a:solidFill>
                <a:srgbClr val="FF66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TextBox 23">
                <a:extLst>
                  <a:ext uri="{FF2B5EF4-FFF2-40B4-BE49-F238E27FC236}">
                    <a16:creationId xmlns:a16="http://schemas.microsoft.com/office/drawing/2014/main" id="{B785F493-7C7A-4ABA-9E82-13B5E546968B}"/>
                  </a:ext>
                </a:extLst>
              </p:cNvPr>
              <p:cNvSpPr txBox="1"/>
              <p:nvPr/>
            </p:nvSpPr>
            <p:spPr>
              <a:xfrm>
                <a:off x="4055156" y="4111078"/>
                <a:ext cx="1431701" cy="797064"/>
              </a:xfrm>
              <a:prstGeom prst="rect">
                <a:avLst/>
              </a:prstGeom>
              <a:noFill/>
            </p:spPr>
            <p:txBody>
              <a:bodyPr wrap="none" rtlCol="0">
                <a:spAutoFit/>
              </a:bodyPr>
              <a:lstStyle/>
              <a:p>
                <a:r>
                  <a:rPr lang="id-ID" sz="2000" b="1" dirty="0"/>
                  <a:t>KUA</a:t>
                </a:r>
              </a:p>
            </p:txBody>
          </p:sp>
        </p:grpSp>
        <p:grpSp>
          <p:nvGrpSpPr>
            <p:cNvPr id="19" name="Group 18">
              <a:extLst>
                <a:ext uri="{FF2B5EF4-FFF2-40B4-BE49-F238E27FC236}">
                  <a16:creationId xmlns:a16="http://schemas.microsoft.com/office/drawing/2014/main" id="{652B44F5-E237-4BD8-AB96-A3F51853D33E}"/>
                </a:ext>
              </a:extLst>
            </p:cNvPr>
            <p:cNvGrpSpPr/>
            <p:nvPr/>
          </p:nvGrpSpPr>
          <p:grpSpPr>
            <a:xfrm>
              <a:off x="0" y="515936"/>
              <a:ext cx="3123500" cy="4083774"/>
              <a:chOff x="809917" y="1591401"/>
              <a:chExt cx="3123500" cy="4083774"/>
            </a:xfrm>
          </p:grpSpPr>
          <p:pic>
            <p:nvPicPr>
              <p:cNvPr id="20" name="Picture 2" descr="Related image">
                <a:extLst>
                  <a:ext uri="{FF2B5EF4-FFF2-40B4-BE49-F238E27FC236}">
                    <a16:creationId xmlns:a16="http://schemas.microsoft.com/office/drawing/2014/main" id="{A22A03EA-F35E-4492-88AE-2A5E7C11AEFB}"/>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2344" b="75078" l="27500" r="74375"/>
                        </a14:imgEffect>
                      </a14:imgLayer>
                    </a14:imgProps>
                  </a:ext>
                  <a:ext uri="{28A0092B-C50C-407E-A947-70E740481C1C}">
                    <a14:useLocalDpi xmlns:a14="http://schemas.microsoft.com/office/drawing/2010/main" val="0"/>
                  </a:ext>
                </a:extLst>
              </a:blip>
              <a:srcRect l="21655" t="2578" r="19721" b="25437"/>
              <a:stretch/>
            </p:blipFill>
            <p:spPr bwMode="auto">
              <a:xfrm>
                <a:off x="809917" y="1591401"/>
                <a:ext cx="3123500" cy="408377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2751FDA5-FA1F-427B-A989-22B080ABD74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14150" y="4328867"/>
                <a:ext cx="1409761" cy="1346308"/>
              </a:xfrm>
              <a:prstGeom prst="rect">
                <a:avLst/>
              </a:prstGeom>
            </p:spPr>
          </p:pic>
        </p:grpSp>
      </p:grpSp>
      <p:sp>
        <p:nvSpPr>
          <p:cNvPr id="25" name="TextBox 24">
            <a:extLst>
              <a:ext uri="{FF2B5EF4-FFF2-40B4-BE49-F238E27FC236}">
                <a16:creationId xmlns:a16="http://schemas.microsoft.com/office/drawing/2014/main" id="{D0352778-8D14-480C-922E-CEBB2E697748}"/>
              </a:ext>
            </a:extLst>
          </p:cNvPr>
          <p:cNvSpPr txBox="1"/>
          <p:nvPr/>
        </p:nvSpPr>
        <p:spPr>
          <a:xfrm>
            <a:off x="3674978" y="4820111"/>
            <a:ext cx="8434574" cy="1323439"/>
          </a:xfrm>
          <a:prstGeom prst="rect">
            <a:avLst/>
          </a:prstGeom>
          <a:noFill/>
        </p:spPr>
        <p:txBody>
          <a:bodyPr wrap="square" rtlCol="0">
            <a:spAutoFit/>
          </a:bodyPr>
          <a:lstStyle/>
          <a:p>
            <a:r>
              <a:rPr lang="id-ID" sz="2000" b="1" dirty="0"/>
              <a:t>“ JIKA SELURUH PENYULUH &amp; KUA BERSAMA MELAKUKAN PEMBINAAN &amp;  PENGAWASAN HINGGA TINGKAT KECAMATAN MAKA AKAN TERCIPTANYA  TRANSPARANSI TATA KELOLA ZAKAT SEHINGGA MENINGKATKAN KEPERCAYAAN MUZAKI KEPADA BAZNAS MAUPUN LAZ“</a:t>
            </a:r>
          </a:p>
        </p:txBody>
      </p:sp>
      <p:sp>
        <p:nvSpPr>
          <p:cNvPr id="26" name="Rectangle 25">
            <a:extLst>
              <a:ext uri="{FF2B5EF4-FFF2-40B4-BE49-F238E27FC236}">
                <a16:creationId xmlns:a16="http://schemas.microsoft.com/office/drawing/2014/main" id="{7CF1271A-4318-47D5-8EE7-1D5C238CE609}"/>
              </a:ext>
            </a:extLst>
          </p:cNvPr>
          <p:cNvSpPr/>
          <p:nvPr/>
        </p:nvSpPr>
        <p:spPr>
          <a:xfrm>
            <a:off x="0" y="6511636"/>
            <a:ext cx="12192000" cy="346364"/>
          </a:xfrm>
          <a:prstGeom prst="rect">
            <a:avLst/>
          </a:prstGeom>
          <a:solidFill>
            <a:srgbClr val="264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t>         DIREKTORAT JENDERAL BIMBINGAN MASYARAKAT ISLAM KEMENTERIAN AGAMA</a:t>
            </a:r>
            <a:endParaRPr lang="en-US" b="1" dirty="0"/>
          </a:p>
        </p:txBody>
      </p:sp>
    </p:spTree>
    <p:extLst>
      <p:ext uri="{BB962C8B-B14F-4D97-AF65-F5344CB8AC3E}">
        <p14:creationId xmlns:p14="http://schemas.microsoft.com/office/powerpoint/2010/main" val="1677653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B9084EE-B612-4F75-A080-74153864DD94}"/>
              </a:ext>
            </a:extLst>
          </p:cNvPr>
          <p:cNvSpPr/>
          <p:nvPr/>
        </p:nvSpPr>
        <p:spPr>
          <a:xfrm>
            <a:off x="3798303" y="421552"/>
            <a:ext cx="8215747" cy="22982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 name="Picture 2" descr="Home studying arabian mother teach daughter Premium Vector">
            <a:extLst>
              <a:ext uri="{FF2B5EF4-FFF2-40B4-BE49-F238E27FC236}">
                <a16:creationId xmlns:a16="http://schemas.microsoft.com/office/drawing/2014/main" id="{28DF9704-4329-47AD-A40F-1E6EBD7213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802" t="25574" r="11467" b="18000"/>
          <a:stretch/>
        </p:blipFill>
        <p:spPr bwMode="auto">
          <a:xfrm>
            <a:off x="836398" y="811803"/>
            <a:ext cx="2532896" cy="181533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5AFDF17-FBAE-4DD9-9064-645C29768503}"/>
              </a:ext>
            </a:extLst>
          </p:cNvPr>
          <p:cNvSpPr/>
          <p:nvPr/>
        </p:nvSpPr>
        <p:spPr>
          <a:xfrm>
            <a:off x="309710" y="523063"/>
            <a:ext cx="3271373" cy="2081957"/>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B6E8F8F-BF56-4C79-833F-03DB88277450}"/>
              </a:ext>
            </a:extLst>
          </p:cNvPr>
          <p:cNvSpPr/>
          <p:nvPr/>
        </p:nvSpPr>
        <p:spPr>
          <a:xfrm>
            <a:off x="60794" y="90785"/>
            <a:ext cx="3769205" cy="7210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2400" b="1" dirty="0"/>
              <a:t>MASJID, MUSHALA, ORMAS ISLAM </a:t>
            </a:r>
            <a:endParaRPr lang="en-US" sz="2400" b="1" dirty="0"/>
          </a:p>
        </p:txBody>
      </p:sp>
      <p:sp>
        <p:nvSpPr>
          <p:cNvPr id="11" name="TextBox 10">
            <a:extLst>
              <a:ext uri="{FF2B5EF4-FFF2-40B4-BE49-F238E27FC236}">
                <a16:creationId xmlns:a16="http://schemas.microsoft.com/office/drawing/2014/main" id="{CC7A3DCF-D456-40DE-9D8D-D35CE7074782}"/>
              </a:ext>
            </a:extLst>
          </p:cNvPr>
          <p:cNvSpPr txBox="1"/>
          <p:nvPr/>
        </p:nvSpPr>
        <p:spPr>
          <a:xfrm>
            <a:off x="3729028" y="759433"/>
            <a:ext cx="3172691" cy="523220"/>
          </a:xfrm>
          <a:prstGeom prst="rect">
            <a:avLst/>
          </a:prstGeom>
          <a:noFill/>
        </p:spPr>
        <p:txBody>
          <a:bodyPr wrap="square">
            <a:spAutoFit/>
          </a:bodyPr>
          <a:lstStyle/>
          <a:p>
            <a:pPr algn="ctr"/>
            <a:r>
              <a:rPr lang="id-ID" sz="2800" b="1" i="0" dirty="0">
                <a:solidFill>
                  <a:srgbClr val="C00000"/>
                </a:solidFill>
                <a:effectLst/>
                <a:latin typeface="Poppins"/>
              </a:rPr>
              <a:t>270.259 MASJID</a:t>
            </a:r>
          </a:p>
        </p:txBody>
      </p:sp>
      <p:sp>
        <p:nvSpPr>
          <p:cNvPr id="13" name="TextBox 12">
            <a:extLst>
              <a:ext uri="{FF2B5EF4-FFF2-40B4-BE49-F238E27FC236}">
                <a16:creationId xmlns:a16="http://schemas.microsoft.com/office/drawing/2014/main" id="{71FF088A-3CAE-4E55-AE77-EFF37118194D}"/>
              </a:ext>
            </a:extLst>
          </p:cNvPr>
          <p:cNvSpPr txBox="1"/>
          <p:nvPr/>
        </p:nvSpPr>
        <p:spPr>
          <a:xfrm>
            <a:off x="7360592" y="770183"/>
            <a:ext cx="3769205" cy="523220"/>
          </a:xfrm>
          <a:prstGeom prst="rect">
            <a:avLst/>
          </a:prstGeom>
          <a:noFill/>
        </p:spPr>
        <p:txBody>
          <a:bodyPr wrap="square">
            <a:spAutoFit/>
          </a:bodyPr>
          <a:lstStyle/>
          <a:p>
            <a:pPr algn="ctr"/>
            <a:r>
              <a:rPr lang="id-ID" sz="2800" b="1" i="0" dirty="0">
                <a:solidFill>
                  <a:srgbClr val="C00000"/>
                </a:solidFill>
                <a:effectLst/>
                <a:latin typeface="Poppins"/>
              </a:rPr>
              <a:t>316.470 MUSHALLA</a:t>
            </a:r>
          </a:p>
        </p:txBody>
      </p:sp>
      <p:sp>
        <p:nvSpPr>
          <p:cNvPr id="17" name="Rectangle 16">
            <a:extLst>
              <a:ext uri="{FF2B5EF4-FFF2-40B4-BE49-F238E27FC236}">
                <a16:creationId xmlns:a16="http://schemas.microsoft.com/office/drawing/2014/main" id="{AB02F44D-EA9B-47F1-8806-501B861BCF80}"/>
              </a:ext>
            </a:extLst>
          </p:cNvPr>
          <p:cNvSpPr/>
          <p:nvPr/>
        </p:nvSpPr>
        <p:spPr>
          <a:xfrm>
            <a:off x="3867575" y="199444"/>
            <a:ext cx="8077200" cy="4442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2400" b="1" dirty="0"/>
              <a:t>MENURUT DATA KEMENTERIAN AGAMA DITJEN BIMAS ISLAM </a:t>
            </a:r>
            <a:endParaRPr lang="en-US" sz="2400" b="1" dirty="0"/>
          </a:p>
        </p:txBody>
      </p:sp>
      <p:sp>
        <p:nvSpPr>
          <p:cNvPr id="19" name="Rectangle 18">
            <a:extLst>
              <a:ext uri="{FF2B5EF4-FFF2-40B4-BE49-F238E27FC236}">
                <a16:creationId xmlns:a16="http://schemas.microsoft.com/office/drawing/2014/main" id="{38F4E9A9-7434-46C5-A3EC-7D5172D4BDC7}"/>
              </a:ext>
            </a:extLst>
          </p:cNvPr>
          <p:cNvSpPr/>
          <p:nvPr/>
        </p:nvSpPr>
        <p:spPr>
          <a:xfrm>
            <a:off x="1108364" y="2965021"/>
            <a:ext cx="10460181" cy="22317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3200" b="1" dirty="0">
                <a:solidFill>
                  <a:schemeClr val="tx2"/>
                </a:solidFill>
              </a:rPr>
              <a:t>“MENDORONG SINERGI ANTARA MASJID, MUSHALA, ORMAS PUSAT, NASIONAL, PROVINSI &amp; KABUPATEN KOTA DALAM PEMBINAAN DAN PENGAWASAN SERTA MENDUKUNG TATA KELOLA ZAKAT NASIONAL” </a:t>
            </a:r>
          </a:p>
        </p:txBody>
      </p:sp>
      <p:sp>
        <p:nvSpPr>
          <p:cNvPr id="25" name="TextBox 24">
            <a:extLst>
              <a:ext uri="{FF2B5EF4-FFF2-40B4-BE49-F238E27FC236}">
                <a16:creationId xmlns:a16="http://schemas.microsoft.com/office/drawing/2014/main" id="{B9699E61-4FFC-46DB-A157-6400F54468B3}"/>
              </a:ext>
            </a:extLst>
          </p:cNvPr>
          <p:cNvSpPr txBox="1"/>
          <p:nvPr/>
        </p:nvSpPr>
        <p:spPr>
          <a:xfrm>
            <a:off x="3898399" y="1328204"/>
            <a:ext cx="7822545" cy="523220"/>
          </a:xfrm>
          <a:prstGeom prst="rect">
            <a:avLst/>
          </a:prstGeom>
          <a:noFill/>
        </p:spPr>
        <p:txBody>
          <a:bodyPr wrap="square">
            <a:spAutoFit/>
          </a:bodyPr>
          <a:lstStyle/>
          <a:p>
            <a:r>
              <a:rPr lang="id-ID" sz="2800" b="1" i="0" dirty="0">
                <a:solidFill>
                  <a:srgbClr val="C00000"/>
                </a:solidFill>
                <a:effectLst/>
                <a:latin typeface="Poppins"/>
              </a:rPr>
              <a:t>203 ORMAS ISLAM TINGKAT PUSAT &amp; NASIONAL</a:t>
            </a:r>
          </a:p>
        </p:txBody>
      </p:sp>
      <p:sp>
        <p:nvSpPr>
          <p:cNvPr id="27" name="TextBox 26">
            <a:extLst>
              <a:ext uri="{FF2B5EF4-FFF2-40B4-BE49-F238E27FC236}">
                <a16:creationId xmlns:a16="http://schemas.microsoft.com/office/drawing/2014/main" id="{23F98244-E074-469B-9AF0-0048AA4674A2}"/>
              </a:ext>
            </a:extLst>
          </p:cNvPr>
          <p:cNvSpPr txBox="1"/>
          <p:nvPr/>
        </p:nvSpPr>
        <p:spPr>
          <a:xfrm>
            <a:off x="3867575" y="2007162"/>
            <a:ext cx="8215747" cy="523220"/>
          </a:xfrm>
          <a:prstGeom prst="rect">
            <a:avLst/>
          </a:prstGeom>
          <a:noFill/>
        </p:spPr>
        <p:txBody>
          <a:bodyPr wrap="square">
            <a:spAutoFit/>
          </a:bodyPr>
          <a:lstStyle/>
          <a:p>
            <a:r>
              <a:rPr lang="id-ID" sz="2800" b="1" i="0" dirty="0">
                <a:solidFill>
                  <a:srgbClr val="C00000"/>
                </a:solidFill>
                <a:effectLst/>
                <a:latin typeface="Poppins"/>
              </a:rPr>
              <a:t>2781 ORMAS ISLAM TINGKAT PROVINSI &amp; KAB KOTA</a:t>
            </a:r>
          </a:p>
        </p:txBody>
      </p:sp>
      <p:sp>
        <p:nvSpPr>
          <p:cNvPr id="16" name="Rectangle 15">
            <a:extLst>
              <a:ext uri="{FF2B5EF4-FFF2-40B4-BE49-F238E27FC236}">
                <a16:creationId xmlns:a16="http://schemas.microsoft.com/office/drawing/2014/main" id="{B3D80C4D-DAFF-4D04-9E81-89EC3E4139DC}"/>
              </a:ext>
            </a:extLst>
          </p:cNvPr>
          <p:cNvSpPr/>
          <p:nvPr/>
        </p:nvSpPr>
        <p:spPr>
          <a:xfrm>
            <a:off x="0" y="6511636"/>
            <a:ext cx="12192000" cy="346364"/>
          </a:xfrm>
          <a:prstGeom prst="rect">
            <a:avLst/>
          </a:prstGeom>
          <a:solidFill>
            <a:srgbClr val="264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t>         DIREKTORAT JENDERAL BIMBINGAN MASYARAKAT ISLAM KEMENTERIAN AGAMA</a:t>
            </a:r>
            <a:endParaRPr lang="en-US" b="1" dirty="0"/>
          </a:p>
        </p:txBody>
      </p:sp>
    </p:spTree>
    <p:extLst>
      <p:ext uri="{BB962C8B-B14F-4D97-AF65-F5344CB8AC3E}">
        <p14:creationId xmlns:p14="http://schemas.microsoft.com/office/powerpoint/2010/main" val="3987396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980628-B884-4285-AC7A-A8729BE52E7D}"/>
              </a:ext>
            </a:extLst>
          </p:cNvPr>
          <p:cNvSpPr/>
          <p:nvPr/>
        </p:nvSpPr>
        <p:spPr>
          <a:xfrm>
            <a:off x="0" y="6511636"/>
            <a:ext cx="12192000" cy="346364"/>
          </a:xfrm>
          <a:prstGeom prst="rect">
            <a:avLst/>
          </a:prstGeom>
          <a:solidFill>
            <a:srgbClr val="264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t>         DIREKTORAT JENDERAL BIMBINGAN MASYARAKAT ISLAM KEMENTERIAN AGAMA</a:t>
            </a:r>
            <a:endParaRPr lang="en-US" b="1" dirty="0"/>
          </a:p>
        </p:txBody>
      </p:sp>
      <p:pic>
        <p:nvPicPr>
          <p:cNvPr id="3" name="Picture 2">
            <a:extLst>
              <a:ext uri="{FF2B5EF4-FFF2-40B4-BE49-F238E27FC236}">
                <a16:creationId xmlns:a16="http://schemas.microsoft.com/office/drawing/2014/main" id="{44044D81-EFB9-4307-A8E0-45F7DD0FD6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8544"/>
            <a:ext cx="4721235" cy="6303092"/>
          </a:xfrm>
          <a:prstGeom prst="rect">
            <a:avLst/>
          </a:prstGeom>
        </p:spPr>
      </p:pic>
      <p:pic>
        <p:nvPicPr>
          <p:cNvPr id="4" name="Picture 3">
            <a:extLst>
              <a:ext uri="{FF2B5EF4-FFF2-40B4-BE49-F238E27FC236}">
                <a16:creationId xmlns:a16="http://schemas.microsoft.com/office/drawing/2014/main" id="{4E1DA038-4E60-4885-8A35-279BFC8796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3920" y="445725"/>
            <a:ext cx="1662697" cy="1491262"/>
          </a:xfrm>
          <a:prstGeom prst="rect">
            <a:avLst/>
          </a:prstGeom>
        </p:spPr>
      </p:pic>
      <p:sp>
        <p:nvSpPr>
          <p:cNvPr id="5" name="TextBox 4">
            <a:extLst>
              <a:ext uri="{FF2B5EF4-FFF2-40B4-BE49-F238E27FC236}">
                <a16:creationId xmlns:a16="http://schemas.microsoft.com/office/drawing/2014/main" id="{82E744CD-5250-4851-8C2F-B25BCC8DBFE0}"/>
              </a:ext>
            </a:extLst>
          </p:cNvPr>
          <p:cNvSpPr txBox="1"/>
          <p:nvPr/>
        </p:nvSpPr>
        <p:spPr>
          <a:xfrm>
            <a:off x="4976512" y="1936987"/>
            <a:ext cx="7215487" cy="646331"/>
          </a:xfrm>
          <a:prstGeom prst="rect">
            <a:avLst/>
          </a:prstGeom>
          <a:noFill/>
        </p:spPr>
        <p:txBody>
          <a:bodyPr wrap="square" rtlCol="0">
            <a:spAutoFit/>
          </a:bodyPr>
          <a:lstStyle/>
          <a:p>
            <a:r>
              <a:rPr lang="id-ID" sz="3600" b="1" dirty="0">
                <a:solidFill>
                  <a:srgbClr val="006316"/>
                </a:solidFill>
                <a:latin typeface="Futura Md BT" panose="020B0602020204020303" pitchFamily="34" charset="0"/>
              </a:rPr>
              <a:t>TERIMA KASIH </a:t>
            </a:r>
            <a:endParaRPr lang="en-US" sz="3600" b="1" dirty="0">
              <a:solidFill>
                <a:srgbClr val="006316"/>
              </a:solidFill>
              <a:latin typeface="Futura Md BT" panose="020B0602020204020303" pitchFamily="34" charset="0"/>
            </a:endParaRPr>
          </a:p>
        </p:txBody>
      </p:sp>
    </p:spTree>
    <p:extLst>
      <p:ext uri="{BB962C8B-B14F-4D97-AF65-F5344CB8AC3E}">
        <p14:creationId xmlns:p14="http://schemas.microsoft.com/office/powerpoint/2010/main" val="261727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109583F-9DDB-408F-849B-6748CF4968CA}"/>
              </a:ext>
            </a:extLst>
          </p:cNvPr>
          <p:cNvSpPr txBox="1"/>
          <p:nvPr/>
        </p:nvSpPr>
        <p:spPr>
          <a:xfrm>
            <a:off x="3754581" y="136376"/>
            <a:ext cx="8049491" cy="1384995"/>
          </a:xfrm>
          <a:prstGeom prst="rect">
            <a:avLst/>
          </a:prstGeom>
          <a:noFill/>
        </p:spPr>
        <p:txBody>
          <a:bodyPr wrap="square">
            <a:spAutoFit/>
          </a:bodyPr>
          <a:lstStyle/>
          <a:p>
            <a:pPr algn="ctr"/>
            <a:r>
              <a:rPr lang="id-ID" sz="2800" b="1" dirty="0">
                <a:solidFill>
                  <a:srgbClr val="243B45"/>
                </a:solidFill>
                <a:latin typeface="Futura Md BT" panose="020B0602020204020303" pitchFamily="34" charset="0"/>
              </a:rPr>
              <a:t>CAPAIAN INDIKATOR RENCANA STRATEGI  </a:t>
            </a:r>
          </a:p>
          <a:p>
            <a:pPr algn="ctr"/>
            <a:r>
              <a:rPr lang="id-ID" sz="2800" b="1" dirty="0">
                <a:solidFill>
                  <a:srgbClr val="243B45"/>
                </a:solidFill>
                <a:latin typeface="Futura Md BT" panose="020B0602020204020303" pitchFamily="34" charset="0"/>
              </a:rPr>
              <a:t>KEMENTERIAN AGAMA 2020-2024 </a:t>
            </a:r>
          </a:p>
          <a:p>
            <a:pPr algn="ctr"/>
            <a:r>
              <a:rPr lang="id-ID" sz="2800" b="1" dirty="0">
                <a:solidFill>
                  <a:srgbClr val="243B45"/>
                </a:solidFill>
                <a:latin typeface="Futura Md BT" panose="020B0602020204020303" pitchFamily="34" charset="0"/>
              </a:rPr>
              <a:t>BIDANG ZAKAT</a:t>
            </a:r>
            <a:endParaRPr lang="id-ID" sz="2800" dirty="0"/>
          </a:p>
        </p:txBody>
      </p:sp>
      <p:sp>
        <p:nvSpPr>
          <p:cNvPr id="11" name="Rectangle 10">
            <a:extLst>
              <a:ext uri="{FF2B5EF4-FFF2-40B4-BE49-F238E27FC236}">
                <a16:creationId xmlns:a16="http://schemas.microsoft.com/office/drawing/2014/main" id="{AD1F273A-82E0-4430-A866-4F49970A7A00}"/>
              </a:ext>
            </a:extLst>
          </p:cNvPr>
          <p:cNvSpPr/>
          <p:nvPr/>
        </p:nvSpPr>
        <p:spPr>
          <a:xfrm>
            <a:off x="4266032" y="2143406"/>
            <a:ext cx="7538040" cy="6550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id-ID" sz="2400" b="1" dirty="0"/>
              <a:t>MENINGKATNYA MUZAKI &amp; DANA ZAKAT, INFAK SEDEKAH </a:t>
            </a:r>
            <a:endParaRPr lang="en-US" sz="2400" b="1" dirty="0"/>
          </a:p>
        </p:txBody>
      </p:sp>
      <p:sp>
        <p:nvSpPr>
          <p:cNvPr id="13" name="Rectangle 12">
            <a:extLst>
              <a:ext uri="{FF2B5EF4-FFF2-40B4-BE49-F238E27FC236}">
                <a16:creationId xmlns:a16="http://schemas.microsoft.com/office/drawing/2014/main" id="{2440478E-85D9-4D46-A7C3-D51553D1B37C}"/>
              </a:ext>
            </a:extLst>
          </p:cNvPr>
          <p:cNvSpPr/>
          <p:nvPr/>
        </p:nvSpPr>
        <p:spPr>
          <a:xfrm>
            <a:off x="4177431" y="3621214"/>
            <a:ext cx="7772701" cy="655031"/>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id-ID" sz="2400" b="1" dirty="0">
                <a:solidFill>
                  <a:schemeClr val="accent2"/>
                </a:solidFill>
              </a:rPr>
              <a:t>1. TERJADI PENINGKATAN PERSENTASE PARTISIPASI MUZAKI</a:t>
            </a:r>
            <a:endParaRPr lang="en-US" sz="2400" b="1" dirty="0">
              <a:solidFill>
                <a:schemeClr val="accent2"/>
              </a:solidFill>
            </a:endParaRPr>
          </a:p>
        </p:txBody>
      </p:sp>
      <p:sp>
        <p:nvSpPr>
          <p:cNvPr id="4" name="TextBox 3">
            <a:extLst>
              <a:ext uri="{FF2B5EF4-FFF2-40B4-BE49-F238E27FC236}">
                <a16:creationId xmlns:a16="http://schemas.microsoft.com/office/drawing/2014/main" id="{E14BF5CF-DAFD-4591-AC59-440FE2C551CA}"/>
              </a:ext>
            </a:extLst>
          </p:cNvPr>
          <p:cNvSpPr txBox="1"/>
          <p:nvPr/>
        </p:nvSpPr>
        <p:spPr>
          <a:xfrm>
            <a:off x="4319155" y="1605034"/>
            <a:ext cx="3200400" cy="461665"/>
          </a:xfrm>
          <a:prstGeom prst="rect">
            <a:avLst/>
          </a:prstGeom>
          <a:noFill/>
        </p:spPr>
        <p:txBody>
          <a:bodyPr wrap="square" rtlCol="0">
            <a:spAutoFit/>
          </a:bodyPr>
          <a:lstStyle/>
          <a:p>
            <a:pPr algn="ctr"/>
            <a:r>
              <a:rPr lang="id-ID" sz="2400" b="1" dirty="0"/>
              <a:t>SASARAN PROGRAM </a:t>
            </a:r>
          </a:p>
        </p:txBody>
      </p:sp>
      <p:sp>
        <p:nvSpPr>
          <p:cNvPr id="17" name="TextBox 16">
            <a:extLst>
              <a:ext uri="{FF2B5EF4-FFF2-40B4-BE49-F238E27FC236}">
                <a16:creationId xmlns:a16="http://schemas.microsoft.com/office/drawing/2014/main" id="{4900799C-1DAA-48B7-A546-ED56E46DC7E9}"/>
              </a:ext>
            </a:extLst>
          </p:cNvPr>
          <p:cNvSpPr txBox="1"/>
          <p:nvPr/>
        </p:nvSpPr>
        <p:spPr>
          <a:xfrm>
            <a:off x="6461412" y="3044335"/>
            <a:ext cx="3200400" cy="461665"/>
          </a:xfrm>
          <a:prstGeom prst="rect">
            <a:avLst/>
          </a:prstGeom>
          <a:noFill/>
        </p:spPr>
        <p:txBody>
          <a:bodyPr wrap="square" rtlCol="0">
            <a:spAutoFit/>
          </a:bodyPr>
          <a:lstStyle/>
          <a:p>
            <a:pPr algn="ctr"/>
            <a:r>
              <a:rPr lang="id-ID" sz="2400" b="1" dirty="0"/>
              <a:t>INDIKATOR KINERJA</a:t>
            </a:r>
          </a:p>
        </p:txBody>
      </p:sp>
      <p:sp>
        <p:nvSpPr>
          <p:cNvPr id="18" name="Arrow: Right 17">
            <a:extLst>
              <a:ext uri="{FF2B5EF4-FFF2-40B4-BE49-F238E27FC236}">
                <a16:creationId xmlns:a16="http://schemas.microsoft.com/office/drawing/2014/main" id="{099ECCE4-B4BB-4E45-AAE8-74F15BA91C47}"/>
              </a:ext>
            </a:extLst>
          </p:cNvPr>
          <p:cNvSpPr/>
          <p:nvPr/>
        </p:nvSpPr>
        <p:spPr>
          <a:xfrm rot="2270028">
            <a:off x="6026938" y="2877648"/>
            <a:ext cx="512618" cy="5264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6" name="Picture 5">
            <a:extLst>
              <a:ext uri="{FF2B5EF4-FFF2-40B4-BE49-F238E27FC236}">
                <a16:creationId xmlns:a16="http://schemas.microsoft.com/office/drawing/2014/main" id="{0DC43848-5714-46A4-8399-0E54B1E7ED4F}"/>
              </a:ext>
            </a:extLst>
          </p:cNvPr>
          <p:cNvPicPr>
            <a:picLocks noChangeAspect="1"/>
          </p:cNvPicPr>
          <p:nvPr/>
        </p:nvPicPr>
        <p:blipFill>
          <a:blip r:embed="rId2"/>
          <a:stretch>
            <a:fillRect/>
          </a:stretch>
        </p:blipFill>
        <p:spPr>
          <a:xfrm>
            <a:off x="241868" y="415525"/>
            <a:ext cx="3793840" cy="4848612"/>
          </a:xfrm>
          <a:prstGeom prst="rect">
            <a:avLst/>
          </a:prstGeom>
        </p:spPr>
      </p:pic>
      <p:sp>
        <p:nvSpPr>
          <p:cNvPr id="10" name="Rectangle 9">
            <a:extLst>
              <a:ext uri="{FF2B5EF4-FFF2-40B4-BE49-F238E27FC236}">
                <a16:creationId xmlns:a16="http://schemas.microsoft.com/office/drawing/2014/main" id="{1A075C33-9F10-48C5-AE74-3CFF82C43C5F}"/>
              </a:ext>
            </a:extLst>
          </p:cNvPr>
          <p:cNvSpPr/>
          <p:nvPr/>
        </p:nvSpPr>
        <p:spPr>
          <a:xfrm>
            <a:off x="4177431" y="4434249"/>
            <a:ext cx="7772701" cy="655031"/>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id-ID" sz="2400" b="1" dirty="0">
                <a:solidFill>
                  <a:schemeClr val="accent2"/>
                </a:solidFill>
              </a:rPr>
              <a:t>2. TERJADI PENINGKATAN JUMLAH DANA &amp; KEBERMANFAATAN DANA ZAKAT, INFAK, SEDEKAH </a:t>
            </a:r>
            <a:endParaRPr lang="en-US" sz="2400" b="1" dirty="0">
              <a:solidFill>
                <a:schemeClr val="accent2"/>
              </a:solidFill>
            </a:endParaRPr>
          </a:p>
        </p:txBody>
      </p:sp>
      <p:sp>
        <p:nvSpPr>
          <p:cNvPr id="3" name="TextBox 2">
            <a:extLst>
              <a:ext uri="{FF2B5EF4-FFF2-40B4-BE49-F238E27FC236}">
                <a16:creationId xmlns:a16="http://schemas.microsoft.com/office/drawing/2014/main" id="{58C50E1D-E804-4821-A3C9-F714802D07F5}"/>
              </a:ext>
            </a:extLst>
          </p:cNvPr>
          <p:cNvSpPr txBox="1"/>
          <p:nvPr/>
        </p:nvSpPr>
        <p:spPr>
          <a:xfrm>
            <a:off x="532813" y="5347800"/>
            <a:ext cx="11271259" cy="1015663"/>
          </a:xfrm>
          <a:prstGeom prst="rect">
            <a:avLst/>
          </a:prstGeom>
          <a:noFill/>
        </p:spPr>
        <p:txBody>
          <a:bodyPr wrap="square" rtlCol="0">
            <a:spAutoFit/>
          </a:bodyPr>
          <a:lstStyle/>
          <a:p>
            <a:pPr algn="ctr"/>
            <a:r>
              <a:rPr lang="id-ID" sz="2000" dirty="0"/>
              <a:t>Dalam hal renstra pembiayaan APBN Bimas Islam dalam hal ini Dirjen Bimas Islam, Direktorat Pemberdayaan Zakat dan Wakaf bersama BAZNAS harus memiliki satu tujuan khususnya mencapai sasaran program dan indikator kinerja sehingga </a:t>
            </a:r>
            <a:r>
              <a:rPr lang="id-ID" sz="2000" dirty="0" err="1"/>
              <a:t>kedepannya</a:t>
            </a:r>
            <a:r>
              <a:rPr lang="id-ID" sz="2000" dirty="0"/>
              <a:t> layak menjadi program prioritas nasional </a:t>
            </a:r>
          </a:p>
        </p:txBody>
      </p:sp>
      <p:sp>
        <p:nvSpPr>
          <p:cNvPr id="12" name="Rectangle 11">
            <a:extLst>
              <a:ext uri="{FF2B5EF4-FFF2-40B4-BE49-F238E27FC236}">
                <a16:creationId xmlns:a16="http://schemas.microsoft.com/office/drawing/2014/main" id="{25EB1E05-2AE3-4A8B-BD47-6BF7CD57EFE7}"/>
              </a:ext>
            </a:extLst>
          </p:cNvPr>
          <p:cNvSpPr/>
          <p:nvPr/>
        </p:nvSpPr>
        <p:spPr>
          <a:xfrm>
            <a:off x="0" y="6623222"/>
            <a:ext cx="12192000" cy="234778"/>
          </a:xfrm>
          <a:prstGeom prst="rect">
            <a:avLst/>
          </a:prstGeom>
          <a:solidFill>
            <a:srgbClr val="264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t>DREKTORAT JENDERAL BIMBINGAN MASYARAKAT ISLAM </a:t>
            </a:r>
            <a:endParaRPr lang="en-US" b="1" dirty="0"/>
          </a:p>
        </p:txBody>
      </p:sp>
    </p:spTree>
    <p:extLst>
      <p:ext uri="{BB962C8B-B14F-4D97-AF65-F5344CB8AC3E}">
        <p14:creationId xmlns:p14="http://schemas.microsoft.com/office/powerpoint/2010/main" val="191485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2CCCE5-C31E-44CA-B54D-84F2E62FAEFD}"/>
              </a:ext>
            </a:extLst>
          </p:cNvPr>
          <p:cNvSpPr/>
          <p:nvPr/>
        </p:nvSpPr>
        <p:spPr>
          <a:xfrm>
            <a:off x="0" y="6511636"/>
            <a:ext cx="12192000" cy="346364"/>
          </a:xfrm>
          <a:prstGeom prst="rect">
            <a:avLst/>
          </a:prstGeom>
          <a:solidFill>
            <a:srgbClr val="264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t>DIREKTORAT PEMBERDAYAAN ZAKAT DAN WAKAF </a:t>
            </a:r>
            <a:endParaRPr lang="en-US" b="1" dirty="0"/>
          </a:p>
        </p:txBody>
      </p:sp>
      <p:sp>
        <p:nvSpPr>
          <p:cNvPr id="11" name="Rectangle 10">
            <a:extLst>
              <a:ext uri="{FF2B5EF4-FFF2-40B4-BE49-F238E27FC236}">
                <a16:creationId xmlns:a16="http://schemas.microsoft.com/office/drawing/2014/main" id="{AD1F273A-82E0-4430-A866-4F49970A7A00}"/>
              </a:ext>
            </a:extLst>
          </p:cNvPr>
          <p:cNvSpPr/>
          <p:nvPr/>
        </p:nvSpPr>
        <p:spPr>
          <a:xfrm>
            <a:off x="500456" y="886742"/>
            <a:ext cx="11331326" cy="5365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a:effectLst/>
                <a:latin typeface="Bookman Old Style" panose="02050604050505020204" pitchFamily="18" charset="0"/>
                <a:ea typeface="Calibri" panose="020F0502020204030204" pitchFamily="34" charset="0"/>
                <a:cs typeface="Arial" panose="020B0604020202020204" pitchFamily="34" charset="0"/>
              </a:rPr>
              <a:t>MENINGKATNYA PENGELOLAAN DAN PEMBINAAN PEMBERDAYAAN DANA ZAKAT</a:t>
            </a:r>
            <a:endParaRPr lang="id-ID" sz="2000" b="1" dirty="0"/>
          </a:p>
        </p:txBody>
      </p:sp>
      <p:sp>
        <p:nvSpPr>
          <p:cNvPr id="10" name="Rectangle 9">
            <a:extLst>
              <a:ext uri="{FF2B5EF4-FFF2-40B4-BE49-F238E27FC236}">
                <a16:creationId xmlns:a16="http://schemas.microsoft.com/office/drawing/2014/main" id="{23983832-17A6-45BC-AFF8-F69EC0F15DB8}"/>
              </a:ext>
            </a:extLst>
          </p:cNvPr>
          <p:cNvSpPr/>
          <p:nvPr/>
        </p:nvSpPr>
        <p:spPr>
          <a:xfrm>
            <a:off x="500456" y="1864434"/>
            <a:ext cx="4765964" cy="1168525"/>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id-ID" sz="2400" b="1" dirty="0">
                <a:solidFill>
                  <a:schemeClr val="accent2"/>
                </a:solidFill>
              </a:rPr>
              <a:t>1. PENINGKATAN PERSENTASE LEMBAGA ZAKAT YANG TERAKREDITASI SESUAI SYARIAH </a:t>
            </a:r>
            <a:endParaRPr lang="en-US" sz="2400" b="1" dirty="0">
              <a:solidFill>
                <a:schemeClr val="accent2"/>
              </a:solidFill>
            </a:endParaRPr>
          </a:p>
        </p:txBody>
      </p:sp>
      <p:sp>
        <p:nvSpPr>
          <p:cNvPr id="12" name="Arrow: Right 11">
            <a:extLst>
              <a:ext uri="{FF2B5EF4-FFF2-40B4-BE49-F238E27FC236}">
                <a16:creationId xmlns:a16="http://schemas.microsoft.com/office/drawing/2014/main" id="{DF4F3696-B4D0-4EC2-A216-3026F7A0DECF}"/>
              </a:ext>
            </a:extLst>
          </p:cNvPr>
          <p:cNvSpPr/>
          <p:nvPr/>
        </p:nvSpPr>
        <p:spPr>
          <a:xfrm>
            <a:off x="5543511" y="2149881"/>
            <a:ext cx="443346" cy="5976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Rectangle 13">
            <a:extLst>
              <a:ext uri="{FF2B5EF4-FFF2-40B4-BE49-F238E27FC236}">
                <a16:creationId xmlns:a16="http://schemas.microsoft.com/office/drawing/2014/main" id="{2DCD3053-4FEF-4D92-83E9-A796D11BBC5B}"/>
              </a:ext>
            </a:extLst>
          </p:cNvPr>
          <p:cNvSpPr/>
          <p:nvPr/>
        </p:nvSpPr>
        <p:spPr>
          <a:xfrm>
            <a:off x="6471764" y="1872359"/>
            <a:ext cx="4875108" cy="1168525"/>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1800" dirty="0">
                <a:solidFill>
                  <a:schemeClr val="accent1">
                    <a:lumMod val="50000"/>
                  </a:schemeClr>
                </a:solidFill>
                <a:effectLst/>
                <a:latin typeface="Bookman Old Style" panose="02050604050505020204" pitchFamily="18" charset="0"/>
                <a:ea typeface="Calibri" panose="020F0502020204030204" pitchFamily="34" charset="0"/>
                <a:cs typeface="Arial" panose="020B0604020202020204" pitchFamily="34" charset="0"/>
              </a:rPr>
              <a:t>Data dibutuhkan &amp; cara hitung :</a:t>
            </a:r>
          </a:p>
          <a:p>
            <a:r>
              <a:rPr lang="id-ID" sz="1800" dirty="0">
                <a:solidFill>
                  <a:schemeClr val="accent1">
                    <a:lumMod val="50000"/>
                  </a:schemeClr>
                </a:solidFill>
                <a:effectLst/>
                <a:latin typeface="Bookman Old Style" panose="02050604050505020204" pitchFamily="18" charset="0"/>
                <a:ea typeface="Calibri" panose="020F0502020204030204" pitchFamily="34" charset="0"/>
                <a:cs typeface="Arial" panose="020B0604020202020204" pitchFamily="34" charset="0"/>
              </a:rPr>
              <a:t>(</a:t>
            </a:r>
            <a:r>
              <a:rPr lang="id-ID" sz="1800" dirty="0" err="1">
                <a:solidFill>
                  <a:schemeClr val="accent1">
                    <a:lumMod val="50000"/>
                  </a:schemeClr>
                </a:solidFill>
                <a:effectLst/>
                <a:latin typeface="Bookman Old Style" panose="02050604050505020204" pitchFamily="18" charset="0"/>
                <a:ea typeface="Calibri" panose="020F0502020204030204" pitchFamily="34" charset="0"/>
                <a:cs typeface="Arial" panose="020B0604020202020204" pitchFamily="34" charset="0"/>
              </a:rPr>
              <a:t>a.Jumlah</a:t>
            </a:r>
            <a:r>
              <a:rPr lang="id-ID" sz="1800" dirty="0">
                <a:solidFill>
                  <a:schemeClr val="accent1">
                    <a:lumMod val="50000"/>
                  </a:schemeClr>
                </a:solidFill>
                <a:effectLst/>
                <a:latin typeface="Bookman Old Style" panose="02050604050505020204" pitchFamily="18" charset="0"/>
                <a:ea typeface="Calibri" panose="020F0502020204030204" pitchFamily="34" charset="0"/>
                <a:cs typeface="Arial" panose="020B0604020202020204" pitchFamily="34" charset="0"/>
              </a:rPr>
              <a:t> lembaga zakat terakreditasi / b. Jumlah lembaga zakat ) x 100 </a:t>
            </a:r>
            <a:endParaRPr lang="id-ID" sz="18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75B869EF-F69C-4D70-BF09-86C9F830D6B0}"/>
              </a:ext>
            </a:extLst>
          </p:cNvPr>
          <p:cNvSpPr/>
          <p:nvPr/>
        </p:nvSpPr>
        <p:spPr>
          <a:xfrm>
            <a:off x="500456" y="3363546"/>
            <a:ext cx="4765964" cy="1384995"/>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id-ID" sz="2400" b="1" dirty="0">
                <a:solidFill>
                  <a:schemeClr val="accent2"/>
                </a:solidFill>
              </a:rPr>
              <a:t>2. PENINGKATAN PERSENTASE AMIL YANG MEMILIKI SERTIFIKAT KOMPETENSI </a:t>
            </a:r>
            <a:endParaRPr lang="en-US" sz="2400" b="1" dirty="0">
              <a:solidFill>
                <a:schemeClr val="accent2"/>
              </a:solidFill>
            </a:endParaRPr>
          </a:p>
        </p:txBody>
      </p:sp>
      <p:sp>
        <p:nvSpPr>
          <p:cNvPr id="16" name="Arrow: Right 15">
            <a:extLst>
              <a:ext uri="{FF2B5EF4-FFF2-40B4-BE49-F238E27FC236}">
                <a16:creationId xmlns:a16="http://schemas.microsoft.com/office/drawing/2014/main" id="{3B85D995-920D-4E41-8F0B-DB7D6C0D15D3}"/>
              </a:ext>
            </a:extLst>
          </p:cNvPr>
          <p:cNvSpPr/>
          <p:nvPr/>
        </p:nvSpPr>
        <p:spPr>
          <a:xfrm>
            <a:off x="5543511" y="3733128"/>
            <a:ext cx="443346" cy="5976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18">
            <a:extLst>
              <a:ext uri="{FF2B5EF4-FFF2-40B4-BE49-F238E27FC236}">
                <a16:creationId xmlns:a16="http://schemas.microsoft.com/office/drawing/2014/main" id="{CB3E6D10-8B9B-462C-9485-56CDB7B4E06F}"/>
              </a:ext>
            </a:extLst>
          </p:cNvPr>
          <p:cNvSpPr/>
          <p:nvPr/>
        </p:nvSpPr>
        <p:spPr>
          <a:xfrm>
            <a:off x="6471764" y="3426029"/>
            <a:ext cx="4875108" cy="1168525"/>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1800" dirty="0">
                <a:solidFill>
                  <a:schemeClr val="accent1">
                    <a:lumMod val="50000"/>
                  </a:schemeClr>
                </a:solidFill>
                <a:effectLst/>
                <a:latin typeface="Bookman Old Style" panose="02050604050505020204" pitchFamily="18" charset="0"/>
                <a:ea typeface="Calibri" panose="020F0502020204030204" pitchFamily="34" charset="0"/>
                <a:cs typeface="Arial" panose="020B0604020202020204" pitchFamily="34" charset="0"/>
              </a:rPr>
              <a:t>Data dibutuhkan &amp; cara hitung :</a:t>
            </a:r>
          </a:p>
          <a:p>
            <a:pPr>
              <a:lnSpc>
                <a:spcPct val="107000"/>
              </a:lnSpc>
              <a:spcAft>
                <a:spcPts val="800"/>
              </a:spcAft>
            </a:pPr>
            <a:r>
              <a:rPr lang="id-ID" sz="1800" dirty="0">
                <a:solidFill>
                  <a:schemeClr val="accent1">
                    <a:lumMod val="50000"/>
                  </a:schemeClr>
                </a:solidFill>
                <a:effectLst/>
                <a:latin typeface="Bookman Old Style" panose="02050604050505020204" pitchFamily="18" charset="0"/>
                <a:ea typeface="Calibri" panose="020F0502020204030204" pitchFamily="34" charset="0"/>
                <a:cs typeface="Arial" panose="020B0604020202020204" pitchFamily="34" charset="0"/>
              </a:rPr>
              <a:t>(</a:t>
            </a:r>
            <a:r>
              <a:rPr lang="id-ID" sz="1800" dirty="0" err="1">
                <a:solidFill>
                  <a:schemeClr val="accent1">
                    <a:lumMod val="50000"/>
                  </a:schemeClr>
                </a:solidFill>
                <a:effectLst/>
                <a:latin typeface="Bookman Old Style" panose="02050604050505020204" pitchFamily="18" charset="0"/>
                <a:ea typeface="Calibri" panose="020F0502020204030204" pitchFamily="34" charset="0"/>
                <a:cs typeface="Arial" panose="020B0604020202020204" pitchFamily="34" charset="0"/>
              </a:rPr>
              <a:t>a.Jumlah</a:t>
            </a:r>
            <a:r>
              <a:rPr lang="id-ID" sz="1800" dirty="0">
                <a:solidFill>
                  <a:schemeClr val="accent1">
                    <a:lumMod val="50000"/>
                  </a:schemeClr>
                </a:solidFill>
                <a:effectLst/>
                <a:latin typeface="Bookman Old Style" panose="02050604050505020204" pitchFamily="18" charset="0"/>
                <a:ea typeface="Calibri" panose="020F0502020204030204" pitchFamily="34" charset="0"/>
                <a:cs typeface="Arial" panose="020B0604020202020204" pitchFamily="34" charset="0"/>
              </a:rPr>
              <a:t> amil memiliki sertifikat kompetensi / </a:t>
            </a:r>
            <a:r>
              <a:rPr lang="id-ID" sz="1800" dirty="0" err="1">
                <a:solidFill>
                  <a:schemeClr val="accent1">
                    <a:lumMod val="50000"/>
                  </a:schemeClr>
                </a:solidFill>
                <a:effectLst/>
                <a:latin typeface="Bookman Old Style" panose="02050604050505020204" pitchFamily="18" charset="0"/>
                <a:ea typeface="Calibri" panose="020F0502020204030204" pitchFamily="34" charset="0"/>
                <a:cs typeface="Arial" panose="020B0604020202020204" pitchFamily="34" charset="0"/>
              </a:rPr>
              <a:t>b.Jumlah</a:t>
            </a:r>
            <a:r>
              <a:rPr lang="id-ID" sz="1800" dirty="0">
                <a:solidFill>
                  <a:schemeClr val="accent1">
                    <a:lumMod val="50000"/>
                  </a:schemeClr>
                </a:solidFill>
                <a:effectLst/>
                <a:latin typeface="Bookman Old Style" panose="02050604050505020204" pitchFamily="18" charset="0"/>
                <a:ea typeface="Calibri" panose="020F0502020204030204" pitchFamily="34" charset="0"/>
                <a:cs typeface="Arial" panose="020B0604020202020204" pitchFamily="34" charset="0"/>
              </a:rPr>
              <a:t> Amil) x 100</a:t>
            </a:r>
            <a:endParaRPr lang="id-ID" sz="18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8B4FA544-442D-441A-BF46-A940D8C250C2}"/>
              </a:ext>
            </a:extLst>
          </p:cNvPr>
          <p:cNvSpPr/>
          <p:nvPr/>
        </p:nvSpPr>
        <p:spPr>
          <a:xfrm>
            <a:off x="500456" y="5064984"/>
            <a:ext cx="4765964" cy="857216"/>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id-ID" sz="2400" b="1" dirty="0">
                <a:solidFill>
                  <a:schemeClr val="accent2"/>
                </a:solidFill>
              </a:rPr>
              <a:t>3. PENINGKATAN PERSENTASE LEMBAGA ZAKAT YANG DIBINA </a:t>
            </a:r>
            <a:endParaRPr lang="en-US" sz="2400" b="1" dirty="0">
              <a:solidFill>
                <a:schemeClr val="accent2"/>
              </a:solidFill>
            </a:endParaRPr>
          </a:p>
        </p:txBody>
      </p:sp>
      <p:sp>
        <p:nvSpPr>
          <p:cNvPr id="21" name="Arrow: Right 20">
            <a:extLst>
              <a:ext uri="{FF2B5EF4-FFF2-40B4-BE49-F238E27FC236}">
                <a16:creationId xmlns:a16="http://schemas.microsoft.com/office/drawing/2014/main" id="{F17E2D52-B951-40A5-9D2C-43DC3EFECA99}"/>
              </a:ext>
            </a:extLst>
          </p:cNvPr>
          <p:cNvSpPr/>
          <p:nvPr/>
        </p:nvSpPr>
        <p:spPr>
          <a:xfrm>
            <a:off x="5543511" y="5228938"/>
            <a:ext cx="443346" cy="5976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Rectangle 21">
            <a:extLst>
              <a:ext uri="{FF2B5EF4-FFF2-40B4-BE49-F238E27FC236}">
                <a16:creationId xmlns:a16="http://schemas.microsoft.com/office/drawing/2014/main" id="{83022435-5A62-40AB-8C53-51B524B56B9C}"/>
              </a:ext>
            </a:extLst>
          </p:cNvPr>
          <p:cNvSpPr/>
          <p:nvPr/>
        </p:nvSpPr>
        <p:spPr>
          <a:xfrm>
            <a:off x="6471764" y="5045826"/>
            <a:ext cx="4875108" cy="1168525"/>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1800" dirty="0">
                <a:solidFill>
                  <a:schemeClr val="accent1">
                    <a:lumMod val="50000"/>
                  </a:schemeClr>
                </a:solidFill>
                <a:effectLst/>
                <a:latin typeface="Bookman Old Style" panose="02050604050505020204" pitchFamily="18" charset="0"/>
                <a:ea typeface="Calibri" panose="020F0502020204030204" pitchFamily="34" charset="0"/>
                <a:cs typeface="Arial" panose="020B0604020202020204" pitchFamily="34" charset="0"/>
              </a:rPr>
              <a:t>Data dibutuhkan &amp; cara hitung :</a:t>
            </a:r>
          </a:p>
          <a:p>
            <a:pPr>
              <a:lnSpc>
                <a:spcPct val="107000"/>
              </a:lnSpc>
              <a:spcAft>
                <a:spcPts val="800"/>
              </a:spcAft>
            </a:pPr>
            <a:r>
              <a:rPr lang="id-ID" sz="1800" dirty="0">
                <a:solidFill>
                  <a:schemeClr val="accent1">
                    <a:lumMod val="50000"/>
                  </a:schemeClr>
                </a:solidFill>
                <a:effectLst/>
                <a:latin typeface="Bookman Old Style" panose="02050604050505020204" pitchFamily="18" charset="0"/>
                <a:ea typeface="Calibri" panose="020F0502020204030204" pitchFamily="34" charset="0"/>
                <a:cs typeface="Arial" panose="020B0604020202020204" pitchFamily="34" charset="0"/>
              </a:rPr>
              <a:t>(a. Jumlah lembaga zakat terbina / b. Jumlah lembaga zakat ) X 100</a:t>
            </a:r>
            <a:endParaRPr lang="id-ID" sz="18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D53B07BC-D2C5-40B0-8118-D629254E68CC}"/>
              </a:ext>
            </a:extLst>
          </p:cNvPr>
          <p:cNvSpPr txBox="1"/>
          <p:nvPr/>
        </p:nvSpPr>
        <p:spPr>
          <a:xfrm>
            <a:off x="2326846" y="160157"/>
            <a:ext cx="7678545" cy="584775"/>
          </a:xfrm>
          <a:prstGeom prst="rect">
            <a:avLst/>
          </a:prstGeom>
          <a:noFill/>
        </p:spPr>
        <p:txBody>
          <a:bodyPr wrap="square">
            <a:spAutoFit/>
          </a:bodyPr>
          <a:lstStyle/>
          <a:p>
            <a:pPr algn="ctr"/>
            <a:r>
              <a:rPr lang="id-ID" sz="3200" b="1" dirty="0">
                <a:solidFill>
                  <a:srgbClr val="243B45"/>
                </a:solidFill>
                <a:latin typeface="Futura Md BT" panose="020B0602020204020303" pitchFamily="34" charset="0"/>
              </a:rPr>
              <a:t>RENSTRA MENTERI BIDANG ZAKAT </a:t>
            </a:r>
            <a:endParaRPr lang="id-ID" sz="3200" dirty="0"/>
          </a:p>
        </p:txBody>
      </p:sp>
    </p:spTree>
    <p:extLst>
      <p:ext uri="{BB962C8B-B14F-4D97-AF65-F5344CB8AC3E}">
        <p14:creationId xmlns:p14="http://schemas.microsoft.com/office/powerpoint/2010/main" val="612264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8E58F8-ED98-4B1A-AEC8-EB0D406889E5}"/>
              </a:ext>
            </a:extLst>
          </p:cNvPr>
          <p:cNvSpPr/>
          <p:nvPr/>
        </p:nvSpPr>
        <p:spPr>
          <a:xfrm>
            <a:off x="173182" y="507189"/>
            <a:ext cx="11346873" cy="11336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Rectangle 1">
            <a:extLst>
              <a:ext uri="{FF2B5EF4-FFF2-40B4-BE49-F238E27FC236}">
                <a16:creationId xmlns:a16="http://schemas.microsoft.com/office/drawing/2014/main" id="{7B748D27-291B-426A-8B60-E1B1BB0FB2EB}"/>
              </a:ext>
            </a:extLst>
          </p:cNvPr>
          <p:cNvSpPr/>
          <p:nvPr/>
        </p:nvSpPr>
        <p:spPr>
          <a:xfrm>
            <a:off x="0" y="6511636"/>
            <a:ext cx="12192000" cy="346364"/>
          </a:xfrm>
          <a:prstGeom prst="rect">
            <a:avLst/>
          </a:prstGeom>
          <a:solidFill>
            <a:srgbClr val="264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t>         DIREKTORAT JENDERAL BIMBINGAN MASYARAKAT ISLAM KEMENTERIAN AGAMA</a:t>
            </a:r>
            <a:endParaRPr lang="en-US" b="1" dirty="0"/>
          </a:p>
        </p:txBody>
      </p:sp>
      <p:sp>
        <p:nvSpPr>
          <p:cNvPr id="11" name="Rectangle 10">
            <a:extLst>
              <a:ext uri="{FF2B5EF4-FFF2-40B4-BE49-F238E27FC236}">
                <a16:creationId xmlns:a16="http://schemas.microsoft.com/office/drawing/2014/main" id="{0BB37674-82C0-461E-9B27-61271C54D8AB}"/>
              </a:ext>
            </a:extLst>
          </p:cNvPr>
          <p:cNvSpPr/>
          <p:nvPr/>
        </p:nvSpPr>
        <p:spPr>
          <a:xfrm>
            <a:off x="776723" y="1068996"/>
            <a:ext cx="2563092" cy="8330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2400" b="1" dirty="0"/>
              <a:t>INTERNAL OPZ </a:t>
            </a:r>
          </a:p>
          <a:p>
            <a:pPr lvl="0" algn="ctr"/>
            <a:r>
              <a:rPr lang="id-ID" sz="2400" b="1" dirty="0"/>
              <a:t>(BAZNAS &amp; LAZ)</a:t>
            </a:r>
            <a:endParaRPr lang="en-US" sz="2400" b="1" dirty="0"/>
          </a:p>
        </p:txBody>
      </p:sp>
      <p:sp>
        <p:nvSpPr>
          <p:cNvPr id="12" name="Rectangle 11">
            <a:extLst>
              <a:ext uri="{FF2B5EF4-FFF2-40B4-BE49-F238E27FC236}">
                <a16:creationId xmlns:a16="http://schemas.microsoft.com/office/drawing/2014/main" id="{2BFB8EA8-8AAE-4D6E-BFDA-3273DBE36AE6}"/>
              </a:ext>
            </a:extLst>
          </p:cNvPr>
          <p:cNvSpPr/>
          <p:nvPr/>
        </p:nvSpPr>
        <p:spPr>
          <a:xfrm>
            <a:off x="4147423" y="1068996"/>
            <a:ext cx="2996607" cy="8330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2400" b="1" dirty="0"/>
              <a:t>EKSTERNAL OPZ</a:t>
            </a:r>
          </a:p>
          <a:p>
            <a:pPr lvl="0" algn="ctr"/>
            <a:r>
              <a:rPr lang="id-ID" sz="2400" b="1" dirty="0"/>
              <a:t>(BAZNAS &amp; LAZ) </a:t>
            </a:r>
            <a:endParaRPr lang="en-US" sz="2400" b="1" dirty="0"/>
          </a:p>
        </p:txBody>
      </p:sp>
      <p:sp>
        <p:nvSpPr>
          <p:cNvPr id="13" name="Rectangle 12">
            <a:extLst>
              <a:ext uri="{FF2B5EF4-FFF2-40B4-BE49-F238E27FC236}">
                <a16:creationId xmlns:a16="http://schemas.microsoft.com/office/drawing/2014/main" id="{CD5642DE-2B8A-4FDF-8E9B-6A515A50AD44}"/>
              </a:ext>
            </a:extLst>
          </p:cNvPr>
          <p:cNvSpPr/>
          <p:nvPr/>
        </p:nvSpPr>
        <p:spPr>
          <a:xfrm>
            <a:off x="7973291" y="1033881"/>
            <a:ext cx="3366358" cy="8996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2400" b="1" dirty="0"/>
              <a:t>SISTEM PENGELOLAAN ZAKAT NASIONAL</a:t>
            </a:r>
            <a:endParaRPr lang="en-US" sz="2400" b="1" dirty="0"/>
          </a:p>
        </p:txBody>
      </p:sp>
      <p:sp>
        <p:nvSpPr>
          <p:cNvPr id="14" name="Rectangle 13">
            <a:extLst>
              <a:ext uri="{FF2B5EF4-FFF2-40B4-BE49-F238E27FC236}">
                <a16:creationId xmlns:a16="http://schemas.microsoft.com/office/drawing/2014/main" id="{6B4FCAD7-32E9-49FF-A441-8D57BBEA7A5A}"/>
              </a:ext>
            </a:extLst>
          </p:cNvPr>
          <p:cNvSpPr/>
          <p:nvPr/>
        </p:nvSpPr>
        <p:spPr>
          <a:xfrm>
            <a:off x="1295400" y="245579"/>
            <a:ext cx="9601200" cy="3458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TextBox 5">
            <a:extLst>
              <a:ext uri="{FF2B5EF4-FFF2-40B4-BE49-F238E27FC236}">
                <a16:creationId xmlns:a16="http://schemas.microsoft.com/office/drawing/2014/main" id="{55688DE4-2D5A-4AAF-9789-485E8F4A1787}"/>
              </a:ext>
            </a:extLst>
          </p:cNvPr>
          <p:cNvSpPr txBox="1"/>
          <p:nvPr/>
        </p:nvSpPr>
        <p:spPr>
          <a:xfrm>
            <a:off x="1115290" y="132881"/>
            <a:ext cx="9933708" cy="954107"/>
          </a:xfrm>
          <a:prstGeom prst="rect">
            <a:avLst/>
          </a:prstGeom>
          <a:noFill/>
        </p:spPr>
        <p:txBody>
          <a:bodyPr wrap="square">
            <a:spAutoFit/>
          </a:bodyPr>
          <a:lstStyle/>
          <a:p>
            <a:pPr algn="ctr"/>
            <a:r>
              <a:rPr lang="id-ID" sz="2800" b="1" dirty="0">
                <a:solidFill>
                  <a:srgbClr val="243B45"/>
                </a:solidFill>
                <a:latin typeface="Futura Md BT" panose="020B0602020204020303" pitchFamily="34" charset="0"/>
              </a:rPr>
              <a:t>IDENTIFIKASI MASALAH ORGANISASI PENGELOLA ZAKAT (OPZ) &amp; SISTEM ZAKAT NASIONAL</a:t>
            </a:r>
            <a:endParaRPr lang="id-ID" sz="2800" dirty="0"/>
          </a:p>
        </p:txBody>
      </p:sp>
      <p:sp>
        <p:nvSpPr>
          <p:cNvPr id="17" name="TextBox 16">
            <a:extLst>
              <a:ext uri="{FF2B5EF4-FFF2-40B4-BE49-F238E27FC236}">
                <a16:creationId xmlns:a16="http://schemas.microsoft.com/office/drawing/2014/main" id="{F6CEA3FA-0849-4E35-BF66-1EFEB79461D6}"/>
              </a:ext>
            </a:extLst>
          </p:cNvPr>
          <p:cNvSpPr txBox="1"/>
          <p:nvPr/>
        </p:nvSpPr>
        <p:spPr>
          <a:xfrm>
            <a:off x="56022" y="1943063"/>
            <a:ext cx="3893126" cy="2585323"/>
          </a:xfrm>
          <a:prstGeom prst="rect">
            <a:avLst/>
          </a:prstGeom>
          <a:noFill/>
        </p:spPr>
        <p:txBody>
          <a:bodyPr wrap="square">
            <a:spAutoFit/>
          </a:bodyPr>
          <a:lstStyle/>
          <a:p>
            <a:pPr marL="342900" indent="-342900">
              <a:buAutoNum type="alphaLcPeriod"/>
            </a:pPr>
            <a:r>
              <a:rPr lang="id-ID" b="1" dirty="0">
                <a:solidFill>
                  <a:srgbClr val="000000"/>
                </a:solidFill>
                <a:latin typeface="Bookman Old Style" panose="02050604050505020204" pitchFamily="18" charset="0"/>
              </a:rPr>
              <a:t>Sumber daya manusia /Amil</a:t>
            </a:r>
          </a:p>
          <a:p>
            <a:pPr marL="342900" indent="-342900">
              <a:buAutoNum type="alphaLcPeriod"/>
            </a:pPr>
            <a:r>
              <a:rPr lang="id-ID" b="1" dirty="0">
                <a:solidFill>
                  <a:srgbClr val="000000"/>
                </a:solidFill>
                <a:latin typeface="Bookman Old Style" panose="02050604050505020204" pitchFamily="18" charset="0"/>
              </a:rPr>
              <a:t>Standar Manajemen Kelembagaan </a:t>
            </a:r>
          </a:p>
          <a:p>
            <a:pPr marL="342900" indent="-342900">
              <a:buAutoNum type="alphaLcPeriod"/>
            </a:pPr>
            <a:r>
              <a:rPr lang="id-ID" b="1" dirty="0">
                <a:solidFill>
                  <a:srgbClr val="000000"/>
                </a:solidFill>
                <a:latin typeface="Bookman Old Style" panose="02050604050505020204" pitchFamily="18" charset="0"/>
              </a:rPr>
              <a:t>Pemanfaatan teknologi IT</a:t>
            </a:r>
          </a:p>
          <a:p>
            <a:pPr marL="342900" indent="-342900">
              <a:buAutoNum type="alphaLcPeriod"/>
            </a:pPr>
            <a:r>
              <a:rPr lang="id-ID" b="1" dirty="0">
                <a:solidFill>
                  <a:srgbClr val="000000"/>
                </a:solidFill>
                <a:latin typeface="Bookman Old Style" panose="02050604050505020204" pitchFamily="18" charset="0"/>
              </a:rPr>
              <a:t>Komunikasi &amp; Pertanggung jawaban publik</a:t>
            </a:r>
          </a:p>
          <a:p>
            <a:pPr marL="342900" indent="-342900">
              <a:buAutoNum type="alphaLcPeriod"/>
            </a:pPr>
            <a:r>
              <a:rPr lang="id-ID" b="1" dirty="0">
                <a:solidFill>
                  <a:srgbClr val="000000"/>
                </a:solidFill>
                <a:latin typeface="Bookman Old Style" panose="02050604050505020204" pitchFamily="18" charset="0"/>
              </a:rPr>
              <a:t>Kepatuhan syariah</a:t>
            </a:r>
          </a:p>
          <a:p>
            <a:pPr marL="342900" indent="-342900">
              <a:buAutoNum type="alphaLcPeriod"/>
            </a:pPr>
            <a:r>
              <a:rPr lang="id-ID" b="1" dirty="0" err="1">
                <a:solidFill>
                  <a:srgbClr val="000000"/>
                </a:solidFill>
                <a:latin typeface="Bookman Old Style" panose="02050604050505020204" pitchFamily="18" charset="0"/>
              </a:rPr>
              <a:t>Sinergitas</a:t>
            </a:r>
            <a:r>
              <a:rPr lang="id-ID" b="1" dirty="0">
                <a:solidFill>
                  <a:srgbClr val="000000"/>
                </a:solidFill>
                <a:latin typeface="Bookman Old Style" panose="02050604050505020204" pitchFamily="18" charset="0"/>
              </a:rPr>
              <a:t> antar lembaga  </a:t>
            </a:r>
            <a:endParaRPr lang="id-ID" dirty="0"/>
          </a:p>
        </p:txBody>
      </p:sp>
      <p:sp>
        <p:nvSpPr>
          <p:cNvPr id="19" name="TextBox 18">
            <a:extLst>
              <a:ext uri="{FF2B5EF4-FFF2-40B4-BE49-F238E27FC236}">
                <a16:creationId xmlns:a16="http://schemas.microsoft.com/office/drawing/2014/main" id="{3BF84427-7963-45DB-8E34-8426333455CB}"/>
              </a:ext>
            </a:extLst>
          </p:cNvPr>
          <p:cNvSpPr txBox="1"/>
          <p:nvPr/>
        </p:nvSpPr>
        <p:spPr>
          <a:xfrm>
            <a:off x="4426528" y="1986941"/>
            <a:ext cx="2717502" cy="1754326"/>
          </a:xfrm>
          <a:prstGeom prst="rect">
            <a:avLst/>
          </a:prstGeom>
          <a:noFill/>
        </p:spPr>
        <p:txBody>
          <a:bodyPr wrap="square">
            <a:spAutoFit/>
          </a:bodyPr>
          <a:lstStyle/>
          <a:p>
            <a:pPr marL="342900" indent="-342900">
              <a:buAutoNum type="alphaLcPeriod"/>
            </a:pPr>
            <a:r>
              <a:rPr lang="id-ID" b="1" dirty="0">
                <a:solidFill>
                  <a:srgbClr val="000000"/>
                </a:solidFill>
                <a:latin typeface="Bookman Old Style" panose="02050604050505020204" pitchFamily="18" charset="0"/>
              </a:rPr>
              <a:t>Masyarakat </a:t>
            </a:r>
          </a:p>
          <a:p>
            <a:pPr marL="342900" indent="-342900">
              <a:buAutoNum type="alphaLcPeriod"/>
            </a:pPr>
            <a:r>
              <a:rPr lang="id-ID" b="1" dirty="0">
                <a:solidFill>
                  <a:srgbClr val="000000"/>
                </a:solidFill>
                <a:latin typeface="Bookman Old Style" panose="02050604050505020204" pitchFamily="18" charset="0"/>
              </a:rPr>
              <a:t>Muzaki</a:t>
            </a:r>
          </a:p>
          <a:p>
            <a:pPr marL="342900" indent="-342900">
              <a:buAutoNum type="alphaLcPeriod"/>
            </a:pPr>
            <a:r>
              <a:rPr lang="id-ID" b="1" dirty="0">
                <a:solidFill>
                  <a:srgbClr val="000000"/>
                </a:solidFill>
                <a:latin typeface="Bookman Old Style" panose="02050604050505020204" pitchFamily="18" charset="0"/>
              </a:rPr>
              <a:t>Pemerintah</a:t>
            </a:r>
          </a:p>
          <a:p>
            <a:pPr marL="342900" indent="-342900">
              <a:buAutoNum type="alphaLcPeriod"/>
            </a:pPr>
            <a:r>
              <a:rPr lang="id-ID" b="1" dirty="0">
                <a:solidFill>
                  <a:srgbClr val="000000"/>
                </a:solidFill>
                <a:latin typeface="Bookman Old Style" panose="02050604050505020204" pitchFamily="18" charset="0"/>
              </a:rPr>
              <a:t>Digitalisasi</a:t>
            </a:r>
          </a:p>
          <a:p>
            <a:pPr marL="342900" indent="-342900">
              <a:buAutoNum type="alphaLcPeriod"/>
            </a:pPr>
            <a:r>
              <a:rPr lang="id-ID" b="1" dirty="0">
                <a:solidFill>
                  <a:srgbClr val="000000"/>
                </a:solidFill>
                <a:latin typeface="Bookman Old Style" panose="02050604050505020204" pitchFamily="18" charset="0"/>
              </a:rPr>
              <a:t>Kompetisi </a:t>
            </a:r>
          </a:p>
          <a:p>
            <a:pPr marL="342900" indent="-342900">
              <a:buAutoNum type="alphaLcPeriod"/>
            </a:pPr>
            <a:r>
              <a:rPr lang="id-ID" b="1" dirty="0">
                <a:solidFill>
                  <a:srgbClr val="000000"/>
                </a:solidFill>
                <a:latin typeface="Bookman Old Style" panose="02050604050505020204" pitchFamily="18" charset="0"/>
              </a:rPr>
              <a:t>Pandangan fikih </a:t>
            </a:r>
            <a:endParaRPr lang="id-ID" dirty="0"/>
          </a:p>
        </p:txBody>
      </p:sp>
      <p:sp>
        <p:nvSpPr>
          <p:cNvPr id="21" name="TextBox 20">
            <a:extLst>
              <a:ext uri="{FF2B5EF4-FFF2-40B4-BE49-F238E27FC236}">
                <a16:creationId xmlns:a16="http://schemas.microsoft.com/office/drawing/2014/main" id="{7E08B840-783D-4FFD-B433-E31F3D64C351}"/>
              </a:ext>
            </a:extLst>
          </p:cNvPr>
          <p:cNvSpPr txBox="1"/>
          <p:nvPr/>
        </p:nvSpPr>
        <p:spPr>
          <a:xfrm>
            <a:off x="7973291" y="1971858"/>
            <a:ext cx="3693185" cy="2031325"/>
          </a:xfrm>
          <a:prstGeom prst="rect">
            <a:avLst/>
          </a:prstGeom>
          <a:noFill/>
        </p:spPr>
        <p:txBody>
          <a:bodyPr wrap="square">
            <a:spAutoFit/>
          </a:bodyPr>
          <a:lstStyle/>
          <a:p>
            <a:pPr marL="342900" indent="-342900">
              <a:buAutoNum type="alphaLcPeriod"/>
            </a:pPr>
            <a:r>
              <a:rPr lang="id-ID" b="1" dirty="0">
                <a:solidFill>
                  <a:srgbClr val="000000"/>
                </a:solidFill>
                <a:latin typeface="Bookman Old Style" panose="02050604050505020204" pitchFamily="18" charset="0"/>
              </a:rPr>
              <a:t>Regulasi</a:t>
            </a:r>
          </a:p>
          <a:p>
            <a:pPr marL="342900" indent="-342900">
              <a:buAutoNum type="alphaLcPeriod"/>
            </a:pPr>
            <a:r>
              <a:rPr lang="id-ID" b="1" dirty="0">
                <a:solidFill>
                  <a:srgbClr val="000000"/>
                </a:solidFill>
                <a:latin typeface="Bookman Old Style" panose="02050604050505020204" pitchFamily="18" charset="0"/>
              </a:rPr>
              <a:t>Dualisme Otoritas terkait</a:t>
            </a:r>
          </a:p>
          <a:p>
            <a:pPr marL="342900" indent="-342900">
              <a:buAutoNum type="alphaLcPeriod"/>
            </a:pPr>
            <a:r>
              <a:rPr lang="id-ID" b="1" dirty="0">
                <a:solidFill>
                  <a:srgbClr val="000000"/>
                </a:solidFill>
                <a:latin typeface="Bookman Old Style" panose="02050604050505020204" pitchFamily="18" charset="0"/>
              </a:rPr>
              <a:t>BAZNAS &amp; LAZ</a:t>
            </a:r>
          </a:p>
          <a:p>
            <a:pPr marL="342900" indent="-342900">
              <a:buAutoNum type="alphaLcPeriod"/>
            </a:pPr>
            <a:r>
              <a:rPr lang="id-ID" b="1" dirty="0">
                <a:solidFill>
                  <a:srgbClr val="000000"/>
                </a:solidFill>
                <a:latin typeface="Bookman Old Style" panose="02050604050505020204" pitchFamily="18" charset="0"/>
              </a:rPr>
              <a:t>Desentralisasi</a:t>
            </a:r>
          </a:p>
          <a:p>
            <a:pPr marL="342900" indent="-342900">
              <a:buAutoNum type="alphaLcPeriod"/>
            </a:pPr>
            <a:r>
              <a:rPr lang="id-ID" b="1" dirty="0">
                <a:solidFill>
                  <a:srgbClr val="000000"/>
                </a:solidFill>
                <a:latin typeface="Bookman Old Style" panose="02050604050505020204" pitchFamily="18" charset="0"/>
              </a:rPr>
              <a:t>Zakat sukarela belum kewajiban </a:t>
            </a:r>
          </a:p>
          <a:p>
            <a:pPr marL="342900" indent="-342900">
              <a:buAutoNum type="alphaLcPeriod"/>
            </a:pPr>
            <a:r>
              <a:rPr lang="id-ID" b="1" dirty="0">
                <a:solidFill>
                  <a:srgbClr val="000000"/>
                </a:solidFill>
                <a:latin typeface="Bookman Old Style" panose="02050604050505020204" pitchFamily="18" charset="0"/>
              </a:rPr>
              <a:t>Amil tradisional </a:t>
            </a:r>
          </a:p>
        </p:txBody>
      </p:sp>
      <p:sp>
        <p:nvSpPr>
          <p:cNvPr id="3" name="Arrow: Down 2">
            <a:extLst>
              <a:ext uri="{FF2B5EF4-FFF2-40B4-BE49-F238E27FC236}">
                <a16:creationId xmlns:a16="http://schemas.microsoft.com/office/drawing/2014/main" id="{69023479-5452-493F-9047-F0055C676871}"/>
              </a:ext>
            </a:extLst>
          </p:cNvPr>
          <p:cNvSpPr/>
          <p:nvPr/>
        </p:nvSpPr>
        <p:spPr>
          <a:xfrm>
            <a:off x="5702952" y="4271405"/>
            <a:ext cx="622852" cy="5035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TextBox 19">
            <a:extLst>
              <a:ext uri="{FF2B5EF4-FFF2-40B4-BE49-F238E27FC236}">
                <a16:creationId xmlns:a16="http://schemas.microsoft.com/office/drawing/2014/main" id="{34B38E8C-AC9F-47BB-B205-A02F14665B8B}"/>
              </a:ext>
            </a:extLst>
          </p:cNvPr>
          <p:cNvSpPr txBox="1"/>
          <p:nvPr/>
        </p:nvSpPr>
        <p:spPr>
          <a:xfrm>
            <a:off x="2198213" y="5130432"/>
            <a:ext cx="7984168" cy="1077218"/>
          </a:xfrm>
          <a:prstGeom prst="rect">
            <a:avLst/>
          </a:prstGeom>
          <a:noFill/>
        </p:spPr>
        <p:txBody>
          <a:bodyPr wrap="square">
            <a:spAutoFit/>
          </a:bodyPr>
          <a:lstStyle/>
          <a:p>
            <a:pPr algn="ctr"/>
            <a:r>
              <a:rPr lang="fi-FI" sz="3200" b="1" dirty="0">
                <a:solidFill>
                  <a:srgbClr val="243B45"/>
                </a:solidFill>
                <a:latin typeface="Futura Md BT" panose="020B0602020204020303" pitchFamily="34" charset="0"/>
              </a:rPr>
              <a:t>STRATEGI </a:t>
            </a:r>
            <a:r>
              <a:rPr lang="id-ID" sz="3200" b="1" dirty="0">
                <a:solidFill>
                  <a:srgbClr val="243B45"/>
                </a:solidFill>
                <a:latin typeface="Futura Md BT" panose="020B0602020204020303" pitchFamily="34" charset="0"/>
              </a:rPr>
              <a:t>PEMBINAAN &amp; PENGAWASAN </a:t>
            </a:r>
            <a:r>
              <a:rPr lang="fi-FI" sz="3200" b="1" dirty="0">
                <a:solidFill>
                  <a:srgbClr val="243B45"/>
                </a:solidFill>
                <a:latin typeface="Futura Md BT" panose="020B0602020204020303" pitchFamily="34" charset="0"/>
              </a:rPr>
              <a:t>ZAKAT </a:t>
            </a:r>
            <a:r>
              <a:rPr lang="id-ID" sz="3200" b="1" dirty="0">
                <a:solidFill>
                  <a:srgbClr val="243B45"/>
                </a:solidFill>
                <a:latin typeface="Futura Md BT" panose="020B0602020204020303" pitchFamily="34" charset="0"/>
              </a:rPr>
              <a:t>NASIONAL</a:t>
            </a:r>
            <a:endParaRPr lang="id-ID" sz="3200" dirty="0"/>
          </a:p>
        </p:txBody>
      </p:sp>
      <p:sp>
        <p:nvSpPr>
          <p:cNvPr id="16" name="Rectangle 15">
            <a:extLst>
              <a:ext uri="{FF2B5EF4-FFF2-40B4-BE49-F238E27FC236}">
                <a16:creationId xmlns:a16="http://schemas.microsoft.com/office/drawing/2014/main" id="{AB30B8B1-C319-4BF3-B1BE-8BE7A70BDEBD}"/>
              </a:ext>
            </a:extLst>
          </p:cNvPr>
          <p:cNvSpPr/>
          <p:nvPr/>
        </p:nvSpPr>
        <p:spPr>
          <a:xfrm>
            <a:off x="2475279" y="5118046"/>
            <a:ext cx="7288696" cy="11336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22" name="Picture 21">
            <a:extLst>
              <a:ext uri="{FF2B5EF4-FFF2-40B4-BE49-F238E27FC236}">
                <a16:creationId xmlns:a16="http://schemas.microsoft.com/office/drawing/2014/main" id="{7DCE42FB-C4EB-4980-B8B3-5B37813292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3802" y="4983889"/>
            <a:ext cx="1420669" cy="1274189"/>
          </a:xfrm>
          <a:prstGeom prst="rect">
            <a:avLst/>
          </a:prstGeom>
        </p:spPr>
      </p:pic>
      <p:pic>
        <p:nvPicPr>
          <p:cNvPr id="23" name="Picture 22">
            <a:extLst>
              <a:ext uri="{FF2B5EF4-FFF2-40B4-BE49-F238E27FC236}">
                <a16:creationId xmlns:a16="http://schemas.microsoft.com/office/drawing/2014/main" id="{F88E48DF-934E-41EC-9614-B1C46415481F}"/>
              </a:ext>
            </a:extLst>
          </p:cNvPr>
          <p:cNvPicPr>
            <a:picLocks noChangeAspect="1"/>
          </p:cNvPicPr>
          <p:nvPr/>
        </p:nvPicPr>
        <p:blipFill rotWithShape="1">
          <a:blip r:embed="rId3">
            <a:extLst>
              <a:ext uri="{28A0092B-C50C-407E-A947-70E740481C1C}">
                <a14:useLocalDpi xmlns:a14="http://schemas.microsoft.com/office/drawing/2010/main" val="0"/>
              </a:ext>
            </a:extLst>
          </a:blip>
          <a:srcRect r="76084"/>
          <a:stretch/>
        </p:blipFill>
        <p:spPr>
          <a:xfrm>
            <a:off x="9819883" y="4871178"/>
            <a:ext cx="1790167" cy="1299711"/>
          </a:xfrm>
          <a:prstGeom prst="rect">
            <a:avLst/>
          </a:prstGeom>
        </p:spPr>
      </p:pic>
    </p:spTree>
    <p:extLst>
      <p:ext uri="{BB962C8B-B14F-4D97-AF65-F5344CB8AC3E}">
        <p14:creationId xmlns:p14="http://schemas.microsoft.com/office/powerpoint/2010/main" val="1912789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683B382-24B2-4DD6-9EF7-94E80EC7C598}"/>
              </a:ext>
            </a:extLst>
          </p:cNvPr>
          <p:cNvSpPr/>
          <p:nvPr/>
        </p:nvSpPr>
        <p:spPr>
          <a:xfrm>
            <a:off x="325355" y="5186649"/>
            <a:ext cx="11492566" cy="121415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ectangle 19">
            <a:extLst>
              <a:ext uri="{FF2B5EF4-FFF2-40B4-BE49-F238E27FC236}">
                <a16:creationId xmlns:a16="http://schemas.microsoft.com/office/drawing/2014/main" id="{D95841A3-C7E1-4727-AA95-42F7D30932E8}"/>
              </a:ext>
            </a:extLst>
          </p:cNvPr>
          <p:cNvSpPr/>
          <p:nvPr/>
        </p:nvSpPr>
        <p:spPr>
          <a:xfrm>
            <a:off x="325359" y="3072011"/>
            <a:ext cx="11492566" cy="171291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a:extLst>
              <a:ext uri="{FF2B5EF4-FFF2-40B4-BE49-F238E27FC236}">
                <a16:creationId xmlns:a16="http://schemas.microsoft.com/office/drawing/2014/main" id="{F98D6993-525D-4E24-8996-0F90FB55DA84}"/>
              </a:ext>
            </a:extLst>
          </p:cNvPr>
          <p:cNvSpPr/>
          <p:nvPr/>
        </p:nvSpPr>
        <p:spPr>
          <a:xfrm>
            <a:off x="1787962" y="102061"/>
            <a:ext cx="8137872" cy="7042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2000" b="1" dirty="0">
                <a:effectLst/>
                <a:latin typeface="Bookman Old Style" panose="02050604050505020204" pitchFamily="18" charset="0"/>
                <a:ea typeface="Calibri" panose="020F0502020204030204" pitchFamily="34" charset="0"/>
                <a:cs typeface="Calibri" panose="020F0502020204030204" pitchFamily="34" charset="0"/>
              </a:rPr>
              <a:t>ALUR KOORDINASI, REGULASI &amp; SINERGI KELEMBAGAAN </a:t>
            </a:r>
            <a:endParaRPr lang="en-US" sz="2800" b="1" dirty="0"/>
          </a:p>
        </p:txBody>
      </p:sp>
      <p:pic>
        <p:nvPicPr>
          <p:cNvPr id="10" name="Picture 9">
            <a:extLst>
              <a:ext uri="{FF2B5EF4-FFF2-40B4-BE49-F238E27FC236}">
                <a16:creationId xmlns:a16="http://schemas.microsoft.com/office/drawing/2014/main" id="{8ABF889C-6D0F-4C3B-90E9-778F48CF5D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0407" y="1248759"/>
            <a:ext cx="1260840" cy="1130839"/>
          </a:xfrm>
          <a:prstGeom prst="rect">
            <a:avLst/>
          </a:prstGeom>
        </p:spPr>
      </p:pic>
      <p:pic>
        <p:nvPicPr>
          <p:cNvPr id="12" name="Picture 11">
            <a:extLst>
              <a:ext uri="{FF2B5EF4-FFF2-40B4-BE49-F238E27FC236}">
                <a16:creationId xmlns:a16="http://schemas.microsoft.com/office/drawing/2014/main" id="{CE751D4D-4011-440B-AC39-C5DE79AFB443}"/>
              </a:ext>
            </a:extLst>
          </p:cNvPr>
          <p:cNvPicPr>
            <a:picLocks noChangeAspect="1"/>
          </p:cNvPicPr>
          <p:nvPr/>
        </p:nvPicPr>
        <p:blipFill rotWithShape="1">
          <a:blip r:embed="rId3">
            <a:extLst>
              <a:ext uri="{28A0092B-C50C-407E-A947-70E740481C1C}">
                <a14:useLocalDpi xmlns:a14="http://schemas.microsoft.com/office/drawing/2010/main" val="0"/>
              </a:ext>
            </a:extLst>
          </a:blip>
          <a:srcRect r="76084"/>
          <a:stretch/>
        </p:blipFill>
        <p:spPr>
          <a:xfrm>
            <a:off x="6709376" y="1134866"/>
            <a:ext cx="1790167" cy="1299711"/>
          </a:xfrm>
          <a:prstGeom prst="rect">
            <a:avLst/>
          </a:prstGeom>
        </p:spPr>
      </p:pic>
      <p:sp>
        <p:nvSpPr>
          <p:cNvPr id="13" name="TextBox 12">
            <a:extLst>
              <a:ext uri="{FF2B5EF4-FFF2-40B4-BE49-F238E27FC236}">
                <a16:creationId xmlns:a16="http://schemas.microsoft.com/office/drawing/2014/main" id="{06100119-E158-4893-A8AC-43E8D1FCFECD}"/>
              </a:ext>
            </a:extLst>
          </p:cNvPr>
          <p:cNvSpPr txBox="1"/>
          <p:nvPr/>
        </p:nvSpPr>
        <p:spPr>
          <a:xfrm>
            <a:off x="3937947" y="1357604"/>
            <a:ext cx="3436139" cy="923330"/>
          </a:xfrm>
          <a:prstGeom prst="rect">
            <a:avLst/>
          </a:prstGeom>
          <a:noFill/>
        </p:spPr>
        <p:txBody>
          <a:bodyPr wrap="square" rtlCol="0">
            <a:spAutoFit/>
          </a:bodyPr>
          <a:lstStyle/>
          <a:p>
            <a:pPr algn="ctr"/>
            <a:r>
              <a:rPr lang="id-ID" dirty="0"/>
              <a:t>HARMONISASI ANTARA KEMENTERIAN AGAMA </a:t>
            </a:r>
          </a:p>
          <a:p>
            <a:pPr algn="ctr"/>
            <a:r>
              <a:rPr lang="id-ID" dirty="0"/>
              <a:t>&amp; BAZNAS </a:t>
            </a:r>
          </a:p>
        </p:txBody>
      </p:sp>
      <p:sp>
        <p:nvSpPr>
          <p:cNvPr id="14" name="Rectangle 13">
            <a:extLst>
              <a:ext uri="{FF2B5EF4-FFF2-40B4-BE49-F238E27FC236}">
                <a16:creationId xmlns:a16="http://schemas.microsoft.com/office/drawing/2014/main" id="{35524266-C707-4A82-937A-6C9A023BC1A7}"/>
              </a:ext>
            </a:extLst>
          </p:cNvPr>
          <p:cNvSpPr/>
          <p:nvPr/>
        </p:nvSpPr>
        <p:spPr>
          <a:xfrm>
            <a:off x="2819179" y="995993"/>
            <a:ext cx="6075439" cy="163637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Rectangle 15">
            <a:extLst>
              <a:ext uri="{FF2B5EF4-FFF2-40B4-BE49-F238E27FC236}">
                <a16:creationId xmlns:a16="http://schemas.microsoft.com/office/drawing/2014/main" id="{CD367E32-6293-4AFF-AF7D-4D8E6D4DCC51}"/>
              </a:ext>
            </a:extLst>
          </p:cNvPr>
          <p:cNvSpPr/>
          <p:nvPr/>
        </p:nvSpPr>
        <p:spPr>
          <a:xfrm>
            <a:off x="720435" y="2744591"/>
            <a:ext cx="10612581" cy="5527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2000" b="1" dirty="0">
                <a:effectLst/>
                <a:latin typeface="Futura Md BT" panose="020B0602020204020303" pitchFamily="34" charset="0"/>
                <a:ea typeface="Calibri" panose="020F0502020204030204" pitchFamily="34" charset="0"/>
                <a:cs typeface="Calibri" panose="020F0502020204030204" pitchFamily="34" charset="0"/>
              </a:rPr>
              <a:t>HARMONISASI ANTARA RENCANA STRATEGIS KEMENTERIAN AGAMA &amp; BAZNAS</a:t>
            </a:r>
            <a:endParaRPr lang="en-US" sz="2800" b="1" dirty="0">
              <a:latin typeface="Futura Md BT" panose="020B0602020204020303" pitchFamily="34" charset="0"/>
            </a:endParaRPr>
          </a:p>
        </p:txBody>
      </p:sp>
      <p:sp>
        <p:nvSpPr>
          <p:cNvPr id="18" name="TextBox 17">
            <a:extLst>
              <a:ext uri="{FF2B5EF4-FFF2-40B4-BE49-F238E27FC236}">
                <a16:creationId xmlns:a16="http://schemas.microsoft.com/office/drawing/2014/main" id="{61319814-0A99-4DED-AC6C-E13014C68A21}"/>
              </a:ext>
            </a:extLst>
          </p:cNvPr>
          <p:cNvSpPr txBox="1"/>
          <p:nvPr/>
        </p:nvSpPr>
        <p:spPr>
          <a:xfrm>
            <a:off x="325359" y="3297379"/>
            <a:ext cx="11354021" cy="1477328"/>
          </a:xfrm>
          <a:prstGeom prst="rect">
            <a:avLst/>
          </a:prstGeom>
          <a:noFill/>
        </p:spPr>
        <p:txBody>
          <a:bodyPr wrap="square">
            <a:spAutoFit/>
          </a:bodyPr>
          <a:lstStyle/>
          <a:p>
            <a:pPr algn="just"/>
            <a:r>
              <a:rPr lang="id-ID" sz="1800" dirty="0">
                <a:effectLst/>
                <a:latin typeface="Bookman Old Style" panose="02050604050505020204" pitchFamily="18" charset="0"/>
                <a:ea typeface="Calibri" panose="020F0502020204030204" pitchFamily="34" charset="0"/>
                <a:cs typeface="Calibri" panose="020F0502020204030204" pitchFamily="34" charset="0"/>
              </a:rPr>
              <a:t>Renstra KEMENAG 2020-2025 : Peningkatan pelayanan zakat, peningkatan partisipasi umat untuk berzakat, infak dan sedekah, Peningkatan, Persentase lembaga zakat yang terakreditasi sesuai syariah, Peningkatan Persentase amil yang memiliki sertifikat kompetensi dan Peningkatan Persentase lembaga zakat yang dibina. Renstra BAZNAS menyesuaikan dan harus sejalan dan beriringan dengan renstra Kementerian Agama Ditjen Bimas Islam </a:t>
            </a:r>
            <a:endParaRPr lang="id-ID" dirty="0"/>
          </a:p>
        </p:txBody>
      </p:sp>
      <p:sp>
        <p:nvSpPr>
          <p:cNvPr id="22" name="Rectangle 21">
            <a:extLst>
              <a:ext uri="{FF2B5EF4-FFF2-40B4-BE49-F238E27FC236}">
                <a16:creationId xmlns:a16="http://schemas.microsoft.com/office/drawing/2014/main" id="{CA041010-9E1C-44D3-ABE7-6E724D7345D5}"/>
              </a:ext>
            </a:extLst>
          </p:cNvPr>
          <p:cNvSpPr/>
          <p:nvPr/>
        </p:nvSpPr>
        <p:spPr>
          <a:xfrm>
            <a:off x="209272" y="4908162"/>
            <a:ext cx="11724740" cy="5527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2000" b="1" dirty="0">
                <a:latin typeface="Futura Md BT" panose="020B0602020204020303" pitchFamily="34" charset="0"/>
                <a:cs typeface="Calibri" panose="020F0502020204030204" pitchFamily="34" charset="0"/>
              </a:rPr>
              <a:t>HARMONISASI RENCANA REVISI UU No. 23 TAHUN 2011 TENTANG PENGELOLAAN ZAKAT </a:t>
            </a:r>
            <a:endParaRPr lang="en-US" sz="2800" b="1" dirty="0">
              <a:latin typeface="Futura Md BT" panose="020B0602020204020303" pitchFamily="34" charset="0"/>
            </a:endParaRPr>
          </a:p>
        </p:txBody>
      </p:sp>
      <p:sp>
        <p:nvSpPr>
          <p:cNvPr id="26" name="TextBox 25">
            <a:extLst>
              <a:ext uri="{FF2B5EF4-FFF2-40B4-BE49-F238E27FC236}">
                <a16:creationId xmlns:a16="http://schemas.microsoft.com/office/drawing/2014/main" id="{02FDAFBF-DB93-49BB-9A65-2CE6EA74B9A9}"/>
              </a:ext>
            </a:extLst>
          </p:cNvPr>
          <p:cNvSpPr txBox="1"/>
          <p:nvPr/>
        </p:nvSpPr>
        <p:spPr>
          <a:xfrm>
            <a:off x="325359" y="5486029"/>
            <a:ext cx="11354021" cy="646331"/>
          </a:xfrm>
          <a:prstGeom prst="rect">
            <a:avLst/>
          </a:prstGeom>
          <a:noFill/>
        </p:spPr>
        <p:txBody>
          <a:bodyPr wrap="square">
            <a:spAutoFit/>
          </a:bodyPr>
          <a:lstStyle/>
          <a:p>
            <a:pPr algn="just"/>
            <a:r>
              <a:rPr lang="id-ID" sz="1800" dirty="0">
                <a:effectLst/>
                <a:latin typeface="Bookman Old Style" panose="02050604050505020204" pitchFamily="18" charset="0"/>
                <a:ea typeface="Calibri" panose="020F0502020204030204" pitchFamily="34" charset="0"/>
                <a:cs typeface="Calibri" panose="020F0502020204030204" pitchFamily="34" charset="0"/>
              </a:rPr>
              <a:t>Revisi UU No. 23 Tahun 2011 harus menyesuaikan antara kepentingan BAZNAS dan Kementerian Agama sehingga tidak berjalan sendiri dan menyerap aspirasi lembaga amil zakat dan masyarakat </a:t>
            </a:r>
            <a:endParaRPr lang="id-ID" dirty="0"/>
          </a:p>
        </p:txBody>
      </p:sp>
      <p:sp>
        <p:nvSpPr>
          <p:cNvPr id="15" name="Rectangle 14">
            <a:extLst>
              <a:ext uri="{FF2B5EF4-FFF2-40B4-BE49-F238E27FC236}">
                <a16:creationId xmlns:a16="http://schemas.microsoft.com/office/drawing/2014/main" id="{4B25811B-E8B8-4871-A036-6E9C4A55E23E}"/>
              </a:ext>
            </a:extLst>
          </p:cNvPr>
          <p:cNvSpPr/>
          <p:nvPr/>
        </p:nvSpPr>
        <p:spPr>
          <a:xfrm>
            <a:off x="0" y="6511636"/>
            <a:ext cx="12192000" cy="346364"/>
          </a:xfrm>
          <a:prstGeom prst="rect">
            <a:avLst/>
          </a:prstGeom>
          <a:solidFill>
            <a:srgbClr val="264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t>         DIREKTORAT JENDERAL BIMBINGAN MASYARAKAT ISLAM KEMENTERIAN AGAMA</a:t>
            </a:r>
            <a:endParaRPr lang="en-US" b="1" dirty="0"/>
          </a:p>
        </p:txBody>
      </p:sp>
    </p:spTree>
    <p:extLst>
      <p:ext uri="{BB962C8B-B14F-4D97-AF65-F5344CB8AC3E}">
        <p14:creationId xmlns:p14="http://schemas.microsoft.com/office/powerpoint/2010/main" val="3743795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D935DA1-1F08-4880-9E5E-B51FA1C12FF3}"/>
              </a:ext>
            </a:extLst>
          </p:cNvPr>
          <p:cNvSpPr/>
          <p:nvPr/>
        </p:nvSpPr>
        <p:spPr>
          <a:xfrm>
            <a:off x="0" y="6511636"/>
            <a:ext cx="12192000" cy="346364"/>
          </a:xfrm>
          <a:prstGeom prst="rect">
            <a:avLst/>
          </a:prstGeom>
          <a:solidFill>
            <a:srgbClr val="264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t>         DIREKTORAT JENDERAL BIMBINGAN MASYARAKAT ISLAM KEMENTERIAN AGAMA</a:t>
            </a:r>
            <a:endParaRPr lang="en-US" b="1" dirty="0"/>
          </a:p>
        </p:txBody>
      </p:sp>
      <p:sp>
        <p:nvSpPr>
          <p:cNvPr id="5" name="TextBox 4">
            <a:extLst>
              <a:ext uri="{FF2B5EF4-FFF2-40B4-BE49-F238E27FC236}">
                <a16:creationId xmlns:a16="http://schemas.microsoft.com/office/drawing/2014/main" id="{4EF292B3-A107-4913-B09E-B07A73C6163B}"/>
              </a:ext>
            </a:extLst>
          </p:cNvPr>
          <p:cNvSpPr txBox="1"/>
          <p:nvPr/>
        </p:nvSpPr>
        <p:spPr>
          <a:xfrm>
            <a:off x="756658" y="209525"/>
            <a:ext cx="11279340" cy="523220"/>
          </a:xfrm>
          <a:prstGeom prst="rect">
            <a:avLst/>
          </a:prstGeom>
          <a:noFill/>
        </p:spPr>
        <p:txBody>
          <a:bodyPr wrap="square">
            <a:spAutoFit/>
          </a:bodyPr>
          <a:lstStyle/>
          <a:p>
            <a:r>
              <a:rPr lang="id-ID" sz="2800" b="1" dirty="0">
                <a:solidFill>
                  <a:srgbClr val="243B45"/>
                </a:solidFill>
                <a:latin typeface="Futura Md BT" panose="020B0602020204020303" pitchFamily="34" charset="0"/>
              </a:rPr>
              <a:t>7 </a:t>
            </a:r>
            <a:r>
              <a:rPr lang="fi-FI" sz="2800" b="1" dirty="0">
                <a:solidFill>
                  <a:srgbClr val="243B45"/>
                </a:solidFill>
                <a:latin typeface="Futura Md BT" panose="020B0602020204020303" pitchFamily="34" charset="0"/>
              </a:rPr>
              <a:t>STRATEGI </a:t>
            </a:r>
            <a:r>
              <a:rPr lang="id-ID" sz="2800" b="1" dirty="0">
                <a:solidFill>
                  <a:srgbClr val="243B45"/>
                </a:solidFill>
                <a:latin typeface="Futura Md BT" panose="020B0602020204020303" pitchFamily="34" charset="0"/>
              </a:rPr>
              <a:t>PEMBINAAN &amp; PENGAWASAN </a:t>
            </a:r>
            <a:r>
              <a:rPr lang="fi-FI" sz="2800" b="1" dirty="0">
                <a:solidFill>
                  <a:srgbClr val="243B45"/>
                </a:solidFill>
                <a:latin typeface="Futura Md BT" panose="020B0602020204020303" pitchFamily="34" charset="0"/>
              </a:rPr>
              <a:t>ZAKAT </a:t>
            </a:r>
            <a:r>
              <a:rPr lang="id-ID" sz="2800" b="1" dirty="0">
                <a:solidFill>
                  <a:srgbClr val="243B45"/>
                </a:solidFill>
                <a:latin typeface="Futura Md BT" panose="020B0602020204020303" pitchFamily="34" charset="0"/>
              </a:rPr>
              <a:t>NASIONAL</a:t>
            </a:r>
            <a:endParaRPr lang="id-ID" sz="2800" dirty="0"/>
          </a:p>
        </p:txBody>
      </p:sp>
      <p:pic>
        <p:nvPicPr>
          <p:cNvPr id="6" name="Picture 5">
            <a:extLst>
              <a:ext uri="{FF2B5EF4-FFF2-40B4-BE49-F238E27FC236}">
                <a16:creationId xmlns:a16="http://schemas.microsoft.com/office/drawing/2014/main" id="{4E1320A1-3D0C-43EA-AC64-03A52B7BE23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6358" y="194779"/>
            <a:ext cx="674131" cy="604624"/>
          </a:xfrm>
          <a:prstGeom prst="rect">
            <a:avLst/>
          </a:prstGeom>
        </p:spPr>
      </p:pic>
      <p:pic>
        <p:nvPicPr>
          <p:cNvPr id="7" name="Picture 6">
            <a:extLst>
              <a:ext uri="{FF2B5EF4-FFF2-40B4-BE49-F238E27FC236}">
                <a16:creationId xmlns:a16="http://schemas.microsoft.com/office/drawing/2014/main" id="{092D76D2-1FAD-40FB-9FA6-930E8E9CBE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3313" y="998155"/>
            <a:ext cx="2322629" cy="2148247"/>
          </a:xfrm>
          <a:prstGeom prst="rect">
            <a:avLst/>
          </a:prstGeom>
        </p:spPr>
      </p:pic>
      <p:sp>
        <p:nvSpPr>
          <p:cNvPr id="8" name="Rectangle 7">
            <a:extLst>
              <a:ext uri="{FF2B5EF4-FFF2-40B4-BE49-F238E27FC236}">
                <a16:creationId xmlns:a16="http://schemas.microsoft.com/office/drawing/2014/main" id="{7C6E426B-A730-4D3E-9F81-7F4F50213DA0}"/>
              </a:ext>
            </a:extLst>
          </p:cNvPr>
          <p:cNvSpPr/>
          <p:nvPr/>
        </p:nvSpPr>
        <p:spPr>
          <a:xfrm>
            <a:off x="1375481" y="1031301"/>
            <a:ext cx="2222841" cy="211510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3E7E98C-9EEB-4580-8B53-AC7B6E5499DC}"/>
              </a:ext>
            </a:extLst>
          </p:cNvPr>
          <p:cNvSpPr/>
          <p:nvPr/>
        </p:nvSpPr>
        <p:spPr>
          <a:xfrm>
            <a:off x="495901" y="2891678"/>
            <a:ext cx="3822877" cy="604624"/>
          </a:xfrm>
          <a:prstGeom prst="rect">
            <a:avLst/>
          </a:prstGeom>
          <a:solidFill>
            <a:srgbClr val="264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2800" b="1" dirty="0"/>
              <a:t>KOMPETENSI BAGI AMIL </a:t>
            </a:r>
            <a:endParaRPr lang="en-US" sz="2800" b="1" dirty="0"/>
          </a:p>
        </p:txBody>
      </p:sp>
      <p:sp>
        <p:nvSpPr>
          <p:cNvPr id="11" name="Rectangle 10">
            <a:extLst>
              <a:ext uri="{FF2B5EF4-FFF2-40B4-BE49-F238E27FC236}">
                <a16:creationId xmlns:a16="http://schemas.microsoft.com/office/drawing/2014/main" id="{150DE358-5976-4333-89A1-150F141E6CC3}"/>
              </a:ext>
            </a:extLst>
          </p:cNvPr>
          <p:cNvSpPr/>
          <p:nvPr/>
        </p:nvSpPr>
        <p:spPr>
          <a:xfrm>
            <a:off x="5275723" y="945177"/>
            <a:ext cx="2222841" cy="211510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8016453-36E9-4A77-A11B-70C253894623}"/>
              </a:ext>
            </a:extLst>
          </p:cNvPr>
          <p:cNvSpPr/>
          <p:nvPr/>
        </p:nvSpPr>
        <p:spPr>
          <a:xfrm>
            <a:off x="4817747" y="2791111"/>
            <a:ext cx="3157163" cy="690739"/>
          </a:xfrm>
          <a:prstGeom prst="rect">
            <a:avLst/>
          </a:prstGeom>
          <a:solidFill>
            <a:srgbClr val="264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2400" b="1" dirty="0"/>
              <a:t>TATA KELOLA </a:t>
            </a:r>
          </a:p>
          <a:p>
            <a:pPr lvl="0" algn="ctr"/>
            <a:r>
              <a:rPr lang="id-ID" sz="2400" b="1" dirty="0"/>
              <a:t>KELEMBAGAAN </a:t>
            </a:r>
            <a:endParaRPr lang="en-US" sz="2400" b="1" dirty="0"/>
          </a:p>
        </p:txBody>
      </p:sp>
      <p:pic>
        <p:nvPicPr>
          <p:cNvPr id="13" name="Picture 12">
            <a:extLst>
              <a:ext uri="{FF2B5EF4-FFF2-40B4-BE49-F238E27FC236}">
                <a16:creationId xmlns:a16="http://schemas.microsoft.com/office/drawing/2014/main" id="{9444DB26-CE6A-4D8C-910C-731095E05E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56583" y="1281002"/>
            <a:ext cx="1493578" cy="1307083"/>
          </a:xfrm>
          <a:prstGeom prst="rect">
            <a:avLst/>
          </a:prstGeom>
        </p:spPr>
      </p:pic>
      <p:pic>
        <p:nvPicPr>
          <p:cNvPr id="14" name="Picture 2" descr="Arab business with people Premium Vector">
            <a:extLst>
              <a:ext uri="{FF2B5EF4-FFF2-40B4-BE49-F238E27FC236}">
                <a16:creationId xmlns:a16="http://schemas.microsoft.com/office/drawing/2014/main" id="{28F87AA6-0D01-471F-8127-040BF5E9AB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5723" y="998155"/>
            <a:ext cx="2198921" cy="137344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EF46A14E-B41D-4DE7-B551-B5ACAA9380B4}"/>
              </a:ext>
            </a:extLst>
          </p:cNvPr>
          <p:cNvSpPr/>
          <p:nvPr/>
        </p:nvSpPr>
        <p:spPr>
          <a:xfrm>
            <a:off x="8698705" y="955098"/>
            <a:ext cx="2539997" cy="211510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05EE5C-CA0E-46E1-9947-A229B0386F18}"/>
              </a:ext>
            </a:extLst>
          </p:cNvPr>
          <p:cNvSpPr/>
          <p:nvPr/>
        </p:nvSpPr>
        <p:spPr>
          <a:xfrm>
            <a:off x="8432886" y="2801032"/>
            <a:ext cx="3388054" cy="690739"/>
          </a:xfrm>
          <a:prstGeom prst="rect">
            <a:avLst/>
          </a:prstGeom>
          <a:solidFill>
            <a:srgbClr val="264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2400" b="1" dirty="0"/>
              <a:t>AKREDITASI &amp; KEPATUHAN SYARIAH</a:t>
            </a:r>
            <a:endParaRPr lang="en-US" sz="2400" b="1" dirty="0"/>
          </a:p>
        </p:txBody>
      </p:sp>
      <p:sp>
        <p:nvSpPr>
          <p:cNvPr id="18" name="Rectangle 17">
            <a:extLst>
              <a:ext uri="{FF2B5EF4-FFF2-40B4-BE49-F238E27FC236}">
                <a16:creationId xmlns:a16="http://schemas.microsoft.com/office/drawing/2014/main" id="{226E88E6-8F69-4F91-9AB2-515E2B105802}"/>
              </a:ext>
            </a:extLst>
          </p:cNvPr>
          <p:cNvSpPr/>
          <p:nvPr/>
        </p:nvSpPr>
        <p:spPr>
          <a:xfrm>
            <a:off x="426589" y="3569961"/>
            <a:ext cx="2222841" cy="211510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12861AF-BF4D-4C02-BA6B-D7594AC1C65D}"/>
              </a:ext>
            </a:extLst>
          </p:cNvPr>
          <p:cNvSpPr/>
          <p:nvPr/>
        </p:nvSpPr>
        <p:spPr>
          <a:xfrm>
            <a:off x="160770" y="5415896"/>
            <a:ext cx="2965006" cy="907232"/>
          </a:xfrm>
          <a:prstGeom prst="rect">
            <a:avLst/>
          </a:prstGeom>
          <a:solidFill>
            <a:srgbClr val="264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2800" b="1" dirty="0"/>
              <a:t>OPTIMALISASI</a:t>
            </a:r>
          </a:p>
          <a:p>
            <a:pPr lvl="0" algn="ctr"/>
            <a:r>
              <a:rPr lang="id-ID" sz="2800" b="1" dirty="0"/>
              <a:t>TEKNOLOGI</a:t>
            </a:r>
            <a:endParaRPr lang="en-US" sz="2800" b="1" dirty="0"/>
          </a:p>
        </p:txBody>
      </p:sp>
      <p:pic>
        <p:nvPicPr>
          <p:cNvPr id="1026" name="Picture 2" descr="Server maintenance service. information transfer, hardware settings. network server idea. hosting technology, database storage, programming equipment. vector isolated concept metaphor illustration Free Vector">
            <a:extLst>
              <a:ext uri="{FF2B5EF4-FFF2-40B4-BE49-F238E27FC236}">
                <a16:creationId xmlns:a16="http://schemas.microsoft.com/office/drawing/2014/main" id="{4E2ACDBE-63CE-4186-A1BE-EB2E049D305E}"/>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709585" y="3623226"/>
            <a:ext cx="1697495" cy="1697495"/>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6209B878-0821-4ACB-BB04-82B1B1ECE5C7}"/>
              </a:ext>
            </a:extLst>
          </p:cNvPr>
          <p:cNvSpPr/>
          <p:nvPr/>
        </p:nvSpPr>
        <p:spPr>
          <a:xfrm>
            <a:off x="3561422" y="3569961"/>
            <a:ext cx="2222841" cy="211510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817EFC0-80F8-45AA-B9A8-579711B63ED6}"/>
              </a:ext>
            </a:extLst>
          </p:cNvPr>
          <p:cNvSpPr/>
          <p:nvPr/>
        </p:nvSpPr>
        <p:spPr>
          <a:xfrm>
            <a:off x="3295603" y="5415896"/>
            <a:ext cx="2965006" cy="907232"/>
          </a:xfrm>
          <a:prstGeom prst="rect">
            <a:avLst/>
          </a:prstGeom>
          <a:solidFill>
            <a:srgbClr val="264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2000" b="1" dirty="0"/>
              <a:t>KOMUNIKASI &amp; PERTANGGUNG JAWABAN PUBLIK </a:t>
            </a:r>
            <a:endParaRPr lang="en-US" sz="2000" b="1" dirty="0"/>
          </a:p>
        </p:txBody>
      </p:sp>
      <p:pic>
        <p:nvPicPr>
          <p:cNvPr id="25" name="Picture 6" descr="Happy eid mubarak illustration greeting card Premium Vector">
            <a:extLst>
              <a:ext uri="{FF2B5EF4-FFF2-40B4-BE49-F238E27FC236}">
                <a16:creationId xmlns:a16="http://schemas.microsoft.com/office/drawing/2014/main" id="{7F5498C5-83C3-4A66-9E9E-B79737C16BF9}"/>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353" b="99520" l="7029" r="95048">
                        <a14:foregroundMark x1="7188" y1="81295" x2="7188" y2="81295"/>
                        <a14:foregroundMark x1="21725" y1="80815" x2="21725" y2="80815"/>
                        <a14:foregroundMark x1="33866" y1="91127" x2="33866" y2="91127"/>
                        <a14:foregroundMark x1="44569" y1="59952" x2="44569" y2="59952"/>
                        <a14:foregroundMark x1="23962" y1="35971" x2="23962" y2="35971"/>
                        <a14:foregroundMark x1="23962" y1="50600" x2="23962" y2="50600"/>
                        <a14:foregroundMark x1="8626" y1="84173" x2="8626" y2="84173"/>
                        <a14:foregroundMark x1="22204" y1="90408" x2="22204" y2="90408"/>
                        <a14:foregroundMark x1="18371" y1="97362" x2="18371" y2="97362"/>
                        <a14:foregroundMark x1="7668" y1="97362" x2="7668" y2="97362"/>
                        <a14:foregroundMark x1="95048" y1="89688" x2="95048" y2="89688"/>
                        <a14:foregroundMark x1="71725" y1="99520" x2="71725" y2="99520"/>
                        <a14:foregroundMark x1="41374" y1="70504" x2="41374" y2="70504"/>
                        <a14:foregroundMark x1="41534" y1="95683" x2="41534" y2="95683"/>
                      </a14:backgroundRemoval>
                    </a14:imgEffect>
                  </a14:imgLayer>
                </a14:imgProps>
              </a:ext>
              <a:ext uri="{28A0092B-C50C-407E-A947-70E740481C1C}">
                <a14:useLocalDpi xmlns:a14="http://schemas.microsoft.com/office/drawing/2010/main" val="0"/>
              </a:ext>
            </a:extLst>
          </a:blip>
          <a:srcRect/>
          <a:stretch>
            <a:fillRect/>
          </a:stretch>
        </p:blipFill>
        <p:spPr bwMode="auto">
          <a:xfrm>
            <a:off x="3561421" y="3723144"/>
            <a:ext cx="2218211" cy="1477626"/>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033378A3-D83A-47F4-8CB0-DC793E419C6F}"/>
              </a:ext>
            </a:extLst>
          </p:cNvPr>
          <p:cNvSpPr/>
          <p:nvPr/>
        </p:nvSpPr>
        <p:spPr>
          <a:xfrm>
            <a:off x="6590121" y="3565490"/>
            <a:ext cx="2222841" cy="211510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675B343-2394-4F51-94E4-B1B2D42C771F}"/>
              </a:ext>
            </a:extLst>
          </p:cNvPr>
          <p:cNvSpPr/>
          <p:nvPr/>
        </p:nvSpPr>
        <p:spPr>
          <a:xfrm>
            <a:off x="6435500" y="5415483"/>
            <a:ext cx="2700367" cy="907232"/>
          </a:xfrm>
          <a:prstGeom prst="rect">
            <a:avLst/>
          </a:prstGeom>
          <a:solidFill>
            <a:srgbClr val="264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2800" b="1" dirty="0"/>
              <a:t>KERJASAMA &amp; SINERGI AMIL</a:t>
            </a:r>
            <a:endParaRPr lang="en-US" sz="2800" b="1" dirty="0"/>
          </a:p>
        </p:txBody>
      </p:sp>
      <p:pic>
        <p:nvPicPr>
          <p:cNvPr id="30" name="Picture 29" descr="Office situation partnership flat illustration. Premium Vector">
            <a:extLst>
              <a:ext uri="{FF2B5EF4-FFF2-40B4-BE49-F238E27FC236}">
                <a16:creationId xmlns:a16="http://schemas.microsoft.com/office/drawing/2014/main" id="{87D3CEE3-054E-4C92-8E8D-F2D569661B6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15935" y="3816911"/>
            <a:ext cx="1882770" cy="1503810"/>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a:extLst>
              <a:ext uri="{FF2B5EF4-FFF2-40B4-BE49-F238E27FC236}">
                <a16:creationId xmlns:a16="http://schemas.microsoft.com/office/drawing/2014/main" id="{1913722A-181B-4B67-85E4-A489EEF16862}"/>
              </a:ext>
            </a:extLst>
          </p:cNvPr>
          <p:cNvSpPr/>
          <p:nvPr/>
        </p:nvSpPr>
        <p:spPr>
          <a:xfrm>
            <a:off x="9442943" y="3565490"/>
            <a:ext cx="2222841" cy="211510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418D796-0673-4558-949F-6CB3CB884DAF}"/>
              </a:ext>
            </a:extLst>
          </p:cNvPr>
          <p:cNvSpPr/>
          <p:nvPr/>
        </p:nvSpPr>
        <p:spPr>
          <a:xfrm>
            <a:off x="9288322" y="5415483"/>
            <a:ext cx="2700367" cy="907232"/>
          </a:xfrm>
          <a:prstGeom prst="rect">
            <a:avLst/>
          </a:prstGeom>
          <a:solidFill>
            <a:srgbClr val="264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2000" b="1" dirty="0"/>
              <a:t>PERAN PENYULUH, KUA, MASJID, ORMAS</a:t>
            </a:r>
            <a:endParaRPr lang="en-US" sz="2000" b="1" dirty="0"/>
          </a:p>
        </p:txBody>
      </p:sp>
      <p:grpSp>
        <p:nvGrpSpPr>
          <p:cNvPr id="34" name="Group 33">
            <a:extLst>
              <a:ext uri="{FF2B5EF4-FFF2-40B4-BE49-F238E27FC236}">
                <a16:creationId xmlns:a16="http://schemas.microsoft.com/office/drawing/2014/main" id="{CD4F52C9-C8AC-418E-9E2A-CB4D2D6E187E}"/>
              </a:ext>
            </a:extLst>
          </p:cNvPr>
          <p:cNvGrpSpPr/>
          <p:nvPr/>
        </p:nvGrpSpPr>
        <p:grpSpPr>
          <a:xfrm>
            <a:off x="9618820" y="3715207"/>
            <a:ext cx="1985977" cy="1437624"/>
            <a:chOff x="0" y="0"/>
            <a:chExt cx="7370491" cy="4599710"/>
          </a:xfrm>
        </p:grpSpPr>
        <p:grpSp>
          <p:nvGrpSpPr>
            <p:cNvPr id="35" name="Group 34">
              <a:extLst>
                <a:ext uri="{FF2B5EF4-FFF2-40B4-BE49-F238E27FC236}">
                  <a16:creationId xmlns:a16="http://schemas.microsoft.com/office/drawing/2014/main" id="{AB143BA2-6869-4778-8AAA-4B33437B03E2}"/>
                </a:ext>
              </a:extLst>
            </p:cNvPr>
            <p:cNvGrpSpPr/>
            <p:nvPr/>
          </p:nvGrpSpPr>
          <p:grpSpPr>
            <a:xfrm>
              <a:off x="1897945" y="0"/>
              <a:ext cx="5472546" cy="4599710"/>
              <a:chOff x="3408218" y="1205345"/>
              <a:chExt cx="5472546" cy="4599710"/>
            </a:xfrm>
          </p:grpSpPr>
          <p:pic>
            <p:nvPicPr>
              <p:cNvPr id="39" name="Picture 38">
                <a:extLst>
                  <a:ext uri="{FF2B5EF4-FFF2-40B4-BE49-F238E27FC236}">
                    <a16:creationId xmlns:a16="http://schemas.microsoft.com/office/drawing/2014/main" id="{C760AE12-6A0D-4E5D-A04F-7946754FBF1B}"/>
                  </a:ext>
                </a:extLst>
              </p:cNvPr>
              <p:cNvPicPr>
                <a:picLocks noChangeAspect="1"/>
              </p:cNvPicPr>
              <p:nvPr/>
            </p:nvPicPr>
            <p:blipFill rotWithShape="1">
              <a:blip r:embed="rId10">
                <a:extLst>
                  <a:ext uri="{28A0092B-C50C-407E-A947-70E740481C1C}">
                    <a14:useLocalDpi xmlns:a14="http://schemas.microsoft.com/office/drawing/2010/main" val="0"/>
                  </a:ext>
                </a:extLst>
              </a:blip>
              <a:srcRect l="4924" t="12706" r="3295" b="10152"/>
              <a:stretch/>
            </p:blipFill>
            <p:spPr>
              <a:xfrm>
                <a:off x="3408218" y="1205345"/>
                <a:ext cx="5472546" cy="4599710"/>
              </a:xfrm>
              <a:prstGeom prst="rect">
                <a:avLst/>
              </a:prstGeom>
            </p:spPr>
          </p:pic>
          <p:sp>
            <p:nvSpPr>
              <p:cNvPr id="40" name="Rectangle 39">
                <a:extLst>
                  <a:ext uri="{FF2B5EF4-FFF2-40B4-BE49-F238E27FC236}">
                    <a16:creationId xmlns:a16="http://schemas.microsoft.com/office/drawing/2014/main" id="{AC375701-01D7-45C1-8F3B-CF8D4B52C8DA}"/>
                  </a:ext>
                </a:extLst>
              </p:cNvPr>
              <p:cNvSpPr/>
              <p:nvPr/>
            </p:nvSpPr>
            <p:spPr>
              <a:xfrm>
                <a:off x="4059382" y="4197927"/>
                <a:ext cx="1177636" cy="595746"/>
              </a:xfrm>
              <a:prstGeom prst="rect">
                <a:avLst/>
              </a:prstGeom>
              <a:solidFill>
                <a:srgbClr val="FF66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1" name="TextBox 40">
                <a:extLst>
                  <a:ext uri="{FF2B5EF4-FFF2-40B4-BE49-F238E27FC236}">
                    <a16:creationId xmlns:a16="http://schemas.microsoft.com/office/drawing/2014/main" id="{151C5275-6A46-4AD6-B22C-18B2CF89EFC3}"/>
                  </a:ext>
                </a:extLst>
              </p:cNvPr>
              <p:cNvSpPr txBox="1"/>
              <p:nvPr/>
            </p:nvSpPr>
            <p:spPr>
              <a:xfrm>
                <a:off x="4055156" y="4111078"/>
                <a:ext cx="1431701" cy="797064"/>
              </a:xfrm>
              <a:prstGeom prst="rect">
                <a:avLst/>
              </a:prstGeom>
              <a:noFill/>
            </p:spPr>
            <p:txBody>
              <a:bodyPr wrap="none" rtlCol="0">
                <a:spAutoFit/>
              </a:bodyPr>
              <a:lstStyle/>
              <a:p>
                <a:r>
                  <a:rPr lang="id-ID" sz="2000" b="1" dirty="0"/>
                  <a:t>KUA</a:t>
                </a:r>
              </a:p>
            </p:txBody>
          </p:sp>
        </p:grpSp>
        <p:grpSp>
          <p:nvGrpSpPr>
            <p:cNvPr id="36" name="Group 35">
              <a:extLst>
                <a:ext uri="{FF2B5EF4-FFF2-40B4-BE49-F238E27FC236}">
                  <a16:creationId xmlns:a16="http://schemas.microsoft.com/office/drawing/2014/main" id="{48BC8B35-2F0A-454F-A8D5-A9A18A92A296}"/>
                </a:ext>
              </a:extLst>
            </p:cNvPr>
            <p:cNvGrpSpPr/>
            <p:nvPr/>
          </p:nvGrpSpPr>
          <p:grpSpPr>
            <a:xfrm>
              <a:off x="0" y="515936"/>
              <a:ext cx="3123500" cy="4083774"/>
              <a:chOff x="809917" y="1591401"/>
              <a:chExt cx="3123500" cy="4083774"/>
            </a:xfrm>
          </p:grpSpPr>
          <p:pic>
            <p:nvPicPr>
              <p:cNvPr id="37" name="Picture 2" descr="Related image">
                <a:extLst>
                  <a:ext uri="{FF2B5EF4-FFF2-40B4-BE49-F238E27FC236}">
                    <a16:creationId xmlns:a16="http://schemas.microsoft.com/office/drawing/2014/main" id="{B2DECF19-AA02-4952-9CFA-F5CF05EC75B2}"/>
                  </a:ext>
                </a:extLst>
              </p:cNvPr>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2344" b="75078" l="27500" r="74375"/>
                        </a14:imgEffect>
                      </a14:imgLayer>
                    </a14:imgProps>
                  </a:ext>
                  <a:ext uri="{28A0092B-C50C-407E-A947-70E740481C1C}">
                    <a14:useLocalDpi xmlns:a14="http://schemas.microsoft.com/office/drawing/2010/main" val="0"/>
                  </a:ext>
                </a:extLst>
              </a:blip>
              <a:srcRect l="21655" t="2578" r="19721" b="25437"/>
              <a:stretch/>
            </p:blipFill>
            <p:spPr bwMode="auto">
              <a:xfrm>
                <a:off x="809917" y="1591401"/>
                <a:ext cx="3123500" cy="408377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a:extLst>
                  <a:ext uri="{FF2B5EF4-FFF2-40B4-BE49-F238E27FC236}">
                    <a16:creationId xmlns:a16="http://schemas.microsoft.com/office/drawing/2014/main" id="{26C83263-2E3D-43FC-B8C5-0FADC27FAD61}"/>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1714150" y="4328867"/>
                <a:ext cx="1409761" cy="1346308"/>
              </a:xfrm>
              <a:prstGeom prst="rect">
                <a:avLst/>
              </a:prstGeom>
            </p:spPr>
          </p:pic>
        </p:grpSp>
      </p:grpSp>
    </p:spTree>
    <p:extLst>
      <p:ext uri="{BB962C8B-B14F-4D97-AF65-F5344CB8AC3E}">
        <p14:creationId xmlns:p14="http://schemas.microsoft.com/office/powerpoint/2010/main" val="891971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C7DA54-9DB8-456E-B70A-4CDE763C1465}"/>
              </a:ext>
            </a:extLst>
          </p:cNvPr>
          <p:cNvSpPr/>
          <p:nvPr/>
        </p:nvSpPr>
        <p:spPr>
          <a:xfrm>
            <a:off x="0" y="6511636"/>
            <a:ext cx="12192000" cy="346364"/>
          </a:xfrm>
          <a:prstGeom prst="rect">
            <a:avLst/>
          </a:prstGeom>
          <a:solidFill>
            <a:srgbClr val="264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t>         DIREKTORAT JENDERAL BIMBINGAN MASYARAKAT ISLAM KEMENTERIAN AGAMA</a:t>
            </a:r>
            <a:endParaRPr lang="en-US" b="1" dirty="0"/>
          </a:p>
        </p:txBody>
      </p:sp>
      <p:sp>
        <p:nvSpPr>
          <p:cNvPr id="6" name="TextBox 5">
            <a:extLst>
              <a:ext uri="{FF2B5EF4-FFF2-40B4-BE49-F238E27FC236}">
                <a16:creationId xmlns:a16="http://schemas.microsoft.com/office/drawing/2014/main" id="{BB823CB1-04DE-4885-985C-94D52A3B7D02}"/>
              </a:ext>
            </a:extLst>
          </p:cNvPr>
          <p:cNvSpPr txBox="1"/>
          <p:nvPr/>
        </p:nvSpPr>
        <p:spPr>
          <a:xfrm>
            <a:off x="235528" y="1271279"/>
            <a:ext cx="11956472" cy="4726422"/>
          </a:xfrm>
          <a:prstGeom prst="rect">
            <a:avLst/>
          </a:prstGeom>
          <a:noFill/>
        </p:spPr>
        <p:txBody>
          <a:bodyPr wrap="square">
            <a:spAutoFit/>
          </a:bodyPr>
          <a:lstStyle/>
          <a:p>
            <a:pPr>
              <a:lnSpc>
                <a:spcPct val="107000"/>
              </a:lnSpc>
              <a:spcAft>
                <a:spcPts val="800"/>
              </a:spcAft>
            </a:pPr>
            <a:r>
              <a:rPr lang="id-ID" sz="2200" b="1"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SDM-Amil</a:t>
            </a:r>
            <a:r>
              <a:rPr lang="id-ID" sz="2200"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 -&gt; </a:t>
            </a:r>
            <a:r>
              <a:rPr lang="id-ID" sz="2200" dirty="0">
                <a:latin typeface="Calibri" panose="020F0502020204030204" pitchFamily="34" charset="0"/>
                <a:ea typeface="Calibri" panose="020F0502020204030204" pitchFamily="34" charset="0"/>
                <a:cs typeface="Arial" panose="020B0604020202020204" pitchFamily="34" charset="0"/>
              </a:rPr>
              <a:t> </a:t>
            </a:r>
            <a:r>
              <a:rPr lang="id-ID" sz="2200"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karena pekerjaan amil belum dianggap sebagai profesi bergengsi seperti </a:t>
            </a:r>
            <a:r>
              <a:rPr lang="id-ID" sz="2200" i="1"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Islamic </a:t>
            </a:r>
            <a:r>
              <a:rPr lang="id-ID" sz="2200" i="1" dirty="0" err="1">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bankers</a:t>
            </a:r>
            <a:r>
              <a:rPr lang="id-ID" sz="2200" i="1"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 </a:t>
            </a:r>
            <a:r>
              <a:rPr lang="id-ID" sz="2200" i="1" dirty="0" err="1">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consultant</a:t>
            </a:r>
            <a:r>
              <a:rPr lang="id-ID" sz="2200"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 karyawan BUMN, dosen, dsb., </a:t>
            </a:r>
            <a:r>
              <a:rPr lang="id-ID" sz="2200" b="1"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sehingga menjadi amil bukanlah pilihan profesi favorit bagi para </a:t>
            </a:r>
            <a:r>
              <a:rPr lang="id-ID" sz="2200" b="1" i="1" dirty="0" err="1">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fresh</a:t>
            </a:r>
            <a:r>
              <a:rPr lang="id-ID" sz="2200" b="1" i="1"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 </a:t>
            </a:r>
            <a:r>
              <a:rPr lang="id-ID" sz="2200" b="1" i="1" dirty="0" err="1">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graduate</a:t>
            </a:r>
            <a:r>
              <a:rPr lang="id-ID" sz="2200" b="1" i="1"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 </a:t>
            </a:r>
            <a:r>
              <a:rPr lang="id-ID" sz="2200" b="1"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berbakat. </a:t>
            </a:r>
          </a:p>
          <a:p>
            <a:pPr>
              <a:lnSpc>
                <a:spcPct val="107000"/>
              </a:lnSpc>
              <a:spcAft>
                <a:spcPts val="800"/>
              </a:spcAft>
            </a:pPr>
            <a:r>
              <a:rPr lang="id-ID" sz="2200" b="0" i="0"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Terbatas dan </a:t>
            </a:r>
            <a:r>
              <a:rPr lang="id-ID" sz="2200" b="0" i="0" dirty="0" err="1">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rendahnyanya</a:t>
            </a:r>
            <a:r>
              <a:rPr lang="id-ID" sz="2200" b="0" i="0"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 sumber daya manusia amil zakat. Masih banyak pegawai OPZ belum </a:t>
            </a:r>
            <a:r>
              <a:rPr lang="id-ID" sz="2200" b="0" i="1" dirty="0" err="1">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full</a:t>
            </a:r>
            <a:r>
              <a:rPr lang="id-ID" sz="2200" b="0" i="1"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 </a:t>
            </a:r>
            <a:r>
              <a:rPr lang="id-ID" sz="2200" b="0" i="1" dirty="0" err="1">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time</a:t>
            </a:r>
            <a:r>
              <a:rPr lang="id-ID" sz="2200" b="0" i="0"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 profesi </a:t>
            </a:r>
            <a:r>
              <a:rPr lang="id-ID" sz="2200" b="0" i="1"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amil </a:t>
            </a:r>
            <a:r>
              <a:rPr lang="id-ID" sz="2200" b="0" i="0"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kurang</a:t>
            </a:r>
            <a:r>
              <a:rPr lang="id-ID" sz="2200"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 </a:t>
            </a:r>
            <a:r>
              <a:rPr lang="id-ID" sz="2200" b="0" i="0"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bonafide, kualitas dan kuantitas SDM masih rendah </a:t>
            </a:r>
            <a:r>
              <a:rPr lang="id-ID" sz="2200"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keterbatasan SDM amil yang profesional</a:t>
            </a:r>
            <a:r>
              <a:rPr lang="id-ID" sz="2200" dirty="0">
                <a:solidFill>
                  <a:srgbClr val="000000"/>
                </a:solidFill>
                <a:latin typeface="Bookman Old Style" panose="02050604050505020204" pitchFamily="18" charset="0"/>
                <a:ea typeface="Calibri" panose="020F0502020204030204" pitchFamily="34" charset="0"/>
                <a:cs typeface="Arial" panose="020B0604020202020204" pitchFamily="34" charset="0"/>
              </a:rPr>
              <a:t>, terutama BAZNAS/LAZ skala Kab/kota</a:t>
            </a:r>
            <a:endParaRPr lang="id-ID" sz="2200" b="1"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endParaRPr>
          </a:p>
          <a:p>
            <a:pPr>
              <a:lnSpc>
                <a:spcPct val="107000"/>
              </a:lnSpc>
              <a:spcAft>
                <a:spcPts val="800"/>
              </a:spcAft>
            </a:pPr>
            <a:r>
              <a:rPr lang="id-ID" sz="2200"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Oleh karena itu, timbullah masalah-masalah, seperti: </a:t>
            </a:r>
          </a:p>
          <a:p>
            <a:pPr>
              <a:lnSpc>
                <a:spcPct val="107000"/>
              </a:lnSpc>
              <a:spcAft>
                <a:spcPts val="800"/>
              </a:spcAft>
            </a:pPr>
            <a:r>
              <a:rPr lang="id-ID" sz="2200"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1) Rendahnya Kualitas SDM-Amil; 2) Rendahnya Profesionalitas SDM-Amil; 3) Rendahnya </a:t>
            </a:r>
            <a:r>
              <a:rPr lang="id-ID" sz="2200" i="1"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semangat </a:t>
            </a:r>
            <a:r>
              <a:rPr lang="id-ID" sz="2200"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SDM-Amil; 4) Rendahnya Penghargaan kepada SDM; 5) Rendahnya Minat Menjadi Amil; dan 6) Belum ada Sertifikasi Amil dan Relawan (tahap proses SKKNI)</a:t>
            </a:r>
          </a:p>
        </p:txBody>
      </p:sp>
      <p:sp>
        <p:nvSpPr>
          <p:cNvPr id="7" name="Rectangle 6">
            <a:extLst>
              <a:ext uri="{FF2B5EF4-FFF2-40B4-BE49-F238E27FC236}">
                <a16:creationId xmlns:a16="http://schemas.microsoft.com/office/drawing/2014/main" id="{7788F25B-3DF3-4505-BC76-AED1AA4FBC55}"/>
              </a:ext>
            </a:extLst>
          </p:cNvPr>
          <p:cNvSpPr/>
          <p:nvPr/>
        </p:nvSpPr>
        <p:spPr>
          <a:xfrm>
            <a:off x="235528" y="1231991"/>
            <a:ext cx="11817927" cy="50559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ectangle 7">
            <a:extLst>
              <a:ext uri="{FF2B5EF4-FFF2-40B4-BE49-F238E27FC236}">
                <a16:creationId xmlns:a16="http://schemas.microsoft.com/office/drawing/2014/main" id="{FC94FC5F-574E-42D5-B5B3-8401DEBB0F86}"/>
              </a:ext>
            </a:extLst>
          </p:cNvPr>
          <p:cNvSpPr/>
          <p:nvPr/>
        </p:nvSpPr>
        <p:spPr>
          <a:xfrm>
            <a:off x="4789606" y="366717"/>
            <a:ext cx="3822877" cy="604624"/>
          </a:xfrm>
          <a:prstGeom prst="rect">
            <a:avLst/>
          </a:prstGeom>
          <a:solidFill>
            <a:srgbClr val="264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2800" b="1" dirty="0"/>
              <a:t>KOMPETENSI BAGI AMIL </a:t>
            </a:r>
            <a:endParaRPr lang="en-US" sz="2800" b="1" dirty="0"/>
          </a:p>
        </p:txBody>
      </p:sp>
      <p:pic>
        <p:nvPicPr>
          <p:cNvPr id="9" name="Picture 8">
            <a:extLst>
              <a:ext uri="{FF2B5EF4-FFF2-40B4-BE49-F238E27FC236}">
                <a16:creationId xmlns:a16="http://schemas.microsoft.com/office/drawing/2014/main" id="{61DF61F8-B24A-443F-92EE-F3BAA5A0FDF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617236" y="66779"/>
            <a:ext cx="1172370" cy="1084349"/>
          </a:xfrm>
          <a:prstGeom prst="rect">
            <a:avLst/>
          </a:prstGeom>
        </p:spPr>
      </p:pic>
    </p:spTree>
    <p:extLst>
      <p:ext uri="{BB962C8B-B14F-4D97-AF65-F5344CB8AC3E}">
        <p14:creationId xmlns:p14="http://schemas.microsoft.com/office/powerpoint/2010/main" val="4229237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63FA41-409F-409A-89ED-1CDB308BCC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523" y="858185"/>
            <a:ext cx="2092340" cy="1671198"/>
          </a:xfrm>
          <a:prstGeom prst="rect">
            <a:avLst/>
          </a:prstGeom>
        </p:spPr>
      </p:pic>
      <p:sp>
        <p:nvSpPr>
          <p:cNvPr id="7" name="Rectangle 6">
            <a:extLst>
              <a:ext uri="{FF2B5EF4-FFF2-40B4-BE49-F238E27FC236}">
                <a16:creationId xmlns:a16="http://schemas.microsoft.com/office/drawing/2014/main" id="{34E13F45-E10F-49FE-AC3B-1CCAAC92D87A}"/>
              </a:ext>
            </a:extLst>
          </p:cNvPr>
          <p:cNvSpPr/>
          <p:nvPr/>
        </p:nvSpPr>
        <p:spPr>
          <a:xfrm>
            <a:off x="357000" y="727925"/>
            <a:ext cx="3035607" cy="174763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8769DB7-C214-4506-A073-7D6EDBA442D3}"/>
              </a:ext>
            </a:extLst>
          </p:cNvPr>
          <p:cNvSpPr/>
          <p:nvPr/>
        </p:nvSpPr>
        <p:spPr>
          <a:xfrm>
            <a:off x="574245" y="200535"/>
            <a:ext cx="2532896" cy="727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2400" b="1" dirty="0"/>
              <a:t>KOMPETENSI AMIL</a:t>
            </a:r>
            <a:endParaRPr lang="en-US" sz="2400" b="1" dirty="0"/>
          </a:p>
        </p:txBody>
      </p:sp>
      <p:sp>
        <p:nvSpPr>
          <p:cNvPr id="11" name="TextBox 10">
            <a:extLst>
              <a:ext uri="{FF2B5EF4-FFF2-40B4-BE49-F238E27FC236}">
                <a16:creationId xmlns:a16="http://schemas.microsoft.com/office/drawing/2014/main" id="{59D4A821-C4EB-4B49-B1A4-4D78B1B45563}"/>
              </a:ext>
            </a:extLst>
          </p:cNvPr>
          <p:cNvSpPr txBox="1"/>
          <p:nvPr/>
        </p:nvSpPr>
        <p:spPr>
          <a:xfrm>
            <a:off x="3609852" y="1417434"/>
            <a:ext cx="8582148" cy="830997"/>
          </a:xfrm>
          <a:prstGeom prst="rect">
            <a:avLst/>
          </a:prstGeom>
          <a:noFill/>
        </p:spPr>
        <p:txBody>
          <a:bodyPr wrap="square">
            <a:spAutoFit/>
          </a:bodyPr>
          <a:lstStyle/>
          <a:p>
            <a:r>
              <a:rPr lang="en-US" sz="2400" b="1" i="0" u="none" dirty="0" err="1">
                <a:solidFill>
                  <a:srgbClr val="061E3A"/>
                </a:solidFill>
                <a:latin typeface="IBM Plex Sans"/>
                <a:ea typeface="IBM Plex Sans"/>
                <a:cs typeface="IBM Plex Sans"/>
                <a:sym typeface="IBM Plex Sans"/>
              </a:rPr>
              <a:t>Ditjen</a:t>
            </a:r>
            <a:r>
              <a:rPr lang="en-US" sz="2400" b="1" i="0" u="none" dirty="0">
                <a:solidFill>
                  <a:srgbClr val="061E3A"/>
                </a:solidFill>
                <a:latin typeface="IBM Plex Sans"/>
                <a:ea typeface="IBM Plex Sans"/>
                <a:cs typeface="IBM Plex Sans"/>
                <a:sym typeface="IBM Plex Sans"/>
              </a:rPr>
              <a:t> </a:t>
            </a:r>
            <a:r>
              <a:rPr lang="en-US" sz="2400" b="1" i="0" u="none" dirty="0" err="1">
                <a:solidFill>
                  <a:srgbClr val="061E3A"/>
                </a:solidFill>
                <a:latin typeface="IBM Plex Sans"/>
                <a:ea typeface="IBM Plex Sans"/>
                <a:cs typeface="IBM Plex Sans"/>
                <a:sym typeface="IBM Plex Sans"/>
              </a:rPr>
              <a:t>Bimas</a:t>
            </a:r>
            <a:r>
              <a:rPr lang="en-US" sz="2400" b="1" i="0" u="none" dirty="0">
                <a:solidFill>
                  <a:srgbClr val="061E3A"/>
                </a:solidFill>
                <a:latin typeface="IBM Plex Sans"/>
                <a:ea typeface="IBM Plex Sans"/>
                <a:cs typeface="IBM Plex Sans"/>
                <a:sym typeface="IBM Plex Sans"/>
              </a:rPr>
              <a:t> Islam </a:t>
            </a:r>
            <a:r>
              <a:rPr lang="id-ID" sz="2400" b="1" i="0" u="none" dirty="0">
                <a:solidFill>
                  <a:srgbClr val="061E3A"/>
                </a:solidFill>
                <a:latin typeface="IBM Plex Sans"/>
                <a:ea typeface="IBM Plex Sans"/>
                <a:cs typeface="IBM Plex Sans"/>
                <a:sym typeface="IBM Plex Sans"/>
              </a:rPr>
              <a:t>&amp; KEMENAKER </a:t>
            </a:r>
            <a:r>
              <a:rPr lang="en-US" sz="2400" b="1" i="0" u="none" dirty="0">
                <a:solidFill>
                  <a:srgbClr val="061E3A"/>
                </a:solidFill>
                <a:latin typeface="IBM Plex Sans"/>
                <a:ea typeface="IBM Plex Sans"/>
                <a:cs typeface="IBM Plex Sans"/>
                <a:sym typeface="IBM Plex Sans"/>
              </a:rPr>
              <a:t> </a:t>
            </a:r>
            <a:r>
              <a:rPr lang="en-US" sz="2400" b="1" i="0" u="none" dirty="0" err="1">
                <a:solidFill>
                  <a:srgbClr val="061E3A"/>
                </a:solidFill>
                <a:latin typeface="IBM Plex Sans"/>
                <a:ea typeface="IBM Plex Sans"/>
                <a:cs typeface="IBM Plex Sans"/>
                <a:sym typeface="IBM Plex Sans"/>
              </a:rPr>
              <a:t>menerbitkan</a:t>
            </a:r>
            <a:r>
              <a:rPr lang="en-US" sz="2400" b="1" i="0" u="none" dirty="0">
                <a:solidFill>
                  <a:srgbClr val="061E3A"/>
                </a:solidFill>
                <a:latin typeface="IBM Plex Sans"/>
                <a:ea typeface="IBM Plex Sans"/>
                <a:cs typeface="IBM Plex Sans"/>
                <a:sym typeface="IBM Plex Sans"/>
              </a:rPr>
              <a:t> </a:t>
            </a:r>
            <a:r>
              <a:rPr lang="en-US" sz="2400" b="1" i="0" u="none" dirty="0" err="1">
                <a:solidFill>
                  <a:srgbClr val="061E3A"/>
                </a:solidFill>
                <a:latin typeface="IBM Plex Sans"/>
                <a:ea typeface="IBM Plex Sans"/>
                <a:cs typeface="IBM Plex Sans"/>
                <a:sym typeface="IBM Plex Sans"/>
              </a:rPr>
              <a:t>pedoman</a:t>
            </a:r>
            <a:r>
              <a:rPr lang="en-US" sz="2400" b="1" i="0" u="none" dirty="0">
                <a:solidFill>
                  <a:srgbClr val="061E3A"/>
                </a:solidFill>
                <a:latin typeface="IBM Plex Sans"/>
                <a:ea typeface="IBM Plex Sans"/>
                <a:cs typeface="IBM Plex Sans"/>
                <a:sym typeface="IBM Plex Sans"/>
              </a:rPr>
              <a:t> </a:t>
            </a:r>
            <a:r>
              <a:rPr lang="en-US" sz="2400" b="1" i="0" u="none" dirty="0" err="1">
                <a:solidFill>
                  <a:srgbClr val="061E3A"/>
                </a:solidFill>
                <a:latin typeface="IBM Plex Sans"/>
                <a:ea typeface="IBM Plex Sans"/>
                <a:cs typeface="IBM Plex Sans"/>
                <a:sym typeface="IBM Plex Sans"/>
              </a:rPr>
              <a:t>atau</a:t>
            </a:r>
            <a:r>
              <a:rPr lang="en-US" sz="2400" b="1" i="0" u="none" dirty="0">
                <a:solidFill>
                  <a:srgbClr val="061E3A"/>
                </a:solidFill>
                <a:latin typeface="IBM Plex Sans"/>
                <a:ea typeface="IBM Plex Sans"/>
                <a:cs typeface="IBM Plex Sans"/>
                <a:sym typeface="IBM Plex Sans"/>
              </a:rPr>
              <a:t> </a:t>
            </a:r>
            <a:r>
              <a:rPr lang="en-US" sz="2400" b="1" i="0" u="none" dirty="0" err="1">
                <a:solidFill>
                  <a:srgbClr val="061E3A"/>
                </a:solidFill>
                <a:latin typeface="IBM Plex Sans"/>
                <a:ea typeface="IBM Plex Sans"/>
                <a:cs typeface="IBM Plex Sans"/>
                <a:sym typeface="IBM Plex Sans"/>
              </a:rPr>
              <a:t>standar</a:t>
            </a:r>
            <a:r>
              <a:rPr lang="en-US" sz="2400" b="1" i="0" u="none" dirty="0">
                <a:solidFill>
                  <a:srgbClr val="061E3A"/>
                </a:solidFill>
                <a:latin typeface="IBM Plex Sans"/>
                <a:ea typeface="IBM Plex Sans"/>
                <a:cs typeface="IBM Plex Sans"/>
                <a:sym typeface="IBM Plex Sans"/>
              </a:rPr>
              <a:t> </a:t>
            </a:r>
            <a:r>
              <a:rPr lang="en-US" sz="2400" b="1" i="0" u="none" dirty="0" err="1">
                <a:solidFill>
                  <a:srgbClr val="061E3A"/>
                </a:solidFill>
                <a:latin typeface="IBM Plex Sans"/>
                <a:ea typeface="IBM Plex Sans"/>
                <a:cs typeface="IBM Plex Sans"/>
                <a:sym typeface="IBM Plex Sans"/>
              </a:rPr>
              <a:t>bagi</a:t>
            </a:r>
            <a:r>
              <a:rPr lang="en-US" sz="2400" b="1" i="0" u="none" dirty="0">
                <a:solidFill>
                  <a:srgbClr val="061E3A"/>
                </a:solidFill>
                <a:latin typeface="IBM Plex Sans"/>
                <a:ea typeface="IBM Plex Sans"/>
                <a:cs typeface="IBM Plex Sans"/>
                <a:sym typeface="IBM Plex Sans"/>
              </a:rPr>
              <a:t> Amil </a:t>
            </a:r>
            <a:r>
              <a:rPr lang="en-US" sz="2400" b="1" i="0" u="none" dirty="0" err="1">
                <a:solidFill>
                  <a:srgbClr val="061E3A"/>
                </a:solidFill>
                <a:latin typeface="IBM Plex Sans"/>
                <a:ea typeface="IBM Plex Sans"/>
                <a:cs typeface="IBM Plex Sans"/>
                <a:sym typeface="IBM Plex Sans"/>
              </a:rPr>
              <a:t>secara</a:t>
            </a:r>
            <a:r>
              <a:rPr lang="en-US" sz="2400" b="1" i="0" u="none" dirty="0">
                <a:solidFill>
                  <a:srgbClr val="061E3A"/>
                </a:solidFill>
                <a:latin typeface="IBM Plex Sans"/>
                <a:ea typeface="IBM Plex Sans"/>
                <a:cs typeface="IBM Plex Sans"/>
                <a:sym typeface="IBM Plex Sans"/>
              </a:rPr>
              <a:t> </a:t>
            </a:r>
            <a:r>
              <a:rPr lang="en-US" sz="2400" b="1" i="0" u="none" dirty="0" err="1">
                <a:solidFill>
                  <a:srgbClr val="061E3A"/>
                </a:solidFill>
                <a:latin typeface="IBM Plex Sans"/>
                <a:ea typeface="IBM Plex Sans"/>
                <a:cs typeface="IBM Plex Sans"/>
                <a:sym typeface="IBM Plex Sans"/>
              </a:rPr>
              <a:t>nasional</a:t>
            </a:r>
            <a:endParaRPr lang="id-ID" sz="2400" dirty="0"/>
          </a:p>
        </p:txBody>
      </p:sp>
      <p:pic>
        <p:nvPicPr>
          <p:cNvPr id="2050" name="Picture 2" descr="PT. LIMA PRIMA SOLUSINDO - LIMA PRIMA SOLUSINDO Pelatihan dan Sertifikasi  Terbaik">
            <a:extLst>
              <a:ext uri="{FF2B5EF4-FFF2-40B4-BE49-F238E27FC236}">
                <a16:creationId xmlns:a16="http://schemas.microsoft.com/office/drawing/2014/main" id="{8D61A4DE-B7D8-4AE7-AD99-D28DEB5E19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992" y="64932"/>
            <a:ext cx="3657600" cy="12573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67C630E8-49F1-4FBF-A8B8-F45E79839B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05121" y="37770"/>
            <a:ext cx="1512159" cy="1356245"/>
          </a:xfrm>
          <a:prstGeom prst="rect">
            <a:avLst/>
          </a:prstGeom>
        </p:spPr>
      </p:pic>
      <p:sp>
        <p:nvSpPr>
          <p:cNvPr id="14" name="Rectangle 13">
            <a:extLst>
              <a:ext uri="{FF2B5EF4-FFF2-40B4-BE49-F238E27FC236}">
                <a16:creationId xmlns:a16="http://schemas.microsoft.com/office/drawing/2014/main" id="{7F7AB573-7E76-4BDE-B28D-60147997D6D9}"/>
              </a:ext>
            </a:extLst>
          </p:cNvPr>
          <p:cNvSpPr/>
          <p:nvPr/>
        </p:nvSpPr>
        <p:spPr>
          <a:xfrm>
            <a:off x="318301" y="2532786"/>
            <a:ext cx="11407400" cy="2039575"/>
          </a:xfrm>
          <a:prstGeom prst="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endParaRPr lang="en-US" sz="3600" dirty="0"/>
          </a:p>
        </p:txBody>
      </p:sp>
      <p:sp>
        <p:nvSpPr>
          <p:cNvPr id="16" name="TextBox 15">
            <a:extLst>
              <a:ext uri="{FF2B5EF4-FFF2-40B4-BE49-F238E27FC236}">
                <a16:creationId xmlns:a16="http://schemas.microsoft.com/office/drawing/2014/main" id="{ACAE6912-AAAC-4CE5-A9BA-60BF27D84808}"/>
              </a:ext>
            </a:extLst>
          </p:cNvPr>
          <p:cNvSpPr txBox="1"/>
          <p:nvPr/>
        </p:nvSpPr>
        <p:spPr>
          <a:xfrm>
            <a:off x="466298" y="2690599"/>
            <a:ext cx="11259403" cy="1938992"/>
          </a:xfrm>
          <a:prstGeom prst="rect">
            <a:avLst/>
          </a:prstGeom>
          <a:noFill/>
        </p:spPr>
        <p:txBody>
          <a:bodyPr wrap="square" rtlCol="0">
            <a:spAutoFit/>
          </a:bodyPr>
          <a:lstStyle/>
          <a:p>
            <a:pPr algn="just"/>
            <a:r>
              <a:rPr lang="id-ID" sz="2000" dirty="0"/>
              <a:t>Kementerian Agama bersama BAZNAS, FORUM ZAKAT </a:t>
            </a:r>
            <a:r>
              <a:rPr lang="id-ID" sz="2000" dirty="0" err="1"/>
              <a:t>menginisasi</a:t>
            </a:r>
            <a:r>
              <a:rPr lang="id-ID" sz="2000" dirty="0"/>
              <a:t> pembuatan Standar Kompetensi Kerja Nasional Indonesia (SKKNI) yaitu rumusan kemampuan kerja yang mencakup aspek pengetahuan, keterampilan, dan/atau keahlian serta sikap kerja yang relevan dengan pelaksanaan tugas dan syarat jabatan yang ditetapkan. Dengan harapan para Amil bisa lebih profesional, transparan dan akuntabel dalam melaksanakan pengelolaa Zakat sehingga dapat meningkatkan kepercayaan masyarakat. Saat ini masih tahap akhir</a:t>
            </a:r>
          </a:p>
        </p:txBody>
      </p:sp>
      <p:sp>
        <p:nvSpPr>
          <p:cNvPr id="18" name="Rectangle 17">
            <a:extLst>
              <a:ext uri="{FF2B5EF4-FFF2-40B4-BE49-F238E27FC236}">
                <a16:creationId xmlns:a16="http://schemas.microsoft.com/office/drawing/2014/main" id="{499C50C4-69C0-43DD-BC15-E80456DBA67B}"/>
              </a:ext>
            </a:extLst>
          </p:cNvPr>
          <p:cNvSpPr/>
          <p:nvPr/>
        </p:nvSpPr>
        <p:spPr>
          <a:xfrm>
            <a:off x="3724117" y="2316482"/>
            <a:ext cx="4431528" cy="4002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3200" b="1" dirty="0"/>
              <a:t>SKKNI AMIL</a:t>
            </a:r>
            <a:endParaRPr lang="en-US" sz="3200" b="1" dirty="0"/>
          </a:p>
        </p:txBody>
      </p:sp>
      <p:sp>
        <p:nvSpPr>
          <p:cNvPr id="20" name="Rectangle 19">
            <a:extLst>
              <a:ext uri="{FF2B5EF4-FFF2-40B4-BE49-F238E27FC236}">
                <a16:creationId xmlns:a16="http://schemas.microsoft.com/office/drawing/2014/main" id="{5B646DE9-172E-4B1B-B699-85CBE88AB42A}"/>
              </a:ext>
            </a:extLst>
          </p:cNvPr>
          <p:cNvSpPr/>
          <p:nvPr/>
        </p:nvSpPr>
        <p:spPr>
          <a:xfrm>
            <a:off x="334408" y="5144166"/>
            <a:ext cx="5709315" cy="1398247"/>
          </a:xfrm>
          <a:prstGeom prst="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id-ID" sz="2000" b="1" dirty="0"/>
              <a:t>SKKNI AMIL terdapat 40 Unit Kompetensi yang terdiri dari pengelolaan zakat ( pengumpulan, manajemen tata kelola organisasi pengelola zakat, pendayagunaan dan pendistribusian)</a:t>
            </a:r>
            <a:endParaRPr lang="en-US" sz="2000" b="1" dirty="0"/>
          </a:p>
        </p:txBody>
      </p:sp>
      <p:sp>
        <p:nvSpPr>
          <p:cNvPr id="22" name="Rectangle 21">
            <a:extLst>
              <a:ext uri="{FF2B5EF4-FFF2-40B4-BE49-F238E27FC236}">
                <a16:creationId xmlns:a16="http://schemas.microsoft.com/office/drawing/2014/main" id="{0A204BB5-F9A1-47CD-BA26-61A92D3C0D25}"/>
              </a:ext>
            </a:extLst>
          </p:cNvPr>
          <p:cNvSpPr/>
          <p:nvPr/>
        </p:nvSpPr>
        <p:spPr>
          <a:xfrm>
            <a:off x="3724117" y="4600746"/>
            <a:ext cx="5579501" cy="463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id-ID" sz="2400" b="1" dirty="0"/>
              <a:t>SKKNI AMIL TUJUAN DAN KOMPETENSI </a:t>
            </a:r>
            <a:endParaRPr lang="en-US" sz="2400" b="1" dirty="0"/>
          </a:p>
        </p:txBody>
      </p:sp>
      <p:pic>
        <p:nvPicPr>
          <p:cNvPr id="2" name="Picture 1">
            <a:extLst>
              <a:ext uri="{FF2B5EF4-FFF2-40B4-BE49-F238E27FC236}">
                <a16:creationId xmlns:a16="http://schemas.microsoft.com/office/drawing/2014/main" id="{1575AAA4-D1E6-4889-AD88-24258DA1162C}"/>
              </a:ext>
            </a:extLst>
          </p:cNvPr>
          <p:cNvPicPr>
            <a:picLocks noChangeAspect="1"/>
          </p:cNvPicPr>
          <p:nvPr/>
        </p:nvPicPr>
        <p:blipFill rotWithShape="1">
          <a:blip r:embed="rId5">
            <a:extLst>
              <a:ext uri="{28A0092B-C50C-407E-A947-70E740481C1C}">
                <a14:useLocalDpi xmlns:a14="http://schemas.microsoft.com/office/drawing/2010/main" val="0"/>
              </a:ext>
            </a:extLst>
          </a:blip>
          <a:srcRect t="23989" b="31995"/>
          <a:stretch/>
        </p:blipFill>
        <p:spPr>
          <a:xfrm>
            <a:off x="3471698" y="714711"/>
            <a:ext cx="1652038" cy="727155"/>
          </a:xfrm>
          <a:prstGeom prst="rect">
            <a:avLst/>
          </a:prstGeom>
        </p:spPr>
      </p:pic>
      <p:sp>
        <p:nvSpPr>
          <p:cNvPr id="19" name="TextBox 18">
            <a:extLst>
              <a:ext uri="{FF2B5EF4-FFF2-40B4-BE49-F238E27FC236}">
                <a16:creationId xmlns:a16="http://schemas.microsoft.com/office/drawing/2014/main" id="{338F03C6-9AAE-474E-82DF-71119E99F856}"/>
              </a:ext>
            </a:extLst>
          </p:cNvPr>
          <p:cNvSpPr txBox="1"/>
          <p:nvPr/>
        </p:nvSpPr>
        <p:spPr>
          <a:xfrm>
            <a:off x="6148279" y="5143962"/>
            <a:ext cx="6096000" cy="1200329"/>
          </a:xfrm>
          <a:prstGeom prst="rect">
            <a:avLst/>
          </a:prstGeom>
          <a:noFill/>
        </p:spPr>
        <p:txBody>
          <a:bodyPr wrap="square">
            <a:spAutoFit/>
          </a:bodyPr>
          <a:lstStyle/>
          <a:p>
            <a:r>
              <a:rPr lang="id-ID" sz="1800" dirty="0"/>
              <a:t>Tujuan SKKNI Amil </a:t>
            </a:r>
          </a:p>
          <a:p>
            <a:r>
              <a:rPr lang="id-ID" sz="1800" dirty="0"/>
              <a:t>Meningkatkan manfaat zakat untuk mewujudkan kesejahteraan masyarakat dan </a:t>
            </a:r>
            <a:r>
              <a:rPr lang="id-ID" sz="1800" dirty="0" err="1"/>
              <a:t>penanggulanagan</a:t>
            </a:r>
            <a:r>
              <a:rPr lang="id-ID" sz="1800" dirty="0"/>
              <a:t> kemiskinan melalui </a:t>
            </a:r>
            <a:r>
              <a:rPr lang="id-ID" sz="1800" dirty="0" err="1"/>
              <a:t>efektifitas</a:t>
            </a:r>
            <a:r>
              <a:rPr lang="id-ID" sz="1800" dirty="0"/>
              <a:t> dan efisiensi dalam pengelolaan zakat</a:t>
            </a:r>
          </a:p>
        </p:txBody>
      </p:sp>
      <p:sp>
        <p:nvSpPr>
          <p:cNvPr id="8" name="Rectangle 7">
            <a:extLst>
              <a:ext uri="{FF2B5EF4-FFF2-40B4-BE49-F238E27FC236}">
                <a16:creationId xmlns:a16="http://schemas.microsoft.com/office/drawing/2014/main" id="{F1A5C520-2D85-4406-AC25-9E8E0EBAB629}"/>
              </a:ext>
            </a:extLst>
          </p:cNvPr>
          <p:cNvSpPr/>
          <p:nvPr/>
        </p:nvSpPr>
        <p:spPr>
          <a:xfrm>
            <a:off x="6148279" y="5143962"/>
            <a:ext cx="5946739" cy="13982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0" name="Picture 9">
            <a:extLst>
              <a:ext uri="{FF2B5EF4-FFF2-40B4-BE49-F238E27FC236}">
                <a16:creationId xmlns:a16="http://schemas.microsoft.com/office/drawing/2014/main" id="{3A494ED0-A75D-454B-8F03-E5F3D605407E}"/>
              </a:ext>
            </a:extLst>
          </p:cNvPr>
          <p:cNvPicPr>
            <a:picLocks noChangeAspect="1"/>
          </p:cNvPicPr>
          <p:nvPr/>
        </p:nvPicPr>
        <p:blipFill rotWithShape="1">
          <a:blip r:embed="rId6">
            <a:extLst>
              <a:ext uri="{28A0092B-C50C-407E-A947-70E740481C1C}">
                <a14:useLocalDpi xmlns:a14="http://schemas.microsoft.com/office/drawing/2010/main" val="0"/>
              </a:ext>
            </a:extLst>
          </a:blip>
          <a:srcRect r="76084"/>
          <a:stretch/>
        </p:blipFill>
        <p:spPr>
          <a:xfrm>
            <a:off x="4973254" y="-28501"/>
            <a:ext cx="2014748" cy="1444166"/>
          </a:xfrm>
          <a:prstGeom prst="rect">
            <a:avLst/>
          </a:prstGeom>
        </p:spPr>
      </p:pic>
      <p:sp>
        <p:nvSpPr>
          <p:cNvPr id="21" name="Rectangle 20">
            <a:extLst>
              <a:ext uri="{FF2B5EF4-FFF2-40B4-BE49-F238E27FC236}">
                <a16:creationId xmlns:a16="http://schemas.microsoft.com/office/drawing/2014/main" id="{D3758981-4EC3-44CD-9CCB-54F3D5F222A6}"/>
              </a:ext>
            </a:extLst>
          </p:cNvPr>
          <p:cNvSpPr/>
          <p:nvPr/>
        </p:nvSpPr>
        <p:spPr>
          <a:xfrm>
            <a:off x="0" y="6511636"/>
            <a:ext cx="12192000" cy="346364"/>
          </a:xfrm>
          <a:prstGeom prst="rect">
            <a:avLst/>
          </a:prstGeom>
          <a:solidFill>
            <a:srgbClr val="264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t>         DIREKTORAT JENDERAL BIMBINGAN MASYARAKAT ISLAM KEMENTERIAN AGAMA</a:t>
            </a:r>
            <a:endParaRPr lang="en-US" b="1" dirty="0"/>
          </a:p>
        </p:txBody>
      </p:sp>
    </p:spTree>
    <p:extLst>
      <p:ext uri="{BB962C8B-B14F-4D97-AF65-F5344CB8AC3E}">
        <p14:creationId xmlns:p14="http://schemas.microsoft.com/office/powerpoint/2010/main" val="535107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DB9FFC-3438-4016-81BD-3E115EF99004}"/>
              </a:ext>
            </a:extLst>
          </p:cNvPr>
          <p:cNvSpPr/>
          <p:nvPr/>
        </p:nvSpPr>
        <p:spPr>
          <a:xfrm>
            <a:off x="461091" y="1257997"/>
            <a:ext cx="11269819" cy="17294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Rectangle 1">
            <a:extLst>
              <a:ext uri="{FF2B5EF4-FFF2-40B4-BE49-F238E27FC236}">
                <a16:creationId xmlns:a16="http://schemas.microsoft.com/office/drawing/2014/main" id="{1F8F7778-CD0D-47AC-86EA-EB1E14EFBA23}"/>
              </a:ext>
            </a:extLst>
          </p:cNvPr>
          <p:cNvSpPr/>
          <p:nvPr/>
        </p:nvSpPr>
        <p:spPr>
          <a:xfrm>
            <a:off x="0" y="6511636"/>
            <a:ext cx="12192000" cy="346364"/>
          </a:xfrm>
          <a:prstGeom prst="rect">
            <a:avLst/>
          </a:prstGeom>
          <a:solidFill>
            <a:srgbClr val="264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t>         DIREKTORAT JENDERAL BIMBINGAN MASYARAKAT ISLAM KEMENTERIAN AGAMA</a:t>
            </a:r>
            <a:endParaRPr lang="en-US" b="1" dirty="0"/>
          </a:p>
        </p:txBody>
      </p:sp>
      <p:sp>
        <p:nvSpPr>
          <p:cNvPr id="6" name="TextBox 5">
            <a:extLst>
              <a:ext uri="{FF2B5EF4-FFF2-40B4-BE49-F238E27FC236}">
                <a16:creationId xmlns:a16="http://schemas.microsoft.com/office/drawing/2014/main" id="{2F869C00-76C7-42AB-B6D5-A7F222B4D7DE}"/>
              </a:ext>
            </a:extLst>
          </p:cNvPr>
          <p:cNvSpPr txBox="1"/>
          <p:nvPr/>
        </p:nvSpPr>
        <p:spPr>
          <a:xfrm>
            <a:off x="461091" y="1427377"/>
            <a:ext cx="11269819" cy="1560107"/>
          </a:xfrm>
          <a:prstGeom prst="rect">
            <a:avLst/>
          </a:prstGeom>
          <a:noFill/>
        </p:spPr>
        <p:txBody>
          <a:bodyPr wrap="square">
            <a:spAutoFit/>
          </a:bodyPr>
          <a:lstStyle/>
          <a:p>
            <a:pPr algn="just">
              <a:lnSpc>
                <a:spcPct val="107000"/>
              </a:lnSpc>
              <a:spcAft>
                <a:spcPts val="800"/>
              </a:spcAft>
            </a:pPr>
            <a:r>
              <a:rPr lang="id-ID" b="1" dirty="0" err="1">
                <a:solidFill>
                  <a:schemeClr val="accent1"/>
                </a:solidFill>
                <a:latin typeface="Bookman Old Style" panose="02050604050505020204" pitchFamily="18" charset="0"/>
                <a:ea typeface="Calibri" panose="020F0502020204030204" pitchFamily="34" charset="0"/>
                <a:cs typeface="Arial" panose="020B0604020202020204" pitchFamily="34" charset="0"/>
              </a:rPr>
              <a:t>Overview</a:t>
            </a:r>
            <a:r>
              <a:rPr lang="id-ID" b="1" dirty="0">
                <a:solidFill>
                  <a:schemeClr val="accent1"/>
                </a:solidFill>
                <a:latin typeface="Bookman Old Style" panose="02050604050505020204" pitchFamily="18" charset="0"/>
                <a:ea typeface="Calibri" panose="020F0502020204030204" pitchFamily="34" charset="0"/>
                <a:cs typeface="Arial" panose="020B0604020202020204" pitchFamily="34" charset="0"/>
              </a:rPr>
              <a:t> : </a:t>
            </a:r>
            <a:r>
              <a:rPr lang="id-ID" dirty="0">
                <a:solidFill>
                  <a:srgbClr val="000000"/>
                </a:solidFill>
                <a:latin typeface="Bookman Old Style" panose="02050604050505020204" pitchFamily="18" charset="0"/>
                <a:ea typeface="Calibri" panose="020F0502020204030204" pitchFamily="34" charset="0"/>
                <a:cs typeface="Arial" panose="020B0604020202020204" pitchFamily="34" charset="0"/>
              </a:rPr>
              <a:t>K</a:t>
            </a:r>
            <a:r>
              <a:rPr lang="id-ID" sz="1800"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arena pandangan umum bahwa zakat cukup dikelola secara informal saja, sehingga kegiatan zakat termasuk kegiatan sosial keagamaan, </a:t>
            </a:r>
            <a:r>
              <a:rPr lang="id-ID" sz="1800" b="1" dirty="0">
                <a:solidFill>
                  <a:schemeClr val="accent1"/>
                </a:solidFill>
                <a:effectLst/>
                <a:latin typeface="Bookman Old Style" panose="02050604050505020204" pitchFamily="18" charset="0"/>
                <a:ea typeface="Calibri" panose="020F0502020204030204" pitchFamily="34" charset="0"/>
                <a:cs typeface="Arial" panose="020B0604020202020204" pitchFamily="34" charset="0"/>
              </a:rPr>
              <a:t>tidak perlu dikelola secara profesional, kredibel, dan transparan seperti halnya institusi komersial</a:t>
            </a:r>
            <a:r>
              <a:rPr lang="id-ID" sz="1800"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 Hal ini terlihat dari banyaknya amil zakat yang tergolong sebagai </a:t>
            </a:r>
            <a:r>
              <a:rPr lang="id-ID" sz="1800" b="1" dirty="0">
                <a:solidFill>
                  <a:schemeClr val="accent1"/>
                </a:solidFill>
                <a:effectLst/>
                <a:latin typeface="Bookman Old Style" panose="02050604050505020204" pitchFamily="18" charset="0"/>
                <a:ea typeface="Calibri" panose="020F0502020204030204" pitchFamily="34" charset="0"/>
                <a:cs typeface="Arial" panose="020B0604020202020204" pitchFamily="34" charset="0"/>
              </a:rPr>
              <a:t>Amil Tradisional</a:t>
            </a:r>
            <a:r>
              <a:rPr lang="id-ID" sz="1800"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 yang belum ditata, dibina, dikembangkan menjadi amil yang profesional dan dipercaya oleh masyarakat.</a:t>
            </a:r>
            <a:endParaRPr lang="id-ID"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632E386B-9F44-4D60-9903-5BCD4C025C1D}"/>
              </a:ext>
            </a:extLst>
          </p:cNvPr>
          <p:cNvSpPr/>
          <p:nvPr/>
        </p:nvSpPr>
        <p:spPr>
          <a:xfrm>
            <a:off x="461091" y="3376989"/>
            <a:ext cx="11269819" cy="24668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TextBox 8">
            <a:extLst>
              <a:ext uri="{FF2B5EF4-FFF2-40B4-BE49-F238E27FC236}">
                <a16:creationId xmlns:a16="http://schemas.microsoft.com/office/drawing/2014/main" id="{B8E42252-6FB9-4895-BB4F-1BD09036F91E}"/>
              </a:ext>
            </a:extLst>
          </p:cNvPr>
          <p:cNvSpPr txBox="1"/>
          <p:nvPr/>
        </p:nvSpPr>
        <p:spPr>
          <a:xfrm>
            <a:off x="461090" y="3429000"/>
            <a:ext cx="11269819" cy="2358018"/>
          </a:xfrm>
          <a:prstGeom prst="rect">
            <a:avLst/>
          </a:prstGeom>
          <a:noFill/>
        </p:spPr>
        <p:txBody>
          <a:bodyPr wrap="square">
            <a:spAutoFit/>
          </a:bodyPr>
          <a:lstStyle/>
          <a:p>
            <a:pPr>
              <a:lnSpc>
                <a:spcPct val="107000"/>
              </a:lnSpc>
              <a:spcAft>
                <a:spcPts val="800"/>
              </a:spcAft>
            </a:pPr>
            <a:r>
              <a:rPr lang="id-ID" dirty="0">
                <a:solidFill>
                  <a:srgbClr val="000000"/>
                </a:solidFill>
                <a:latin typeface="Bookman Old Style" panose="02050604050505020204" pitchFamily="18" charset="0"/>
                <a:ea typeface="Calibri" panose="020F0502020204030204" pitchFamily="34" charset="0"/>
                <a:cs typeface="Arial" panose="020B0604020202020204" pitchFamily="34" charset="0"/>
              </a:rPr>
              <a:t>O</a:t>
            </a:r>
            <a:r>
              <a:rPr lang="id-ID" sz="1800"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rganisasi pengelola zakat (OPZ) BAZNAS &amp; LAZ </a:t>
            </a:r>
            <a:r>
              <a:rPr lang="id-ID" sz="1800" b="1"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belum dikelola secara profesional</a:t>
            </a:r>
            <a:r>
              <a:rPr lang="id-ID" sz="1800"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 sebagaimana lembaga keuangan komersial, karena </a:t>
            </a:r>
            <a:r>
              <a:rPr lang="id-ID" sz="1800" i="1" dirty="0" err="1">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mindset</a:t>
            </a:r>
            <a:r>
              <a:rPr lang="id-ID" sz="1800" i="1"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 </a:t>
            </a:r>
            <a:r>
              <a:rPr lang="id-ID" sz="1800"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bahwa OPZ adalah lembaga sosial (</a:t>
            </a:r>
            <a:r>
              <a:rPr lang="id-ID" sz="1800" dirty="0" err="1">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nonkomersial</a:t>
            </a:r>
            <a:r>
              <a:rPr lang="id-ID" sz="1800"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 </a:t>
            </a:r>
            <a:r>
              <a:rPr lang="id-ID" sz="1800" b="1"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yang lebih bersifat informal, sehingga cukup dikelola seadanya saja. </a:t>
            </a:r>
            <a:endParaRPr lang="id-ID" sz="1800" b="1"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id-ID" sz="1800"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Dengan demikian, muncullah masalah-masalah seperti: </a:t>
            </a:r>
          </a:p>
          <a:p>
            <a:pPr>
              <a:lnSpc>
                <a:spcPct val="107000"/>
              </a:lnSpc>
              <a:spcAft>
                <a:spcPts val="800"/>
              </a:spcAft>
            </a:pPr>
            <a:r>
              <a:rPr lang="id-ID" sz="1800"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1) Belum dikenalnya OPZ oleh masyarakat; 2) Rendahnya kredibilitas OPZ; 3) Lemahnya visi/misi OPZ; 4) Lemahnya kepemimpinan OPZ; 5) Lemahnya perencanaan penghimpunan; dan 6)</a:t>
            </a:r>
            <a:br>
              <a:rPr lang="id-ID" sz="1800"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br>
            <a:r>
              <a:rPr lang="id-ID" sz="1800"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Basis data zakat belum optimal (data </a:t>
            </a:r>
            <a:r>
              <a:rPr lang="id-ID" sz="1800" dirty="0" err="1">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base</a:t>
            </a:r>
            <a:r>
              <a:rPr lang="id-ID" sz="1800"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 muzaki &amp; mustahik)</a:t>
            </a:r>
            <a:endParaRPr lang="id-ID"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570EDB99-8088-470A-B302-6DC8D29E9069}"/>
              </a:ext>
            </a:extLst>
          </p:cNvPr>
          <p:cNvSpPr/>
          <p:nvPr/>
        </p:nvSpPr>
        <p:spPr>
          <a:xfrm>
            <a:off x="4751487" y="346500"/>
            <a:ext cx="5161139" cy="690739"/>
          </a:xfrm>
          <a:prstGeom prst="rect">
            <a:avLst/>
          </a:prstGeom>
          <a:solidFill>
            <a:srgbClr val="264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3200" b="1" dirty="0"/>
              <a:t>TATA KELOLA KELEMBAGAAN </a:t>
            </a:r>
            <a:endParaRPr lang="en-US" sz="3200" b="1" dirty="0"/>
          </a:p>
        </p:txBody>
      </p:sp>
      <p:pic>
        <p:nvPicPr>
          <p:cNvPr id="12" name="Picture 2" descr="Arab business with people Premium Vector">
            <a:extLst>
              <a:ext uri="{FF2B5EF4-FFF2-40B4-BE49-F238E27FC236}">
                <a16:creationId xmlns:a16="http://schemas.microsoft.com/office/drawing/2014/main" id="{65A7E0D1-3A65-4407-B781-328B543B44B4}"/>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3167270" y="274105"/>
            <a:ext cx="1484243" cy="927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6662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628</TotalTime>
  <Words>1531</Words>
  <Application>Microsoft Office PowerPoint</Application>
  <PresentationFormat>Widescreen</PresentationFormat>
  <Paragraphs>168</Paragraphs>
  <Slides>19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맑은 고딕</vt:lpstr>
      <vt:lpstr>Arial</vt:lpstr>
      <vt:lpstr>ArialNarrow-Bold</vt:lpstr>
      <vt:lpstr>Bookman Old Style</vt:lpstr>
      <vt:lpstr>Calibri</vt:lpstr>
      <vt:lpstr>Calibri Light</vt:lpstr>
      <vt:lpstr>Futura Md BT</vt:lpstr>
      <vt:lpstr>IBM Plex Sans</vt:lpstr>
      <vt:lpstr>Poppins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Iqbal fadli muhammad</dc:creator>
  <cp:lastModifiedBy>Lenovo</cp:lastModifiedBy>
  <cp:revision>13</cp:revision>
  <dcterms:created xsi:type="dcterms:W3CDTF">2021-04-03T08:08:14Z</dcterms:created>
  <dcterms:modified xsi:type="dcterms:W3CDTF">2021-07-26T04:18:56Z</dcterms:modified>
</cp:coreProperties>
</file>