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84" y="-27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38D70942-BF98-4608-91F9-06EA54401DF6}" type="datetimeFigureOut">
              <a:rPr lang="en-US" smtClean="0"/>
              <a:pPr/>
              <a:t>3/30/2014</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3359D081-7FC5-48D2-9A6D-2A0CECB2F918}" type="slidenum">
              <a:rPr lang="en-US" smtClean="0"/>
              <a:pPr/>
              <a:t>‹#›</a:t>
            </a:fld>
            <a:endParaRPr lang="en-US"/>
          </a:p>
        </p:txBody>
      </p:sp>
    </p:spTree>
    <p:extLst>
      <p:ext uri="{BB962C8B-B14F-4D97-AF65-F5344CB8AC3E}">
        <p14:creationId xmlns:p14="http://schemas.microsoft.com/office/powerpoint/2010/main" xmlns="" val="578295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847EBF-B0F0-469D-A0D8-0A779C287581}"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385278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47EBF-B0F0-469D-A0D8-0A779C287581}"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108657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47EBF-B0F0-469D-A0D8-0A779C287581}"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321661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47EBF-B0F0-469D-A0D8-0A779C287581}"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2862033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847EBF-B0F0-469D-A0D8-0A779C287581}"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358201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847EBF-B0F0-469D-A0D8-0A779C287581}"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15298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847EBF-B0F0-469D-A0D8-0A779C287581}" type="datetimeFigureOut">
              <a:rPr lang="en-US" smtClean="0"/>
              <a:pPr/>
              <a:t>3/30/2014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211187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847EBF-B0F0-469D-A0D8-0A779C287581}" type="datetimeFigureOut">
              <a:rPr lang="en-US" smtClean="0"/>
              <a:pPr/>
              <a:t>3/30/2014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15626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47EBF-B0F0-469D-A0D8-0A779C287581}" type="datetimeFigureOut">
              <a:rPr lang="en-US" smtClean="0"/>
              <a:pPr/>
              <a:t>3/30/2014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196987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47EBF-B0F0-469D-A0D8-0A779C287581}"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95554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47EBF-B0F0-469D-A0D8-0A779C287581}"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2181951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47EBF-B0F0-469D-A0D8-0A779C287581}" type="datetimeFigureOut">
              <a:rPr lang="en-US" smtClean="0"/>
              <a:pPr/>
              <a:t>3/30/2014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EDF18-F3A4-4CC9-854D-14A500AB520C}" type="slidenum">
              <a:rPr lang="en-US" smtClean="0"/>
              <a:pPr/>
              <a:t>‹#›</a:t>
            </a:fld>
            <a:endParaRPr lang="en-US"/>
          </a:p>
        </p:txBody>
      </p:sp>
    </p:spTree>
    <p:extLst>
      <p:ext uri="{BB962C8B-B14F-4D97-AF65-F5344CB8AC3E}">
        <p14:creationId xmlns:p14="http://schemas.microsoft.com/office/powerpoint/2010/main" xmlns="" val="308847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2.bp.blogspot.com/-qK1vn3Ly26c/UkcrjXzn-ZI/AAAAAAAABu4/-p5j28lGS8s/s800/foto_dengan_shutter_speed_lambat.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1.bp.blogspot.com/-qoZBDdO_row/UkcrQ-HP1xI/AAAAAAAABuo/RiKHWaOvMg4/s800/foto_dengan_shutter_speed_cepat.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1.bp.blogspot.com/-GUUAm1r7VHs/UkcsJJA_PNI/AAAAAAAABvw/HUYTMDaW-lI/s800/gambar_aperture_pada_lensa.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2.bp.blogspot.com/-s1bhLlSnfuY/UkcsA6HKwmI/AAAAAAAABvc/NkPua2e8Css/s800/diafragma.p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0"/>
            <a:ext cx="7772400" cy="1470025"/>
          </a:xfrm>
        </p:spPr>
        <p:txBody>
          <a:bodyPr/>
          <a:lstStyle/>
          <a:p>
            <a:r>
              <a:rPr lang="en-US" b="1" dirty="0" smtClean="0">
                <a:latin typeface="Arial" pitchFamily="34" charset="0"/>
                <a:cs typeface="Arial" pitchFamily="34" charset="0"/>
              </a:rPr>
              <a:t>FOTOGRAFI</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
        <p:nvSpPr>
          <p:cNvPr id="3" name="Subtitle 2"/>
          <p:cNvSpPr>
            <a:spLocks noGrp="1"/>
          </p:cNvSpPr>
          <p:nvPr>
            <p:ph type="subTitle" idx="1"/>
          </p:nvPr>
        </p:nvSpPr>
        <p:spPr>
          <a:xfrm>
            <a:off x="500034" y="3071810"/>
            <a:ext cx="8305800" cy="2286000"/>
          </a:xfrm>
        </p:spPr>
        <p:txBody>
          <a:bodyPr>
            <a:normAutofit fontScale="92500" lnSpcReduction="20000"/>
          </a:bodyPr>
          <a:lstStyle/>
          <a:p>
            <a:r>
              <a:rPr lang="en-US" b="1" dirty="0" err="1" smtClean="0">
                <a:solidFill>
                  <a:schemeClr val="tx1"/>
                </a:solidFill>
                <a:latin typeface="Arial Black" pitchFamily="34" charset="0"/>
              </a:rPr>
              <a:t>Oleh</a:t>
            </a:r>
            <a:endParaRPr lang="id-ID" b="1" dirty="0" smtClean="0">
              <a:solidFill>
                <a:schemeClr val="tx1"/>
              </a:solidFill>
              <a:latin typeface="Arial Black" pitchFamily="34" charset="0"/>
            </a:endParaRPr>
          </a:p>
          <a:p>
            <a:endParaRPr lang="id-ID" b="1" dirty="0" smtClean="0">
              <a:solidFill>
                <a:schemeClr val="tx1"/>
              </a:solidFill>
              <a:latin typeface="Arial Black" pitchFamily="34" charset="0"/>
            </a:endParaRPr>
          </a:p>
          <a:p>
            <a:endParaRPr lang="en-US" dirty="0" smtClean="0">
              <a:solidFill>
                <a:schemeClr val="tx1"/>
              </a:solidFill>
              <a:latin typeface="Arial Black" pitchFamily="34" charset="0"/>
            </a:endParaRPr>
          </a:p>
          <a:p>
            <a:r>
              <a:rPr lang="en-US" b="1" u="sng" dirty="0" smtClean="0">
                <a:solidFill>
                  <a:schemeClr val="tx1"/>
                </a:solidFill>
                <a:latin typeface="Arial Black" pitchFamily="34" charset="0"/>
              </a:rPr>
              <a:t>IRPANADI, </a:t>
            </a:r>
            <a:r>
              <a:rPr lang="en-US" b="1" u="sng" dirty="0" err="1" smtClean="0">
                <a:solidFill>
                  <a:schemeClr val="tx1"/>
                </a:solidFill>
                <a:latin typeface="Arial Black" pitchFamily="34" charset="0"/>
              </a:rPr>
              <a:t>S.Ikom</a:t>
            </a:r>
            <a:endParaRPr lang="en-US" dirty="0" smtClean="0">
              <a:solidFill>
                <a:schemeClr val="tx1"/>
              </a:solidFill>
              <a:latin typeface="Arial Black" pitchFamily="34" charset="0"/>
            </a:endParaRPr>
          </a:p>
          <a:p>
            <a:r>
              <a:rPr lang="en-US" b="1" dirty="0" err="1" smtClean="0">
                <a:solidFill>
                  <a:schemeClr val="tx1"/>
                </a:solidFill>
                <a:latin typeface="Arial Black" pitchFamily="34" charset="0"/>
              </a:rPr>
              <a:t>Wartawan</a:t>
            </a:r>
            <a:r>
              <a:rPr lang="en-US" b="1" dirty="0" smtClean="0">
                <a:solidFill>
                  <a:schemeClr val="tx1"/>
                </a:solidFill>
                <a:latin typeface="Arial Black" pitchFamily="34" charset="0"/>
              </a:rPr>
              <a:t> </a:t>
            </a:r>
            <a:r>
              <a:rPr lang="en-US" b="1" dirty="0" err="1" smtClean="0">
                <a:solidFill>
                  <a:schemeClr val="tx1"/>
                </a:solidFill>
                <a:latin typeface="Arial Black" pitchFamily="34" charset="0"/>
              </a:rPr>
              <a:t>Harian</a:t>
            </a:r>
            <a:r>
              <a:rPr lang="en-US" b="1" dirty="0" smtClean="0">
                <a:solidFill>
                  <a:schemeClr val="tx1"/>
                </a:solidFill>
                <a:latin typeface="Arial Black" pitchFamily="34" charset="0"/>
              </a:rPr>
              <a:t> Rakyat Bengkulu</a:t>
            </a:r>
            <a:endParaRPr lang="en-US" dirty="0" smtClean="0">
              <a:solidFill>
                <a:schemeClr val="tx1"/>
              </a:solidFill>
              <a:latin typeface="Arial Black" pitchFamily="34" charset="0"/>
            </a:endParaRPr>
          </a:p>
          <a:p>
            <a:endParaRPr lang="en-US" dirty="0">
              <a:solidFill>
                <a:schemeClr val="tx1"/>
              </a:solidFill>
              <a:latin typeface="Arial Black" pitchFamily="34" charset="0"/>
            </a:endParaRPr>
          </a:p>
        </p:txBody>
      </p:sp>
    </p:spTree>
    <p:extLst>
      <p:ext uri="{BB962C8B-B14F-4D97-AF65-F5344CB8AC3E}">
        <p14:creationId xmlns:p14="http://schemas.microsoft.com/office/powerpoint/2010/main" xmlns="" val="189440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err="1" smtClean="0"/>
              <a:t>Lanjutan</a:t>
            </a:r>
            <a:r>
              <a:rPr lang="en-US" b="1" dirty="0" smtClean="0"/>
              <a:t> </a:t>
            </a:r>
            <a:endParaRPr lang="en-US" b="1" dirty="0"/>
          </a:p>
        </p:txBody>
      </p:sp>
      <p:sp>
        <p:nvSpPr>
          <p:cNvPr id="3" name="Content Placeholder 2"/>
          <p:cNvSpPr>
            <a:spLocks noGrp="1"/>
          </p:cNvSpPr>
          <p:nvPr>
            <p:ph idx="1"/>
          </p:nvPr>
        </p:nvSpPr>
        <p:spPr>
          <a:xfrm>
            <a:off x="457200" y="1295400"/>
            <a:ext cx="8229600" cy="5257800"/>
          </a:xfrm>
        </p:spPr>
        <p:txBody>
          <a:bodyPr>
            <a:normAutofit fontScale="92500"/>
          </a:bodyPr>
          <a:lstStyle/>
          <a:p>
            <a:pPr marL="0" indent="0" algn="just">
              <a:buNone/>
            </a:pPr>
            <a:r>
              <a:rPr lang="en-US" sz="2400" dirty="0" smtClean="0">
                <a:latin typeface="Arial" pitchFamily="34" charset="0"/>
                <a:cs typeface="Arial" pitchFamily="34" charset="0"/>
              </a:rPr>
              <a:t>	Hal </a:t>
            </a:r>
            <a:r>
              <a:rPr lang="en-US" sz="2400" dirty="0" err="1">
                <a:latin typeface="Arial" pitchFamily="34" charset="0"/>
                <a:cs typeface="Arial" pitchFamily="34" charset="0"/>
              </a:rPr>
              <a:t>ini</a:t>
            </a:r>
            <a:r>
              <a:rPr lang="en-US" sz="2400" dirty="0">
                <a:latin typeface="Arial" pitchFamily="34" charset="0"/>
                <a:cs typeface="Arial" pitchFamily="34" charset="0"/>
              </a:rPr>
              <a:t> </a:t>
            </a:r>
            <a:r>
              <a:rPr lang="en-US" sz="2400" dirty="0" err="1">
                <a:latin typeface="Arial" pitchFamily="34" charset="0"/>
                <a:cs typeface="Arial" pitchFamily="34" charset="0"/>
              </a:rPr>
              <a:t>sekaligus</a:t>
            </a:r>
            <a:r>
              <a:rPr lang="en-US" sz="2400" dirty="0">
                <a:latin typeface="Arial" pitchFamily="34" charset="0"/>
                <a:cs typeface="Arial" pitchFamily="34" charset="0"/>
              </a:rPr>
              <a:t> </a:t>
            </a:r>
            <a:r>
              <a:rPr lang="en-US" sz="2400" dirty="0" err="1">
                <a:latin typeface="Arial" pitchFamily="34" charset="0"/>
                <a:cs typeface="Arial" pitchFamily="34" charset="0"/>
              </a:rPr>
              <a:t>menjelaskan</a:t>
            </a:r>
            <a:r>
              <a:rPr lang="en-US" sz="2400" dirty="0">
                <a:latin typeface="Arial" pitchFamily="34" charset="0"/>
                <a:cs typeface="Arial" pitchFamily="34" charset="0"/>
              </a:rPr>
              <a:t> </a:t>
            </a:r>
            <a:r>
              <a:rPr lang="en-US" sz="2400" dirty="0" err="1">
                <a:latin typeface="Arial" pitchFamily="34" charset="0"/>
                <a:cs typeface="Arial" pitchFamily="34" charset="0"/>
              </a:rPr>
              <a:t>mengapa</a:t>
            </a:r>
            <a:r>
              <a:rPr lang="en-US" sz="2400" dirty="0">
                <a:latin typeface="Arial" pitchFamily="34" charset="0"/>
                <a:cs typeface="Arial" pitchFamily="34" charset="0"/>
              </a:rPr>
              <a:t> </a:t>
            </a:r>
            <a:r>
              <a:rPr lang="en-US" sz="2400" dirty="0" err="1">
                <a:latin typeface="Arial" pitchFamily="34" charset="0"/>
                <a:cs typeface="Arial" pitchFamily="34" charset="0"/>
              </a:rPr>
              <a:t>foto</a:t>
            </a:r>
            <a:r>
              <a:rPr lang="en-US" sz="2400" dirty="0">
                <a:latin typeface="Arial" pitchFamily="34" charset="0"/>
                <a:cs typeface="Arial" pitchFamily="34" charset="0"/>
              </a:rPr>
              <a:t> </a:t>
            </a:r>
            <a:r>
              <a:rPr lang="en-US" sz="2400" dirty="0" err="1">
                <a:latin typeface="Arial" pitchFamily="34" charset="0"/>
                <a:cs typeface="Arial" pitchFamily="34" charset="0"/>
              </a:rPr>
              <a:t>pada</a:t>
            </a:r>
            <a:r>
              <a:rPr lang="en-US" sz="2400" dirty="0">
                <a:latin typeface="Arial" pitchFamily="34" charset="0"/>
                <a:cs typeface="Arial" pitchFamily="34" charset="0"/>
              </a:rPr>
              <a:t> </a:t>
            </a:r>
            <a:r>
              <a:rPr lang="en-US" sz="2400" dirty="0" err="1">
                <a:latin typeface="Arial" pitchFamily="34" charset="0"/>
                <a:cs typeface="Arial" pitchFamily="34" charset="0"/>
              </a:rPr>
              <a:t>malam</a:t>
            </a:r>
            <a:r>
              <a:rPr lang="en-US" sz="2400" dirty="0">
                <a:latin typeface="Arial" pitchFamily="34" charset="0"/>
                <a:cs typeface="Arial" pitchFamily="34" charset="0"/>
              </a:rPr>
              <a:t> </a:t>
            </a:r>
            <a:r>
              <a:rPr lang="en-US" sz="2400" dirty="0" err="1">
                <a:latin typeface="Arial" pitchFamily="34" charset="0"/>
                <a:cs typeface="Arial" pitchFamily="34" charset="0"/>
              </a:rPr>
              <a:t>hari</a:t>
            </a:r>
            <a:r>
              <a:rPr lang="en-US" sz="2400" dirty="0">
                <a:latin typeface="Arial" pitchFamily="34" charset="0"/>
                <a:cs typeface="Arial" pitchFamily="34" charset="0"/>
              </a:rPr>
              <a:t> </a:t>
            </a:r>
            <a:r>
              <a:rPr lang="en-US" sz="2400" dirty="0" err="1">
                <a:latin typeface="Arial" pitchFamily="34" charset="0"/>
                <a:cs typeface="Arial" pitchFamily="34" charset="0"/>
              </a:rPr>
              <a:t>cenderung</a:t>
            </a:r>
            <a:r>
              <a:rPr lang="en-US" sz="2400" dirty="0">
                <a:latin typeface="Arial" pitchFamily="34" charset="0"/>
                <a:cs typeface="Arial" pitchFamily="34" charset="0"/>
              </a:rPr>
              <a:t> </a:t>
            </a:r>
            <a:r>
              <a:rPr lang="en-US" sz="2400" dirty="0" err="1">
                <a:latin typeface="Arial" pitchFamily="34" charset="0"/>
                <a:cs typeface="Arial" pitchFamily="34" charset="0"/>
              </a:rPr>
              <a:t>buram</a:t>
            </a:r>
            <a:r>
              <a:rPr lang="en-US" sz="2400" dirty="0">
                <a:latin typeface="Arial" pitchFamily="34" charset="0"/>
                <a:cs typeface="Arial" pitchFamily="34" charset="0"/>
              </a:rPr>
              <a:t>, </a:t>
            </a:r>
            <a:r>
              <a:rPr lang="en-US" sz="2400" dirty="0" err="1">
                <a:latin typeface="Arial" pitchFamily="34" charset="0"/>
                <a:cs typeface="Arial" pitchFamily="34" charset="0"/>
              </a:rPr>
              <a:t>bahwa</a:t>
            </a:r>
            <a:r>
              <a:rPr lang="en-US" sz="2400" dirty="0">
                <a:latin typeface="Arial" pitchFamily="34" charset="0"/>
                <a:cs typeface="Arial" pitchFamily="34" charset="0"/>
              </a:rPr>
              <a:t> shutter speed yang </a:t>
            </a:r>
            <a:r>
              <a:rPr lang="en-US" sz="2400" dirty="0" err="1">
                <a:latin typeface="Arial" pitchFamily="34" charset="0"/>
                <a:cs typeface="Arial" pitchFamily="34" charset="0"/>
              </a:rPr>
              <a:t>lebih</a:t>
            </a:r>
            <a:r>
              <a:rPr lang="en-US" sz="2400" dirty="0">
                <a:latin typeface="Arial" pitchFamily="34" charset="0"/>
                <a:cs typeface="Arial" pitchFamily="34" charset="0"/>
              </a:rPr>
              <a:t> </a:t>
            </a:r>
            <a:r>
              <a:rPr lang="en-US" sz="2400" dirty="0" err="1">
                <a:latin typeface="Arial" pitchFamily="34" charset="0"/>
                <a:cs typeface="Arial" pitchFamily="34" charset="0"/>
              </a:rPr>
              <a:t>lambat</a:t>
            </a:r>
            <a:r>
              <a:rPr lang="en-US" sz="2400" dirty="0">
                <a:latin typeface="Arial" pitchFamily="34" charset="0"/>
                <a:cs typeface="Arial" pitchFamily="34" charset="0"/>
              </a:rPr>
              <a:t> </a:t>
            </a:r>
            <a:r>
              <a:rPr lang="en-US" sz="2400" dirty="0" err="1">
                <a:latin typeface="Arial" pitchFamily="34" charset="0"/>
                <a:cs typeface="Arial" pitchFamily="34" charset="0"/>
              </a:rPr>
              <a:t>memungkinkan</a:t>
            </a:r>
            <a:r>
              <a:rPr lang="en-US" sz="2400" dirty="0">
                <a:latin typeface="Arial" pitchFamily="34" charset="0"/>
                <a:cs typeface="Arial" pitchFamily="34" charset="0"/>
              </a:rPr>
              <a:t> </a:t>
            </a:r>
            <a:r>
              <a:rPr lang="en-US" sz="2400" dirty="0" err="1">
                <a:latin typeface="Arial" pitchFamily="34" charset="0"/>
                <a:cs typeface="Arial" pitchFamily="34" charset="0"/>
              </a:rPr>
              <a:t>pergerakan</a:t>
            </a:r>
            <a:r>
              <a:rPr lang="en-US" sz="2400" dirty="0">
                <a:latin typeface="Arial" pitchFamily="34" charset="0"/>
                <a:cs typeface="Arial" pitchFamily="34" charset="0"/>
              </a:rPr>
              <a:t> </a:t>
            </a:r>
            <a:r>
              <a:rPr lang="en-US" sz="2400" dirty="0" err="1">
                <a:latin typeface="Arial" pitchFamily="34" charset="0"/>
                <a:cs typeface="Arial" pitchFamily="34" charset="0"/>
              </a:rPr>
              <a:t>kamera</a:t>
            </a:r>
            <a:r>
              <a:rPr lang="en-US" sz="2400" dirty="0">
                <a:latin typeface="Arial" pitchFamily="34" charset="0"/>
                <a:cs typeface="Arial" pitchFamily="34" charset="0"/>
              </a:rPr>
              <a:t> </a:t>
            </a:r>
            <a:r>
              <a:rPr lang="en-US" sz="2400" dirty="0" err="1">
                <a:latin typeface="Arial" pitchFamily="34" charset="0"/>
                <a:cs typeface="Arial" pitchFamily="34" charset="0"/>
              </a:rPr>
              <a:t>akibat</a:t>
            </a:r>
            <a:r>
              <a:rPr lang="en-US" sz="2400" dirty="0">
                <a:latin typeface="Arial" pitchFamily="34" charset="0"/>
                <a:cs typeface="Arial" pitchFamily="34" charset="0"/>
              </a:rPr>
              <a:t> </a:t>
            </a:r>
            <a:r>
              <a:rPr lang="en-US" sz="2400" dirty="0" err="1">
                <a:latin typeface="Arial" pitchFamily="34" charset="0"/>
                <a:cs typeface="Arial" pitchFamily="34" charset="0"/>
              </a:rPr>
              <a:t>getaran</a:t>
            </a:r>
            <a:r>
              <a:rPr lang="en-US" sz="2400" dirty="0">
                <a:latin typeface="Arial" pitchFamily="34" charset="0"/>
                <a:cs typeface="Arial" pitchFamily="34" charset="0"/>
              </a:rPr>
              <a:t> </a:t>
            </a:r>
            <a:r>
              <a:rPr lang="en-US" sz="2400" dirty="0" err="1">
                <a:latin typeface="Arial" pitchFamily="34" charset="0"/>
                <a:cs typeface="Arial" pitchFamily="34" charset="0"/>
              </a:rPr>
              <a:t>tangan</a:t>
            </a:r>
            <a:r>
              <a:rPr lang="en-US" sz="2400" dirty="0">
                <a:latin typeface="Arial" pitchFamily="34" charset="0"/>
                <a:cs typeface="Arial" pitchFamily="34" charset="0"/>
              </a:rPr>
              <a:t> </a:t>
            </a:r>
            <a:r>
              <a:rPr lang="en-US" sz="2400" dirty="0" err="1">
                <a:latin typeface="Arial" pitchFamily="34" charset="0"/>
                <a:cs typeface="Arial" pitchFamily="34" charset="0"/>
              </a:rPr>
              <a:t>menjadikan</a:t>
            </a:r>
            <a:r>
              <a:rPr lang="en-US" sz="2400" dirty="0">
                <a:latin typeface="Arial" pitchFamily="34" charset="0"/>
                <a:cs typeface="Arial" pitchFamily="34" charset="0"/>
              </a:rPr>
              <a:t> </a:t>
            </a:r>
            <a:r>
              <a:rPr lang="en-US" sz="2400" dirty="0" err="1">
                <a:latin typeface="Arial" pitchFamily="34" charset="0"/>
                <a:cs typeface="Arial" pitchFamily="34" charset="0"/>
              </a:rPr>
              <a:t>cahaya</a:t>
            </a:r>
            <a:r>
              <a:rPr lang="en-US" sz="2400" dirty="0">
                <a:latin typeface="Arial" pitchFamily="34" charset="0"/>
                <a:cs typeface="Arial" pitchFamily="34" charset="0"/>
              </a:rPr>
              <a:t> </a:t>
            </a:r>
            <a:r>
              <a:rPr lang="en-US" sz="2400" dirty="0" err="1">
                <a:latin typeface="Arial" pitchFamily="34" charset="0"/>
                <a:cs typeface="Arial" pitchFamily="34" charset="0"/>
              </a:rPr>
              <a:t>bergeser</a:t>
            </a:r>
            <a:r>
              <a:rPr lang="en-US" sz="2400" dirty="0">
                <a:latin typeface="Arial" pitchFamily="34" charset="0"/>
                <a:cs typeface="Arial" pitchFamily="34" charset="0"/>
              </a:rPr>
              <a:t> </a:t>
            </a:r>
            <a:r>
              <a:rPr lang="en-US" sz="2400" dirty="0" err="1">
                <a:latin typeface="Arial" pitchFamily="34" charset="0"/>
                <a:cs typeface="Arial" pitchFamily="34" charset="0"/>
              </a:rPr>
              <a:t>sehingga</a:t>
            </a:r>
            <a:r>
              <a:rPr lang="en-US" sz="2400" dirty="0">
                <a:latin typeface="Arial" pitchFamily="34" charset="0"/>
                <a:cs typeface="Arial" pitchFamily="34" charset="0"/>
              </a:rPr>
              <a:t> </a:t>
            </a:r>
            <a:r>
              <a:rPr lang="en-US" sz="2400" dirty="0" err="1">
                <a:latin typeface="Arial" pitchFamily="34" charset="0"/>
                <a:cs typeface="Arial" pitchFamily="34" charset="0"/>
              </a:rPr>
              <a:t>foto</a:t>
            </a:r>
            <a:r>
              <a:rPr lang="en-US" sz="2400" dirty="0">
                <a:latin typeface="Arial" pitchFamily="34" charset="0"/>
                <a:cs typeface="Arial" pitchFamily="34" charset="0"/>
              </a:rPr>
              <a:t> </a:t>
            </a:r>
            <a:r>
              <a:rPr lang="en-US" sz="2400" dirty="0" err="1">
                <a:latin typeface="Arial" pitchFamily="34" charset="0"/>
                <a:cs typeface="Arial" pitchFamily="34" charset="0"/>
              </a:rPr>
              <a:t>menjadi</a:t>
            </a:r>
            <a:r>
              <a:rPr lang="en-US" sz="2400" dirty="0">
                <a:latin typeface="Arial" pitchFamily="34" charset="0"/>
                <a:cs typeface="Arial" pitchFamily="34" charset="0"/>
              </a:rPr>
              <a:t> </a:t>
            </a:r>
            <a:r>
              <a:rPr lang="en-US" sz="2400" dirty="0" err="1">
                <a:latin typeface="Arial" pitchFamily="34" charset="0"/>
                <a:cs typeface="Arial" pitchFamily="34" charset="0"/>
              </a:rPr>
              <a:t>buram</a:t>
            </a:r>
            <a:r>
              <a:rPr lang="en-US" sz="2400" dirty="0">
                <a:latin typeface="Arial" pitchFamily="34" charset="0"/>
                <a:cs typeface="Arial" pitchFamily="34" charset="0"/>
              </a:rPr>
              <a:t> / blur</a:t>
            </a:r>
            <a:r>
              <a:rPr lang="en-US" sz="2400" dirty="0" smtClean="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marL="0" indent="0" algn="just">
              <a:buNone/>
            </a:pPr>
            <a:endParaRPr lang="en-US" sz="2400" dirty="0" smtClean="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None/>
            </a:pPr>
            <a:endParaRPr lang="en-US" sz="2400" dirty="0" smtClean="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just">
              <a:buNone/>
            </a:pPr>
            <a:endParaRPr lang="en-US" sz="2400" dirty="0" smtClean="0">
              <a:latin typeface="Arial" pitchFamily="34" charset="0"/>
              <a:cs typeface="Arial" pitchFamily="34" charset="0"/>
            </a:endParaRPr>
          </a:p>
          <a:p>
            <a:pPr marL="0" indent="0" algn="just">
              <a:buNone/>
            </a:pPr>
            <a:endParaRPr lang="en-US" sz="2400" dirty="0">
              <a:latin typeface="Arial" pitchFamily="34" charset="0"/>
              <a:cs typeface="Arial" pitchFamily="34" charset="0"/>
            </a:endParaRPr>
          </a:p>
          <a:p>
            <a:pPr marL="0" indent="0" algn="ctr">
              <a:buNone/>
            </a:pPr>
            <a:r>
              <a:rPr lang="en-US" sz="2400" dirty="0" err="1"/>
              <a:t>Foto</a:t>
            </a:r>
            <a:r>
              <a:rPr lang="en-US" sz="2400" dirty="0"/>
              <a:t> </a:t>
            </a:r>
            <a:r>
              <a:rPr lang="en-US" sz="2400" dirty="0" err="1"/>
              <a:t>dengan</a:t>
            </a:r>
            <a:r>
              <a:rPr lang="en-US" sz="2400" dirty="0"/>
              <a:t> shutter speed </a:t>
            </a:r>
            <a:r>
              <a:rPr lang="en-US" sz="2400" dirty="0" err="1"/>
              <a:t>lambat</a:t>
            </a:r>
            <a:r>
              <a:rPr lang="en-US" sz="2400" dirty="0"/>
              <a:t> </a:t>
            </a:r>
          </a:p>
          <a:p>
            <a:pPr marL="0" indent="0">
              <a:buNone/>
            </a:pPr>
            <a:r>
              <a:rPr lang="en-US" sz="2400" dirty="0"/>
              <a:t> </a:t>
            </a:r>
          </a:p>
          <a:p>
            <a:pPr marL="0" indent="0" algn="just">
              <a:buNone/>
            </a:pPr>
            <a:endParaRPr lang="en-US" sz="2400" dirty="0">
              <a:latin typeface="Arial" pitchFamily="34" charset="0"/>
              <a:cs typeface="Arial" pitchFamily="34" charset="0"/>
            </a:endParaRPr>
          </a:p>
        </p:txBody>
      </p:sp>
      <p:pic>
        <p:nvPicPr>
          <p:cNvPr id="4" name="Picture 3" descr="Foto dengan shutter speed lambat ">
            <a:hlinkClick r:id="rId2" tgtFrame="&quot;_blank&quot;"/>
          </p:cNvPr>
          <p:cNvPicPr/>
          <p:nvPr/>
        </p:nvPicPr>
        <p:blipFill>
          <a:blip r:embed="rId3"/>
          <a:srcRect/>
          <a:stretch>
            <a:fillRect/>
          </a:stretch>
        </p:blipFill>
        <p:spPr bwMode="auto">
          <a:xfrm>
            <a:off x="3505200" y="2971800"/>
            <a:ext cx="2514600" cy="2476500"/>
          </a:xfrm>
          <a:prstGeom prst="rect">
            <a:avLst/>
          </a:prstGeom>
          <a:noFill/>
          <a:ln w="9525">
            <a:noFill/>
            <a:miter lim="800000"/>
            <a:headEnd/>
            <a:tailEnd/>
          </a:ln>
        </p:spPr>
      </p:pic>
    </p:spTree>
    <p:extLst>
      <p:ext uri="{BB962C8B-B14F-4D97-AF65-F5344CB8AC3E}">
        <p14:creationId xmlns:p14="http://schemas.microsoft.com/office/powerpoint/2010/main" xmlns="" val="332550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b="1" dirty="0" smtClean="0">
              <a:latin typeface="Arial" pitchFamily="34" charset="0"/>
              <a:cs typeface="Arial" pitchFamily="34" charset="0"/>
            </a:endParaRPr>
          </a:p>
          <a:p>
            <a:pPr marL="0" indent="0">
              <a:buNone/>
            </a:pPr>
            <a:endParaRPr lang="en-US" b="1" dirty="0">
              <a:latin typeface="Arial" pitchFamily="34" charset="0"/>
              <a:cs typeface="Arial" pitchFamily="34" charset="0"/>
            </a:endParaRPr>
          </a:p>
          <a:p>
            <a:pPr marL="0" indent="0">
              <a:buNone/>
            </a:pPr>
            <a:endParaRPr lang="en-US" b="1" dirty="0" smtClean="0">
              <a:latin typeface="Arial" pitchFamily="34" charset="0"/>
              <a:cs typeface="Arial" pitchFamily="34" charset="0"/>
            </a:endParaRPr>
          </a:p>
          <a:p>
            <a:pPr marL="0" indent="0">
              <a:buNone/>
            </a:pPr>
            <a:endParaRPr lang="en-US" b="1" dirty="0">
              <a:latin typeface="Arial" pitchFamily="34" charset="0"/>
              <a:cs typeface="Arial" pitchFamily="34" charset="0"/>
            </a:endParaRPr>
          </a:p>
          <a:p>
            <a:pPr marL="0" indent="0">
              <a:buNone/>
            </a:pPr>
            <a:endParaRPr lang="en-US" b="1" dirty="0" smtClean="0">
              <a:latin typeface="Arial" pitchFamily="34" charset="0"/>
              <a:cs typeface="Arial" pitchFamily="34" charset="0"/>
            </a:endParaRPr>
          </a:p>
          <a:p>
            <a:pPr marL="0" indent="0">
              <a:buNone/>
            </a:pPr>
            <a:endParaRPr lang="en-US" b="1" dirty="0">
              <a:latin typeface="Arial" pitchFamily="34" charset="0"/>
              <a:cs typeface="Arial" pitchFamily="34" charset="0"/>
            </a:endParaRPr>
          </a:p>
          <a:p>
            <a:pPr marL="0" indent="0" algn="ctr">
              <a:buNone/>
            </a:pPr>
            <a:r>
              <a:rPr lang="en-US" b="1" dirty="0" err="1" smtClean="0">
                <a:latin typeface="Arial" pitchFamily="34" charset="0"/>
                <a:cs typeface="Arial" pitchFamily="34" charset="0"/>
              </a:rPr>
              <a:t>Foto</a:t>
            </a:r>
            <a:r>
              <a:rPr lang="en-US" b="1" dirty="0" smtClean="0">
                <a:latin typeface="Arial" pitchFamily="34" charset="0"/>
                <a:cs typeface="Arial" pitchFamily="34" charset="0"/>
              </a:rPr>
              <a:t> </a:t>
            </a:r>
            <a:r>
              <a:rPr lang="en-US" b="1" dirty="0" err="1">
                <a:latin typeface="Arial" pitchFamily="34" charset="0"/>
                <a:cs typeface="Arial" pitchFamily="34" charset="0"/>
              </a:rPr>
              <a:t>dengan</a:t>
            </a:r>
            <a:r>
              <a:rPr lang="en-US" b="1" dirty="0">
                <a:latin typeface="Arial" pitchFamily="34" charset="0"/>
                <a:cs typeface="Arial" pitchFamily="34" charset="0"/>
              </a:rPr>
              <a:t> shutter speed </a:t>
            </a:r>
            <a:r>
              <a:rPr lang="en-US" b="1" dirty="0" err="1">
                <a:latin typeface="Arial" pitchFamily="34" charset="0"/>
                <a:cs typeface="Arial" pitchFamily="34" charset="0"/>
              </a:rPr>
              <a:t>cepat</a:t>
            </a:r>
            <a:r>
              <a:rPr lang="en-US" b="1" dirty="0">
                <a:latin typeface="Arial" pitchFamily="34" charset="0"/>
                <a:cs typeface="Arial" pitchFamily="34" charset="0"/>
              </a:rPr>
              <a:t> </a:t>
            </a:r>
          </a:p>
          <a:p>
            <a:pPr marL="0" indent="0">
              <a:buNone/>
            </a:pPr>
            <a:endParaRPr lang="en-US" b="1" dirty="0">
              <a:latin typeface="Arial" pitchFamily="34" charset="0"/>
              <a:cs typeface="Arial" pitchFamily="34" charset="0"/>
            </a:endParaRPr>
          </a:p>
        </p:txBody>
      </p:sp>
      <p:pic>
        <p:nvPicPr>
          <p:cNvPr id="4" name="Picture 3" descr="Foto dengan shutter speed cepat ">
            <a:hlinkClick r:id="rId2" tgtFrame="&quot;_blank&quot;"/>
          </p:cNvPr>
          <p:cNvPicPr/>
          <p:nvPr/>
        </p:nvPicPr>
        <p:blipFill>
          <a:blip r:embed="rId3"/>
          <a:srcRect/>
          <a:stretch>
            <a:fillRect/>
          </a:stretch>
        </p:blipFill>
        <p:spPr bwMode="auto">
          <a:xfrm>
            <a:off x="3200400" y="1905000"/>
            <a:ext cx="2666999" cy="3048000"/>
          </a:xfrm>
          <a:prstGeom prst="rect">
            <a:avLst/>
          </a:prstGeom>
          <a:noFill/>
          <a:ln w="9525">
            <a:noFill/>
            <a:miter lim="800000"/>
            <a:headEnd/>
            <a:tailEnd/>
          </a:ln>
        </p:spPr>
      </p:pic>
    </p:spTree>
    <p:extLst>
      <p:ext uri="{BB962C8B-B14F-4D97-AF65-F5344CB8AC3E}">
        <p14:creationId xmlns:p14="http://schemas.microsoft.com/office/powerpoint/2010/main" xmlns="" val="1926046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dirty="0" smtClean="0">
                <a:latin typeface="Arial" pitchFamily="34" charset="0"/>
                <a:cs typeface="Arial" pitchFamily="34" charset="0"/>
              </a:rPr>
              <a:t>F</a:t>
            </a:r>
            <a:r>
              <a:rPr lang="en-US" b="1" dirty="0" smtClean="0">
                <a:latin typeface="Arial" pitchFamily="34" charset="0"/>
                <a:cs typeface="Arial" pitchFamily="34" charset="0"/>
              </a:rPr>
              <a:t>. </a:t>
            </a:r>
            <a:r>
              <a:rPr lang="en-US" b="1" dirty="0">
                <a:latin typeface="Arial" pitchFamily="34" charset="0"/>
                <a:cs typeface="Arial" pitchFamily="34" charset="0"/>
              </a:rPr>
              <a:t>Aperture</a:t>
            </a:r>
            <a:r>
              <a:rPr lang="en-US" dirty="0">
                <a:latin typeface="Arial" pitchFamily="34" charset="0"/>
                <a:cs typeface="Arial" pitchFamily="34" charset="0"/>
              </a:rPr>
              <a:t/>
            </a:r>
            <a:br>
              <a:rPr lang="en-US" dirty="0">
                <a:latin typeface="Arial" pitchFamily="34" charset="0"/>
                <a:cs typeface="Arial" pitchFamily="34" charset="0"/>
              </a:rPr>
            </a:br>
            <a:endParaRPr lang="en-US" b="1" dirty="0">
              <a:latin typeface="Arial" pitchFamily="34" charset="0"/>
              <a:cs typeface="Arial" pitchFamily="34" charset="0"/>
            </a:endParaRPr>
          </a:p>
        </p:txBody>
      </p:sp>
      <p:sp>
        <p:nvSpPr>
          <p:cNvPr id="3" name="Content Placeholder 2"/>
          <p:cNvSpPr>
            <a:spLocks noGrp="1"/>
          </p:cNvSpPr>
          <p:nvPr>
            <p:ph idx="1"/>
          </p:nvPr>
        </p:nvSpPr>
        <p:spPr>
          <a:xfrm>
            <a:off x="152400" y="1143000"/>
            <a:ext cx="8534400" cy="5638800"/>
          </a:xfrm>
        </p:spPr>
        <p:txBody>
          <a:bodyPr>
            <a:normAutofit fontScale="85000" lnSpcReduction="20000"/>
          </a:bodyPr>
          <a:lstStyle/>
          <a:p>
            <a:pPr marL="0" indent="0" algn="just">
              <a:buNone/>
            </a:pPr>
            <a:r>
              <a:rPr lang="en-US" dirty="0" smtClean="0">
                <a:latin typeface="Arial" pitchFamily="34" charset="0"/>
                <a:cs typeface="Arial" pitchFamily="34" charset="0"/>
              </a:rPr>
              <a:t>	Aperture</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smtClean="0">
                <a:latin typeface="Arial" pitchFamily="34" charset="0"/>
                <a:cs typeface="Arial" pitchFamily="34" charset="0"/>
              </a:rPr>
              <a:t>diafragma</a:t>
            </a:r>
            <a:r>
              <a:rPr lang="en-US" dirty="0" smtClean="0">
                <a:latin typeface="Arial" pitchFamily="34" charset="0"/>
                <a:cs typeface="Arial" pitchFamily="34" charset="0"/>
              </a:rPr>
              <a:t> </a:t>
            </a:r>
            <a:r>
              <a:rPr lang="en-US" dirty="0">
                <a:latin typeface="Arial" pitchFamily="34" charset="0"/>
                <a:cs typeface="Arial" pitchFamily="34" charset="0"/>
              </a:rPr>
              <a:t> </a:t>
            </a:r>
            <a:r>
              <a:rPr lang="en-US" dirty="0" err="1">
                <a:latin typeface="Arial" pitchFamily="34" charset="0"/>
                <a:cs typeface="Arial" pitchFamily="34" charset="0"/>
              </a:rPr>
              <a:t>merupakan</a:t>
            </a:r>
            <a:r>
              <a:rPr lang="en-US" dirty="0">
                <a:latin typeface="Arial" pitchFamily="34" charset="0"/>
                <a:cs typeface="Arial" pitchFamily="34" charset="0"/>
              </a:rPr>
              <a:t> </a:t>
            </a:r>
            <a:r>
              <a:rPr lang="en-US" dirty="0" err="1">
                <a:latin typeface="Arial" pitchFamily="34" charset="0"/>
                <a:cs typeface="Arial" pitchFamily="34" charset="0"/>
              </a:rPr>
              <a:t>istilah</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bukaan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Apabila</a:t>
            </a:r>
            <a:r>
              <a:rPr lang="en-US" dirty="0">
                <a:latin typeface="Arial" pitchFamily="34" charset="0"/>
                <a:cs typeface="Arial" pitchFamily="34" charset="0"/>
              </a:rPr>
              <a:t> </a:t>
            </a:r>
            <a:r>
              <a:rPr lang="en-US" dirty="0" err="1">
                <a:latin typeface="Arial" pitchFamily="34" charset="0"/>
                <a:cs typeface="Arial" pitchFamily="34" charset="0"/>
              </a:rPr>
              <a:t>diibaratkan</a:t>
            </a:r>
            <a:r>
              <a:rPr lang="en-US" dirty="0">
                <a:latin typeface="Arial" pitchFamily="34" charset="0"/>
                <a:cs typeface="Arial" pitchFamily="34" charset="0"/>
              </a:rPr>
              <a:t> </a:t>
            </a:r>
            <a:r>
              <a:rPr lang="en-US" dirty="0" err="1">
                <a:latin typeface="Arial" pitchFamily="34" charset="0"/>
                <a:cs typeface="Arial" pitchFamily="34" charset="0"/>
              </a:rPr>
              <a:t>sebagai</a:t>
            </a:r>
            <a:r>
              <a:rPr lang="en-US" dirty="0">
                <a:latin typeface="Arial" pitchFamily="34" charset="0"/>
                <a:cs typeface="Arial" pitchFamily="34" charset="0"/>
              </a:rPr>
              <a:t> </a:t>
            </a:r>
            <a:r>
              <a:rPr lang="en-US" dirty="0" err="1">
                <a:latin typeface="Arial" pitchFamily="34" charset="0"/>
                <a:cs typeface="Arial" pitchFamily="34" charset="0"/>
              </a:rPr>
              <a:t>jendela</a:t>
            </a:r>
            <a:r>
              <a:rPr lang="en-US" dirty="0">
                <a:latin typeface="Arial" pitchFamily="34" charset="0"/>
                <a:cs typeface="Arial" pitchFamily="34" charset="0"/>
              </a:rPr>
              <a:t>, </a:t>
            </a:r>
            <a:r>
              <a:rPr lang="en-US" dirty="0" err="1">
                <a:latin typeface="Arial" pitchFamily="34" charset="0"/>
                <a:cs typeface="Arial" pitchFamily="34" charset="0"/>
              </a:rPr>
              <a:t>maka</a:t>
            </a:r>
            <a:r>
              <a:rPr lang="en-US" dirty="0">
                <a:latin typeface="Arial" pitchFamily="34" charset="0"/>
                <a:cs typeface="Arial" pitchFamily="34" charset="0"/>
              </a:rPr>
              <a:t> </a:t>
            </a:r>
            <a:r>
              <a:rPr lang="en-US" dirty="0" err="1">
                <a:latin typeface="Arial" pitchFamily="34" charset="0"/>
                <a:cs typeface="Arial" pitchFamily="34" charset="0"/>
              </a:rPr>
              <a:t>diafragma</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kiray</a:t>
            </a:r>
            <a:r>
              <a:rPr lang="en-US" dirty="0">
                <a:latin typeface="Arial" pitchFamily="34" charset="0"/>
                <a:cs typeface="Arial" pitchFamily="34" charset="0"/>
              </a:rPr>
              <a:t> / </a:t>
            </a:r>
            <a:r>
              <a:rPr lang="en-US" dirty="0" err="1">
                <a:latin typeface="Arial" pitchFamily="34" charset="0"/>
                <a:cs typeface="Arial" pitchFamily="34" charset="0"/>
              </a:rPr>
              <a:t>gordyn</a:t>
            </a:r>
            <a:r>
              <a:rPr lang="en-US" dirty="0">
                <a:latin typeface="Arial" pitchFamily="34" charset="0"/>
                <a:cs typeface="Arial" pitchFamily="34" charset="0"/>
              </a:rPr>
              <a:t> yang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dibuka</a:t>
            </a:r>
            <a:r>
              <a:rPr lang="en-US" dirty="0">
                <a:latin typeface="Arial" pitchFamily="34" charset="0"/>
                <a:cs typeface="Arial" pitchFamily="34" charset="0"/>
              </a:rPr>
              <a:t>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err="1">
                <a:latin typeface="Arial" pitchFamily="34" charset="0"/>
                <a:cs typeface="Arial" pitchFamily="34" charset="0"/>
              </a:rPr>
              <a:t>ditutup</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menyesuaikan</a:t>
            </a:r>
            <a:r>
              <a:rPr lang="en-US" dirty="0">
                <a:latin typeface="Arial" pitchFamily="34" charset="0"/>
                <a:cs typeface="Arial" pitchFamily="34" charset="0"/>
              </a:rPr>
              <a:t> </a:t>
            </a:r>
            <a:r>
              <a:rPr lang="en-US" dirty="0" err="1">
                <a:latin typeface="Arial" pitchFamily="34" charset="0"/>
                <a:cs typeface="Arial" pitchFamily="34" charset="0"/>
              </a:rPr>
              <a:t>banyaknya</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yang </a:t>
            </a:r>
            <a:r>
              <a:rPr lang="en-US" dirty="0" err="1">
                <a:latin typeface="Arial" pitchFamily="34" charset="0"/>
                <a:cs typeface="Arial" pitchFamily="34" charset="0"/>
              </a:rPr>
              <a:t>masuk</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aperture </a:t>
            </a:r>
            <a:r>
              <a:rPr lang="en-US" dirty="0" err="1">
                <a:latin typeface="Arial" pitchFamily="34" charset="0"/>
                <a:cs typeface="Arial" pitchFamily="34" charset="0"/>
              </a:rPr>
              <a:t>dilambangkan</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huruf</a:t>
            </a:r>
            <a:r>
              <a:rPr lang="en-US" dirty="0">
                <a:latin typeface="Arial" pitchFamily="34" charset="0"/>
                <a:cs typeface="Arial" pitchFamily="34" charset="0"/>
              </a:rPr>
              <a:t>  F  </a:t>
            </a:r>
            <a:r>
              <a:rPr lang="en-US" dirty="0" err="1">
                <a:latin typeface="Arial" pitchFamily="34" charset="0"/>
                <a:cs typeface="Arial" pitchFamily="34" charset="0"/>
              </a:rPr>
              <a:t>kecil</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satuan</a:t>
            </a:r>
            <a:r>
              <a:rPr lang="en-US" dirty="0">
                <a:latin typeface="Arial" pitchFamily="34" charset="0"/>
                <a:cs typeface="Arial" pitchFamily="34" charset="0"/>
              </a:rPr>
              <a:t> </a:t>
            </a:r>
            <a:r>
              <a:rPr lang="en-US" dirty="0" err="1">
                <a:latin typeface="Arial" pitchFamily="34" charset="0"/>
                <a:cs typeface="Arial" pitchFamily="34" charset="0"/>
              </a:rPr>
              <a:t>sebagai</a:t>
            </a:r>
            <a:r>
              <a:rPr lang="en-US" dirty="0">
                <a:latin typeface="Arial" pitchFamily="34" charset="0"/>
                <a:cs typeface="Arial" pitchFamily="34" charset="0"/>
              </a:rPr>
              <a:t> </a:t>
            </a:r>
            <a:r>
              <a:rPr lang="en-US" dirty="0" err="1" smtClean="0">
                <a:latin typeface="Arial" pitchFamily="34" charset="0"/>
                <a:cs typeface="Arial" pitchFamily="34" charset="0"/>
              </a:rPr>
              <a:t>berikut</a:t>
            </a:r>
            <a:r>
              <a:rPr lang="en-US" dirty="0" smtClean="0">
                <a:latin typeface="Arial" pitchFamily="34" charset="0"/>
                <a:cs typeface="Arial" pitchFamily="34" charset="0"/>
              </a:rPr>
              <a:t>:</a:t>
            </a:r>
          </a:p>
          <a:p>
            <a:pPr marL="0" indent="0">
              <a:buNone/>
            </a:pPr>
            <a:r>
              <a:rPr lang="en-US" dirty="0" smtClean="0">
                <a:latin typeface="Arial" pitchFamily="34" charset="0"/>
                <a:cs typeface="Arial" pitchFamily="34" charset="0"/>
              </a:rPr>
              <a:t>f/1.2</a:t>
            </a: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f/1.4</a:t>
            </a:r>
            <a:br>
              <a:rPr lang="en-US" dirty="0">
                <a:latin typeface="Arial" pitchFamily="34" charset="0"/>
                <a:cs typeface="Arial" pitchFamily="34" charset="0"/>
              </a:rPr>
            </a:br>
            <a:r>
              <a:rPr lang="en-US" dirty="0">
                <a:latin typeface="Arial" pitchFamily="34" charset="0"/>
                <a:cs typeface="Arial" pitchFamily="34" charset="0"/>
              </a:rPr>
              <a:t>f/1.8</a:t>
            </a:r>
            <a:br>
              <a:rPr lang="en-US" dirty="0">
                <a:latin typeface="Arial" pitchFamily="34" charset="0"/>
                <a:cs typeface="Arial" pitchFamily="34" charset="0"/>
              </a:rPr>
            </a:br>
            <a:r>
              <a:rPr lang="en-US" dirty="0">
                <a:latin typeface="Arial" pitchFamily="34" charset="0"/>
                <a:cs typeface="Arial" pitchFamily="34" charset="0"/>
              </a:rPr>
              <a:t>f/2.0</a:t>
            </a:r>
            <a:br>
              <a:rPr lang="en-US" dirty="0">
                <a:latin typeface="Arial" pitchFamily="34" charset="0"/>
                <a:cs typeface="Arial" pitchFamily="34" charset="0"/>
              </a:rPr>
            </a:br>
            <a:r>
              <a:rPr lang="en-US" dirty="0">
                <a:latin typeface="Arial" pitchFamily="34" charset="0"/>
                <a:cs typeface="Arial" pitchFamily="34" charset="0"/>
              </a:rPr>
              <a:t>f/2.8</a:t>
            </a:r>
            <a:br>
              <a:rPr lang="en-US" dirty="0">
                <a:latin typeface="Arial" pitchFamily="34" charset="0"/>
                <a:cs typeface="Arial" pitchFamily="34" charset="0"/>
              </a:rPr>
            </a:br>
            <a:r>
              <a:rPr lang="en-US" dirty="0">
                <a:latin typeface="Arial" pitchFamily="34" charset="0"/>
                <a:cs typeface="Arial" pitchFamily="34" charset="0"/>
              </a:rPr>
              <a:t>f/3.5</a:t>
            </a:r>
            <a:br>
              <a:rPr lang="en-US" dirty="0">
                <a:latin typeface="Arial" pitchFamily="34" charset="0"/>
                <a:cs typeface="Arial" pitchFamily="34" charset="0"/>
              </a:rPr>
            </a:br>
            <a:r>
              <a:rPr lang="en-US" dirty="0">
                <a:latin typeface="Arial" pitchFamily="34" charset="0"/>
                <a:cs typeface="Arial" pitchFamily="34" charset="0"/>
              </a:rPr>
              <a:t>f/4.0</a:t>
            </a:r>
            <a:br>
              <a:rPr lang="en-US" dirty="0">
                <a:latin typeface="Arial" pitchFamily="34" charset="0"/>
                <a:cs typeface="Arial" pitchFamily="34" charset="0"/>
              </a:rPr>
            </a:br>
            <a:r>
              <a:rPr lang="en-US" dirty="0" err="1">
                <a:latin typeface="Arial" pitchFamily="34" charset="0"/>
                <a:cs typeface="Arial" pitchFamily="34" charset="0"/>
              </a:rPr>
              <a:t>dst</a:t>
            </a:r>
            <a:r>
              <a:rPr lang="en-US" dirty="0">
                <a:latin typeface="Arial" pitchFamily="34" charset="0"/>
                <a:cs typeface="Arial" pitchFamily="34" charset="0"/>
              </a:rPr>
              <a:t>...</a:t>
            </a:r>
            <a:br>
              <a:rPr lang="en-US" dirty="0">
                <a:latin typeface="Arial" pitchFamily="34" charset="0"/>
                <a:cs typeface="Arial" pitchFamily="34" charset="0"/>
              </a:rPr>
            </a:br>
            <a:endParaRPr lang="en-US" dirty="0">
              <a:latin typeface="Arial" pitchFamily="34" charset="0"/>
              <a:cs typeface="Arial" pitchFamily="34" charset="0"/>
            </a:endParaRPr>
          </a:p>
          <a:p>
            <a:pPr marL="0" indent="0" algn="just">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xmlns="" val="1856238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6172200"/>
          </a:xfrm>
        </p:spPr>
        <p:txBody>
          <a:bodyPr>
            <a:normAutofit lnSpcReduction="10000"/>
          </a:bodyPr>
          <a:lstStyle/>
          <a:p>
            <a:pPr marL="0" indent="0" algn="just">
              <a:buNone/>
            </a:pPr>
            <a:r>
              <a:rPr lang="en-US" dirty="0" smtClean="0">
                <a:latin typeface="Arial" pitchFamily="34" charset="0"/>
                <a:cs typeface="Arial" pitchFamily="34" charset="0"/>
              </a:rPr>
              <a:t>	</a:t>
            </a:r>
            <a:r>
              <a:rPr lang="en-US" sz="2800" dirty="0" err="1" smtClean="0">
                <a:latin typeface="Arial" pitchFamily="34" charset="0"/>
                <a:cs typeface="Arial" pitchFamily="34" charset="0"/>
              </a:rPr>
              <a:t>Semakin</a:t>
            </a:r>
            <a:r>
              <a:rPr lang="en-US" sz="2800" dirty="0" smtClean="0">
                <a:latin typeface="Arial" pitchFamily="34" charset="0"/>
                <a:cs typeface="Arial" pitchFamily="34" charset="0"/>
              </a:rPr>
              <a:t> </a:t>
            </a:r>
            <a:r>
              <a:rPr lang="en-US" sz="2800" dirty="0" err="1">
                <a:latin typeface="Arial" pitchFamily="34" charset="0"/>
                <a:cs typeface="Arial" pitchFamily="34" charset="0"/>
              </a:rPr>
              <a:t>kecil</a:t>
            </a:r>
            <a:r>
              <a:rPr lang="en-US" sz="2800" dirty="0">
                <a:latin typeface="Arial" pitchFamily="34" charset="0"/>
                <a:cs typeface="Arial" pitchFamily="34" charset="0"/>
              </a:rPr>
              <a:t> </a:t>
            </a:r>
            <a:r>
              <a:rPr lang="en-US" sz="2800" dirty="0" err="1">
                <a:latin typeface="Arial" pitchFamily="34" charset="0"/>
                <a:cs typeface="Arial" pitchFamily="34" charset="0"/>
              </a:rPr>
              <a:t>angka</a:t>
            </a:r>
            <a:r>
              <a:rPr lang="en-US" sz="2800" dirty="0">
                <a:latin typeface="Arial" pitchFamily="34" charset="0"/>
                <a:cs typeface="Arial" pitchFamily="34" charset="0"/>
              </a:rPr>
              <a:t> </a:t>
            </a:r>
            <a:r>
              <a:rPr lang="en-US" sz="2800" dirty="0" err="1">
                <a:latin typeface="Arial" pitchFamily="34" charset="0"/>
                <a:cs typeface="Arial" pitchFamily="34" charset="0"/>
              </a:rPr>
              <a:t>satuan</a:t>
            </a:r>
            <a:r>
              <a:rPr lang="en-US" sz="2800" dirty="0">
                <a:latin typeface="Arial" pitchFamily="34" charset="0"/>
                <a:cs typeface="Arial" pitchFamily="34" charset="0"/>
              </a:rPr>
              <a:t> </a:t>
            </a:r>
            <a:r>
              <a:rPr lang="en-US" sz="2800" dirty="0" err="1">
                <a:latin typeface="Arial" pitchFamily="34" charset="0"/>
                <a:cs typeface="Arial" pitchFamily="34" charset="0"/>
              </a:rPr>
              <a:t>maka</a:t>
            </a:r>
            <a:r>
              <a:rPr lang="en-US" sz="2800" dirty="0">
                <a:latin typeface="Arial" pitchFamily="34" charset="0"/>
                <a:cs typeface="Arial" pitchFamily="34" charset="0"/>
              </a:rPr>
              <a:t> </a:t>
            </a:r>
            <a:r>
              <a:rPr lang="en-US" sz="2800" dirty="0" err="1">
                <a:latin typeface="Arial" pitchFamily="34" charset="0"/>
                <a:cs typeface="Arial" pitchFamily="34" charset="0"/>
              </a:rPr>
              <a:t>akan</a:t>
            </a:r>
            <a:r>
              <a:rPr lang="en-US" sz="2800" dirty="0">
                <a:latin typeface="Arial" pitchFamily="34" charset="0"/>
                <a:cs typeface="Arial" pitchFamily="34" charset="0"/>
              </a:rPr>
              <a:t> </a:t>
            </a:r>
            <a:r>
              <a:rPr lang="en-US" sz="2800" dirty="0" err="1">
                <a:latin typeface="Arial" pitchFamily="34" charset="0"/>
                <a:cs typeface="Arial" pitchFamily="34" charset="0"/>
              </a:rPr>
              <a:t>semakin</a:t>
            </a:r>
            <a:r>
              <a:rPr lang="en-US" sz="2800" dirty="0">
                <a:latin typeface="Arial" pitchFamily="34" charset="0"/>
                <a:cs typeface="Arial" pitchFamily="34" charset="0"/>
              </a:rPr>
              <a:t> </a:t>
            </a:r>
            <a:r>
              <a:rPr lang="en-US" sz="2800" dirty="0" err="1">
                <a:latin typeface="Arial" pitchFamily="34" charset="0"/>
                <a:cs typeface="Arial" pitchFamily="34" charset="0"/>
              </a:rPr>
              <a:t>besar</a:t>
            </a:r>
            <a:r>
              <a:rPr lang="en-US" sz="2800" dirty="0">
                <a:latin typeface="Arial" pitchFamily="34" charset="0"/>
                <a:cs typeface="Arial" pitchFamily="34" charset="0"/>
              </a:rPr>
              <a:t> </a:t>
            </a:r>
            <a:r>
              <a:rPr lang="en-US" sz="2800" dirty="0" err="1">
                <a:latin typeface="Arial" pitchFamily="34" charset="0"/>
                <a:cs typeface="Arial" pitchFamily="34" charset="0"/>
              </a:rPr>
              <a:t>bukaan</a:t>
            </a:r>
            <a:r>
              <a:rPr lang="en-US" sz="2800" dirty="0">
                <a:latin typeface="Arial" pitchFamily="34" charset="0"/>
                <a:cs typeface="Arial" pitchFamily="34" charset="0"/>
              </a:rPr>
              <a:t> </a:t>
            </a:r>
            <a:r>
              <a:rPr lang="en-US" sz="2800" dirty="0" err="1">
                <a:latin typeface="Arial" pitchFamily="34" charset="0"/>
                <a:cs typeface="Arial" pitchFamily="34" charset="0"/>
              </a:rPr>
              <a:t>lensa</a:t>
            </a:r>
            <a:r>
              <a:rPr lang="en-US" sz="2800" dirty="0">
                <a:latin typeface="Arial" pitchFamily="34" charset="0"/>
                <a:cs typeface="Arial" pitchFamily="34" charset="0"/>
              </a:rPr>
              <a:t>  (f/1.4 </a:t>
            </a:r>
            <a:r>
              <a:rPr lang="en-US" sz="2800" dirty="0" err="1">
                <a:latin typeface="Arial" pitchFamily="34" charset="0"/>
                <a:cs typeface="Arial" pitchFamily="34" charset="0"/>
              </a:rPr>
              <a:t>lebih</a:t>
            </a:r>
            <a:r>
              <a:rPr lang="en-US" sz="2800" dirty="0">
                <a:latin typeface="Arial" pitchFamily="34" charset="0"/>
                <a:cs typeface="Arial" pitchFamily="34" charset="0"/>
              </a:rPr>
              <a:t> </a:t>
            </a:r>
            <a:r>
              <a:rPr lang="en-US" sz="2800" dirty="0" err="1">
                <a:latin typeface="Arial" pitchFamily="34" charset="0"/>
                <a:cs typeface="Arial" pitchFamily="34" charset="0"/>
              </a:rPr>
              <a:t>besar</a:t>
            </a:r>
            <a:r>
              <a:rPr lang="en-US" sz="2800" dirty="0">
                <a:latin typeface="Arial" pitchFamily="34" charset="0"/>
                <a:cs typeface="Arial" pitchFamily="34" charset="0"/>
              </a:rPr>
              <a:t> </a:t>
            </a:r>
            <a:r>
              <a:rPr lang="en-US" sz="2800" dirty="0" err="1">
                <a:latin typeface="Arial" pitchFamily="34" charset="0"/>
                <a:cs typeface="Arial" pitchFamily="34" charset="0"/>
              </a:rPr>
              <a:t>bukaannya</a:t>
            </a:r>
            <a:r>
              <a:rPr lang="en-US" sz="2800" dirty="0">
                <a:latin typeface="Arial" pitchFamily="34" charset="0"/>
                <a:cs typeface="Arial" pitchFamily="34" charset="0"/>
              </a:rPr>
              <a:t> </a:t>
            </a:r>
            <a:r>
              <a:rPr lang="en-US" sz="2800" dirty="0" err="1">
                <a:latin typeface="Arial" pitchFamily="34" charset="0"/>
                <a:cs typeface="Arial" pitchFamily="34" charset="0"/>
              </a:rPr>
              <a:t>dibandingkan</a:t>
            </a:r>
            <a:r>
              <a:rPr lang="en-US" sz="2800" dirty="0">
                <a:latin typeface="Arial" pitchFamily="34" charset="0"/>
                <a:cs typeface="Arial" pitchFamily="34" charset="0"/>
              </a:rPr>
              <a:t> </a:t>
            </a:r>
            <a:r>
              <a:rPr lang="en-US" sz="2800" dirty="0" err="1">
                <a:latin typeface="Arial" pitchFamily="34" charset="0"/>
                <a:cs typeface="Arial" pitchFamily="34" charset="0"/>
              </a:rPr>
              <a:t>dengan</a:t>
            </a:r>
            <a:r>
              <a:rPr lang="en-US" sz="2800" dirty="0">
                <a:latin typeface="Arial" pitchFamily="34" charset="0"/>
                <a:cs typeface="Arial" pitchFamily="34" charset="0"/>
              </a:rPr>
              <a:t> f/4.0,  f/2,8 </a:t>
            </a:r>
            <a:r>
              <a:rPr lang="en-US" sz="2800" dirty="0" err="1">
                <a:latin typeface="Arial" pitchFamily="34" charset="0"/>
                <a:cs typeface="Arial" pitchFamily="34" charset="0"/>
              </a:rPr>
              <a:t>lebih</a:t>
            </a:r>
            <a:r>
              <a:rPr lang="en-US" sz="2800" dirty="0">
                <a:latin typeface="Arial" pitchFamily="34" charset="0"/>
                <a:cs typeface="Arial" pitchFamily="34" charset="0"/>
              </a:rPr>
              <a:t> </a:t>
            </a:r>
            <a:r>
              <a:rPr lang="en-US" sz="2800" dirty="0" err="1">
                <a:latin typeface="Arial" pitchFamily="34" charset="0"/>
                <a:cs typeface="Arial" pitchFamily="34" charset="0"/>
              </a:rPr>
              <a:t>besar</a:t>
            </a:r>
            <a:r>
              <a:rPr lang="en-US" sz="2800" dirty="0">
                <a:latin typeface="Arial" pitchFamily="34" charset="0"/>
                <a:cs typeface="Arial" pitchFamily="34" charset="0"/>
              </a:rPr>
              <a:t> </a:t>
            </a:r>
            <a:r>
              <a:rPr lang="en-US" sz="2800" dirty="0" err="1">
                <a:latin typeface="Arial" pitchFamily="34" charset="0"/>
                <a:cs typeface="Arial" pitchFamily="34" charset="0"/>
              </a:rPr>
              <a:t>bukaannya</a:t>
            </a:r>
            <a:r>
              <a:rPr lang="en-US" sz="2800" dirty="0">
                <a:latin typeface="Arial" pitchFamily="34" charset="0"/>
                <a:cs typeface="Arial" pitchFamily="34" charset="0"/>
              </a:rPr>
              <a:t> </a:t>
            </a:r>
            <a:r>
              <a:rPr lang="en-US" sz="2800" dirty="0" err="1">
                <a:latin typeface="Arial" pitchFamily="34" charset="0"/>
                <a:cs typeface="Arial" pitchFamily="34" charset="0"/>
              </a:rPr>
              <a:t>dibandingkan</a:t>
            </a:r>
            <a:r>
              <a:rPr lang="en-US" sz="2800" dirty="0">
                <a:latin typeface="Arial" pitchFamily="34" charset="0"/>
                <a:cs typeface="Arial" pitchFamily="34" charset="0"/>
              </a:rPr>
              <a:t> </a:t>
            </a:r>
            <a:r>
              <a:rPr lang="en-US" sz="2800" dirty="0" err="1">
                <a:latin typeface="Arial" pitchFamily="34" charset="0"/>
                <a:cs typeface="Arial" pitchFamily="34" charset="0"/>
              </a:rPr>
              <a:t>dengan</a:t>
            </a:r>
            <a:r>
              <a:rPr lang="en-US" sz="2800" dirty="0">
                <a:latin typeface="Arial" pitchFamily="34" charset="0"/>
                <a:cs typeface="Arial" pitchFamily="34" charset="0"/>
              </a:rPr>
              <a:t> f/16</a:t>
            </a:r>
            <a:r>
              <a:rPr lang="en-US" sz="2800" dirty="0" smtClean="0">
                <a:latin typeface="Arial" pitchFamily="34" charset="0"/>
                <a:cs typeface="Arial" pitchFamily="34" charset="0"/>
              </a:rPr>
              <a:t>).</a:t>
            </a:r>
          </a:p>
          <a:p>
            <a:pPr marL="0" indent="0" algn="just">
              <a:buNone/>
            </a:pPr>
            <a:endParaRPr lang="en-US" sz="2800" dirty="0">
              <a:latin typeface="Arial" pitchFamily="34" charset="0"/>
              <a:cs typeface="Arial" pitchFamily="34" charset="0"/>
            </a:endParaRPr>
          </a:p>
          <a:p>
            <a:pPr marL="0" indent="0" algn="just">
              <a:buNone/>
            </a:pPr>
            <a:endParaRPr lang="en-US" sz="2800" dirty="0" smtClean="0">
              <a:latin typeface="Arial" pitchFamily="34" charset="0"/>
              <a:cs typeface="Arial" pitchFamily="34" charset="0"/>
            </a:endParaRPr>
          </a:p>
          <a:p>
            <a:pPr marL="0" indent="0" algn="just">
              <a:buNone/>
            </a:pPr>
            <a:endParaRPr lang="en-US" sz="2800" dirty="0" smtClean="0">
              <a:latin typeface="Arial" pitchFamily="34" charset="0"/>
              <a:cs typeface="Arial" pitchFamily="34" charset="0"/>
            </a:endParaRPr>
          </a:p>
          <a:p>
            <a:pPr marL="0" indent="0">
              <a:buNone/>
            </a:pPr>
            <a:endParaRPr lang="en-US" sz="2800" dirty="0" smtClean="0"/>
          </a:p>
          <a:p>
            <a:pPr marL="0" indent="0">
              <a:buNone/>
            </a:pPr>
            <a:endParaRPr lang="en-US" sz="2800" dirty="0"/>
          </a:p>
          <a:p>
            <a:pPr marL="0" indent="0">
              <a:buNone/>
            </a:pPr>
            <a:endParaRPr lang="en-US" sz="2800" dirty="0" smtClean="0"/>
          </a:p>
          <a:p>
            <a:pPr marL="0" indent="0" algn="ctr">
              <a:buNone/>
            </a:pPr>
            <a:r>
              <a:rPr lang="en-US" sz="2800" dirty="0" err="1" smtClean="0">
                <a:latin typeface="Arial" pitchFamily="34" charset="0"/>
                <a:cs typeface="Arial" pitchFamily="34" charset="0"/>
              </a:rPr>
              <a:t>Gambar</a:t>
            </a:r>
            <a:r>
              <a:rPr lang="en-US" sz="2800" dirty="0" smtClean="0">
                <a:latin typeface="Arial" pitchFamily="34" charset="0"/>
                <a:cs typeface="Arial" pitchFamily="34" charset="0"/>
              </a:rPr>
              <a:t> Aperture </a:t>
            </a:r>
            <a:r>
              <a:rPr lang="en-US" sz="2800" dirty="0" err="1" smtClean="0">
                <a:latin typeface="Arial" pitchFamily="34" charset="0"/>
                <a:cs typeface="Arial" pitchFamily="34" charset="0"/>
              </a:rPr>
              <a:t>pada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lensa</a:t>
            </a:r>
            <a:r>
              <a:rPr lang="en-US" sz="2800" dirty="0">
                <a:latin typeface="Arial" pitchFamily="34" charset="0"/>
                <a:cs typeface="Arial" pitchFamily="34" charset="0"/>
              </a:rPr>
              <a:t> </a:t>
            </a:r>
          </a:p>
          <a:p>
            <a:pPr marL="0" indent="0">
              <a:buNone/>
            </a:pPr>
            <a:r>
              <a:rPr lang="en-US" sz="2800" dirty="0"/>
              <a:t/>
            </a:r>
            <a:br>
              <a:rPr lang="en-US" sz="2800" dirty="0"/>
            </a:br>
            <a:endParaRPr lang="en-US" sz="2800"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pic>
        <p:nvPicPr>
          <p:cNvPr id="5" name="Picture 4" descr="Gambar Aperture pada lensa">
            <a:hlinkClick r:id="rId2" tgtFrame="&quot;_blank&quot;"/>
          </p:cNvPr>
          <p:cNvPicPr/>
          <p:nvPr/>
        </p:nvPicPr>
        <p:blipFill>
          <a:blip r:embed="rId3"/>
          <a:srcRect/>
          <a:stretch>
            <a:fillRect/>
          </a:stretch>
        </p:blipFill>
        <p:spPr bwMode="auto">
          <a:xfrm>
            <a:off x="3132859" y="2667000"/>
            <a:ext cx="2933700" cy="2667000"/>
          </a:xfrm>
          <a:prstGeom prst="rect">
            <a:avLst/>
          </a:prstGeom>
          <a:noFill/>
          <a:ln w="9525">
            <a:noFill/>
            <a:miter lim="800000"/>
            <a:headEnd/>
            <a:tailEnd/>
          </a:ln>
        </p:spPr>
      </p:pic>
    </p:spTree>
    <p:extLst>
      <p:ext uri="{BB962C8B-B14F-4D97-AF65-F5344CB8AC3E}">
        <p14:creationId xmlns:p14="http://schemas.microsoft.com/office/powerpoint/2010/main" xmlns="" val="2415453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just">
              <a:buNone/>
            </a:pPr>
            <a:r>
              <a:rPr lang="en-US" dirty="0" smtClean="0">
                <a:latin typeface="Arial" pitchFamily="34" charset="0"/>
                <a:cs typeface="Arial" pitchFamily="34" charset="0"/>
              </a:rPr>
              <a:t>	</a:t>
            </a:r>
            <a:r>
              <a:rPr lang="en-US" dirty="0" err="1" smtClean="0">
                <a:latin typeface="Arial" pitchFamily="34" charset="0"/>
                <a:cs typeface="Arial" pitchFamily="34" charset="0"/>
              </a:rPr>
              <a:t>Jadi</a:t>
            </a:r>
            <a:r>
              <a:rPr lang="en-US" dirty="0">
                <a:latin typeface="Arial" pitchFamily="34" charset="0"/>
                <a:cs typeface="Arial" pitchFamily="34" charset="0"/>
              </a:rPr>
              <a:t>, </a:t>
            </a:r>
            <a:r>
              <a:rPr lang="en-US" dirty="0" err="1">
                <a:latin typeface="Arial" pitchFamily="34" charset="0"/>
                <a:cs typeface="Arial" pitchFamily="34" charset="0"/>
              </a:rPr>
              <a:t>korelasi</a:t>
            </a:r>
            <a:r>
              <a:rPr lang="en-US" dirty="0">
                <a:latin typeface="Arial" pitchFamily="34" charset="0"/>
                <a:cs typeface="Arial" pitchFamily="34" charset="0"/>
              </a:rPr>
              <a:t> </a:t>
            </a:r>
            <a:r>
              <a:rPr lang="en-US" dirty="0" err="1">
                <a:latin typeface="Arial" pitchFamily="34" charset="0"/>
                <a:cs typeface="Arial" pitchFamily="34" charset="0"/>
              </a:rPr>
              <a:t>antara</a:t>
            </a:r>
            <a:r>
              <a:rPr lang="en-US" dirty="0">
                <a:latin typeface="Arial" pitchFamily="34" charset="0"/>
                <a:cs typeface="Arial" pitchFamily="34" charset="0"/>
              </a:rPr>
              <a:t> shutter speed </a:t>
            </a:r>
            <a:r>
              <a:rPr lang="en-US" dirty="0" err="1">
                <a:latin typeface="Arial" pitchFamily="34" charset="0"/>
                <a:cs typeface="Arial" pitchFamily="34" charset="0"/>
              </a:rPr>
              <a:t>dan</a:t>
            </a:r>
            <a:r>
              <a:rPr lang="en-US" dirty="0">
                <a:latin typeface="Arial" pitchFamily="34" charset="0"/>
                <a:cs typeface="Arial" pitchFamily="34" charset="0"/>
              </a:rPr>
              <a:t> aperture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bahwa</a:t>
            </a:r>
            <a:r>
              <a:rPr lang="en-US" dirty="0">
                <a:latin typeface="Arial" pitchFamily="34" charset="0"/>
                <a:cs typeface="Arial" pitchFamily="34" charset="0"/>
              </a:rPr>
              <a:t> </a:t>
            </a:r>
            <a:r>
              <a:rPr lang="en-US" dirty="0" err="1">
                <a:latin typeface="Arial" pitchFamily="34" charset="0"/>
                <a:cs typeface="Arial" pitchFamily="34" charset="0"/>
              </a:rPr>
              <a:t>semakin</a:t>
            </a:r>
            <a:r>
              <a:rPr lang="en-US" dirty="0">
                <a:latin typeface="Arial" pitchFamily="34" charset="0"/>
                <a:cs typeface="Arial" pitchFamily="34" charset="0"/>
              </a:rPr>
              <a:t> </a:t>
            </a:r>
            <a:r>
              <a:rPr lang="en-US" dirty="0" err="1">
                <a:latin typeface="Arial" pitchFamily="34" charset="0"/>
                <a:cs typeface="Arial" pitchFamily="34" charset="0"/>
              </a:rPr>
              <a:t>besar</a:t>
            </a:r>
            <a:r>
              <a:rPr lang="en-US" dirty="0">
                <a:latin typeface="Arial" pitchFamily="34" charset="0"/>
                <a:cs typeface="Arial" pitchFamily="34" charset="0"/>
              </a:rPr>
              <a:t> </a:t>
            </a:r>
            <a:r>
              <a:rPr lang="en-US" dirty="0" err="1">
                <a:latin typeface="Arial" pitchFamily="34" charset="0"/>
                <a:cs typeface="Arial" pitchFamily="34" charset="0"/>
              </a:rPr>
              <a:t>bukaan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maka</a:t>
            </a:r>
            <a:r>
              <a:rPr lang="en-US" dirty="0">
                <a:latin typeface="Arial" pitchFamily="34" charset="0"/>
                <a:cs typeface="Arial" pitchFamily="34" charset="0"/>
              </a:rPr>
              <a:t> shutter speed </a:t>
            </a:r>
            <a:r>
              <a:rPr lang="en-US" dirty="0" err="1">
                <a:latin typeface="Arial" pitchFamily="34" charset="0"/>
                <a:cs typeface="Arial" pitchFamily="34" charset="0"/>
              </a:rPr>
              <a:t>akan</a:t>
            </a:r>
            <a:r>
              <a:rPr lang="en-US" dirty="0">
                <a:latin typeface="Arial" pitchFamily="34" charset="0"/>
                <a:cs typeface="Arial" pitchFamily="34" charset="0"/>
              </a:rPr>
              <a:t> </a:t>
            </a:r>
            <a:r>
              <a:rPr lang="en-US" dirty="0" err="1">
                <a:latin typeface="Arial" pitchFamily="34" charset="0"/>
                <a:cs typeface="Arial" pitchFamily="34" charset="0"/>
              </a:rPr>
              <a:t>semakin</a:t>
            </a:r>
            <a:r>
              <a:rPr lang="en-US" dirty="0">
                <a:latin typeface="Arial" pitchFamily="34" charset="0"/>
                <a:cs typeface="Arial" pitchFamily="34" charset="0"/>
              </a:rPr>
              <a:t> </a:t>
            </a:r>
            <a:r>
              <a:rPr lang="en-US" dirty="0" err="1">
                <a:latin typeface="Arial" pitchFamily="34" charset="0"/>
                <a:cs typeface="Arial" pitchFamily="34" charset="0"/>
              </a:rPr>
              <a:t>cepat</a:t>
            </a:r>
            <a:r>
              <a:rPr lang="en-US" dirty="0">
                <a:latin typeface="Arial" pitchFamily="34" charset="0"/>
                <a:cs typeface="Arial" pitchFamily="34" charset="0"/>
              </a:rPr>
              <a:t>, </a:t>
            </a:r>
            <a:r>
              <a:rPr lang="en-US" dirty="0" err="1">
                <a:latin typeface="Arial" pitchFamily="34" charset="0"/>
                <a:cs typeface="Arial" pitchFamily="34" charset="0"/>
              </a:rPr>
              <a:t>sebaliknya</a:t>
            </a:r>
            <a:r>
              <a:rPr lang="en-US" dirty="0">
                <a:latin typeface="Arial" pitchFamily="34" charset="0"/>
                <a:cs typeface="Arial" pitchFamily="34" charset="0"/>
              </a:rPr>
              <a:t> </a:t>
            </a:r>
            <a:r>
              <a:rPr lang="en-US" dirty="0" err="1">
                <a:latin typeface="Arial" pitchFamily="34" charset="0"/>
                <a:cs typeface="Arial" pitchFamily="34" charset="0"/>
              </a:rPr>
              <a:t>semakin</a:t>
            </a:r>
            <a:r>
              <a:rPr lang="en-US" dirty="0">
                <a:latin typeface="Arial" pitchFamily="34" charset="0"/>
                <a:cs typeface="Arial" pitchFamily="34" charset="0"/>
              </a:rPr>
              <a:t> </a:t>
            </a:r>
            <a:r>
              <a:rPr lang="en-US" dirty="0" err="1">
                <a:latin typeface="Arial" pitchFamily="34" charset="0"/>
                <a:cs typeface="Arial" pitchFamily="34" charset="0"/>
              </a:rPr>
              <a:t>kecil</a:t>
            </a:r>
            <a:r>
              <a:rPr lang="en-US" dirty="0">
                <a:latin typeface="Arial" pitchFamily="34" charset="0"/>
                <a:cs typeface="Arial" pitchFamily="34" charset="0"/>
              </a:rPr>
              <a:t> </a:t>
            </a:r>
            <a:r>
              <a:rPr lang="en-US" dirty="0" err="1">
                <a:latin typeface="Arial" pitchFamily="34" charset="0"/>
                <a:cs typeface="Arial" pitchFamily="34" charset="0"/>
              </a:rPr>
              <a:t>bukaan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maka</a:t>
            </a:r>
            <a:r>
              <a:rPr lang="en-US" dirty="0">
                <a:latin typeface="Arial" pitchFamily="34" charset="0"/>
                <a:cs typeface="Arial" pitchFamily="34" charset="0"/>
              </a:rPr>
              <a:t> shutter speed </a:t>
            </a:r>
            <a:r>
              <a:rPr lang="en-US" dirty="0" err="1">
                <a:latin typeface="Arial" pitchFamily="34" charset="0"/>
                <a:cs typeface="Arial" pitchFamily="34" charset="0"/>
              </a:rPr>
              <a:t>akan</a:t>
            </a:r>
            <a:r>
              <a:rPr lang="en-US" dirty="0">
                <a:latin typeface="Arial" pitchFamily="34" charset="0"/>
                <a:cs typeface="Arial" pitchFamily="34" charset="0"/>
              </a:rPr>
              <a:t> </a:t>
            </a:r>
            <a:r>
              <a:rPr lang="en-US" dirty="0" err="1">
                <a:latin typeface="Arial" pitchFamily="34" charset="0"/>
                <a:cs typeface="Arial" pitchFamily="34" charset="0"/>
              </a:rPr>
              <a:t>semakin</a:t>
            </a:r>
            <a:r>
              <a:rPr lang="en-US" dirty="0">
                <a:latin typeface="Arial" pitchFamily="34" charset="0"/>
                <a:cs typeface="Arial" pitchFamily="34" charset="0"/>
              </a:rPr>
              <a:t> </a:t>
            </a:r>
            <a:r>
              <a:rPr lang="en-US" dirty="0" err="1">
                <a:latin typeface="Arial" pitchFamily="34" charset="0"/>
                <a:cs typeface="Arial" pitchFamily="34" charset="0"/>
              </a:rPr>
              <a:t>melambat</a:t>
            </a:r>
            <a:r>
              <a:rPr lang="en-US" dirty="0" smtClean="0">
                <a:latin typeface="Arial" pitchFamily="34" charset="0"/>
                <a:cs typeface="Arial" pitchFamily="34" charset="0"/>
              </a:rPr>
              <a:t>.</a:t>
            </a:r>
          </a:p>
          <a:p>
            <a:pPr marL="0" indent="0" algn="just">
              <a:buNone/>
            </a:pPr>
            <a:endParaRPr lang="en-US" dirty="0">
              <a:latin typeface="Arial" pitchFamily="34" charset="0"/>
              <a:cs typeface="Arial" pitchFamily="34" charset="0"/>
            </a:endParaRPr>
          </a:p>
          <a:p>
            <a:pPr marL="0" indent="0" algn="just">
              <a:buNone/>
            </a:pPr>
            <a:endParaRPr lang="en-US" dirty="0">
              <a:latin typeface="Arial" pitchFamily="34" charset="0"/>
              <a:cs typeface="Arial" pitchFamily="34" charset="0"/>
            </a:endParaRPr>
          </a:p>
        </p:txBody>
      </p:sp>
      <p:pic>
        <p:nvPicPr>
          <p:cNvPr id="4" name="Picture 3" descr="perbadingan hasil foto dg memakai angka f kecil dan angka f besar">
            <a:hlinkClick r:id="rId2" tgtFrame="&quot;_blank&quot;"/>
          </p:cNvPr>
          <p:cNvPicPr/>
          <p:nvPr/>
        </p:nvPicPr>
        <p:blipFill>
          <a:blip r:embed="rId3"/>
          <a:srcRect/>
          <a:stretch>
            <a:fillRect/>
          </a:stretch>
        </p:blipFill>
        <p:spPr bwMode="auto">
          <a:xfrm>
            <a:off x="2590800" y="4724400"/>
            <a:ext cx="3810000" cy="1905000"/>
          </a:xfrm>
          <a:prstGeom prst="rect">
            <a:avLst/>
          </a:prstGeom>
          <a:noFill/>
          <a:ln w="9525">
            <a:noFill/>
            <a:miter lim="800000"/>
            <a:headEnd/>
            <a:tailEnd/>
          </a:ln>
        </p:spPr>
      </p:pic>
    </p:spTree>
    <p:extLst>
      <p:ext uri="{BB962C8B-B14F-4D97-AF65-F5344CB8AC3E}">
        <p14:creationId xmlns:p14="http://schemas.microsoft.com/office/powerpoint/2010/main" xmlns="" val="3791352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b="1" dirty="0" err="1">
                <a:latin typeface="Arial" pitchFamily="34" charset="0"/>
                <a:cs typeface="Arial" pitchFamily="34" charset="0"/>
              </a:rPr>
              <a:t>Keterangan</a:t>
            </a:r>
            <a:r>
              <a:rPr lang="en-US" b="1" dirty="0">
                <a:latin typeface="Arial" pitchFamily="34" charset="0"/>
                <a:cs typeface="Arial" pitchFamily="34" charset="0"/>
              </a:rPr>
              <a:t>:</a:t>
            </a:r>
            <a:endParaRPr lang="en-US" dirty="0">
              <a:latin typeface="Arial" pitchFamily="34" charset="0"/>
              <a:cs typeface="Arial" pitchFamily="34" charset="0"/>
            </a:endParaRPr>
          </a:p>
          <a:p>
            <a:pPr marL="0" indent="0" algn="just">
              <a:buNone/>
            </a:pPr>
            <a:r>
              <a:rPr lang="en-US" dirty="0" smtClean="0">
                <a:latin typeface="Arial" pitchFamily="34" charset="0"/>
                <a:cs typeface="Arial" pitchFamily="34" charset="0"/>
              </a:rPr>
              <a:t>	</a:t>
            </a:r>
            <a:r>
              <a:rPr lang="en-US" dirty="0" err="1" smtClean="0">
                <a:latin typeface="Arial" pitchFamily="34" charset="0"/>
                <a:cs typeface="Arial" pitchFamily="34" charset="0"/>
              </a:rPr>
              <a:t>Perhatikan</a:t>
            </a:r>
            <a:r>
              <a:rPr lang="en-US" dirty="0" smtClean="0">
                <a:latin typeface="Arial" pitchFamily="34" charset="0"/>
                <a:cs typeface="Arial" pitchFamily="34" charset="0"/>
              </a:rPr>
              <a:t> </a:t>
            </a:r>
            <a:r>
              <a:rPr lang="en-US" dirty="0" err="1">
                <a:latin typeface="Arial" pitchFamily="34" charset="0"/>
                <a:cs typeface="Arial" pitchFamily="34" charset="0"/>
              </a:rPr>
              <a:t>perbedaan</a:t>
            </a:r>
            <a:r>
              <a:rPr lang="en-US" dirty="0">
                <a:latin typeface="Arial" pitchFamily="34" charset="0"/>
                <a:cs typeface="Arial" pitchFamily="34" charset="0"/>
              </a:rPr>
              <a:t> </a:t>
            </a:r>
            <a:r>
              <a:rPr lang="en-US" dirty="0" err="1">
                <a:latin typeface="Arial" pitchFamily="34" charset="0"/>
                <a:cs typeface="Arial" pitchFamily="34" charset="0"/>
              </a:rPr>
              <a:t>rentang</a:t>
            </a:r>
            <a:r>
              <a:rPr lang="en-US" dirty="0">
                <a:latin typeface="Arial" pitchFamily="34" charset="0"/>
                <a:cs typeface="Arial" pitchFamily="34" charset="0"/>
              </a:rPr>
              <a:t> </a:t>
            </a:r>
            <a:r>
              <a:rPr lang="en-US" dirty="0" err="1">
                <a:latin typeface="Arial" pitchFamily="34" charset="0"/>
                <a:cs typeface="Arial" pitchFamily="34" charset="0"/>
              </a:rPr>
              <a:t>ruang</a:t>
            </a:r>
            <a:r>
              <a:rPr lang="en-US" dirty="0">
                <a:latin typeface="Arial" pitchFamily="34" charset="0"/>
                <a:cs typeface="Arial" pitchFamily="34" charset="0"/>
              </a:rPr>
              <a:t> </a:t>
            </a:r>
            <a:r>
              <a:rPr lang="en-US" dirty="0" err="1">
                <a:latin typeface="Arial" pitchFamily="34" charset="0"/>
                <a:cs typeface="Arial" pitchFamily="34" charset="0"/>
              </a:rPr>
              <a:t>tajam</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ketiga</a:t>
            </a:r>
            <a:r>
              <a:rPr lang="en-US" dirty="0">
                <a:latin typeface="Arial" pitchFamily="34" charset="0"/>
                <a:cs typeface="Arial" pitchFamily="34" charset="0"/>
              </a:rPr>
              <a:t> </a:t>
            </a:r>
            <a:r>
              <a:rPr lang="en-US" dirty="0" err="1">
                <a:latin typeface="Arial" pitchFamily="34" charset="0"/>
                <a:cs typeface="Arial" pitchFamily="34" charset="0"/>
              </a:rPr>
              <a:t>foto</a:t>
            </a:r>
            <a:r>
              <a:rPr lang="en-US" dirty="0">
                <a:latin typeface="Arial" pitchFamily="34" charset="0"/>
                <a:cs typeface="Arial" pitchFamily="34" charset="0"/>
              </a:rPr>
              <a:t> </a:t>
            </a:r>
            <a:r>
              <a:rPr lang="en-US" dirty="0" err="1">
                <a:latin typeface="Arial" pitchFamily="34" charset="0"/>
                <a:cs typeface="Arial" pitchFamily="34" charset="0"/>
              </a:rPr>
              <a:t>diatas</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bukaan</a:t>
            </a:r>
            <a:r>
              <a:rPr lang="en-US" dirty="0">
                <a:latin typeface="Arial" pitchFamily="34" charset="0"/>
                <a:cs typeface="Arial" pitchFamily="34" charset="0"/>
              </a:rPr>
              <a:t> </a:t>
            </a:r>
            <a:r>
              <a:rPr lang="en-US" dirty="0" err="1">
                <a:latin typeface="Arial" pitchFamily="34" charset="0"/>
                <a:cs typeface="Arial" pitchFamily="34" charset="0"/>
              </a:rPr>
              <a:t>diafragma</a:t>
            </a:r>
            <a:r>
              <a:rPr lang="en-US" dirty="0">
                <a:latin typeface="Arial" pitchFamily="34" charset="0"/>
                <a:cs typeface="Arial" pitchFamily="34" charset="0"/>
              </a:rPr>
              <a:t> </a:t>
            </a:r>
            <a:r>
              <a:rPr lang="en-US" dirty="0" err="1">
                <a:latin typeface="Arial" pitchFamily="34" charset="0"/>
                <a:cs typeface="Arial" pitchFamily="34" charset="0"/>
              </a:rPr>
              <a:t>besar</a:t>
            </a:r>
            <a:r>
              <a:rPr lang="en-US" dirty="0">
                <a:latin typeface="Arial" pitchFamily="34" charset="0"/>
                <a:cs typeface="Arial" pitchFamily="34" charset="0"/>
              </a:rPr>
              <a:t> </a:t>
            </a:r>
            <a:r>
              <a:rPr lang="en-US" dirty="0" err="1">
                <a:latin typeface="Arial" pitchFamily="34" charset="0"/>
                <a:cs typeface="Arial" pitchFamily="34" charset="0"/>
              </a:rPr>
              <a:t>ruang</a:t>
            </a:r>
            <a:r>
              <a:rPr lang="en-US" dirty="0">
                <a:latin typeface="Arial" pitchFamily="34" charset="0"/>
                <a:cs typeface="Arial" pitchFamily="34" charset="0"/>
              </a:rPr>
              <a:t> </a:t>
            </a:r>
            <a:r>
              <a:rPr lang="en-US" dirty="0" err="1">
                <a:latin typeface="Arial" pitchFamily="34" charset="0"/>
                <a:cs typeface="Arial" pitchFamily="34" charset="0"/>
              </a:rPr>
              <a:t>tajamnya</a:t>
            </a:r>
            <a:r>
              <a:rPr lang="en-US" dirty="0">
                <a:latin typeface="Arial" pitchFamily="34" charset="0"/>
                <a:cs typeface="Arial" pitchFamily="34" charset="0"/>
              </a:rPr>
              <a:t> </a:t>
            </a:r>
            <a:r>
              <a:rPr lang="en-US" dirty="0" err="1">
                <a:latin typeface="Arial" pitchFamily="34" charset="0"/>
                <a:cs typeface="Arial" pitchFamily="34" charset="0"/>
              </a:rPr>
              <a:t>lebih</a:t>
            </a:r>
            <a:r>
              <a:rPr lang="en-US" dirty="0">
                <a:latin typeface="Arial" pitchFamily="34" charset="0"/>
                <a:cs typeface="Arial" pitchFamily="34" charset="0"/>
              </a:rPr>
              <a:t> </a:t>
            </a:r>
            <a:r>
              <a:rPr lang="en-US" dirty="0" err="1">
                <a:latin typeface="Arial" pitchFamily="34" charset="0"/>
                <a:cs typeface="Arial" pitchFamily="34" charset="0"/>
              </a:rPr>
              <a:t>sempit</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demikian</a:t>
            </a:r>
            <a:r>
              <a:rPr lang="en-US" dirty="0">
                <a:latin typeface="Arial" pitchFamily="34" charset="0"/>
                <a:cs typeface="Arial" pitchFamily="34" charset="0"/>
              </a:rPr>
              <a:t> </a:t>
            </a:r>
            <a:r>
              <a:rPr lang="en-US" dirty="0" err="1">
                <a:latin typeface="Arial" pitchFamily="34" charset="0"/>
                <a:cs typeface="Arial" pitchFamily="34" charset="0"/>
              </a:rPr>
              <a:t>seterusnya</a:t>
            </a:r>
            <a:r>
              <a:rPr lang="en-US" dirty="0">
                <a:latin typeface="Arial" pitchFamily="34" charset="0"/>
                <a:cs typeface="Arial" pitchFamily="34" charset="0"/>
              </a:rPr>
              <a:t>.</a:t>
            </a:r>
          </a:p>
          <a:p>
            <a:pPr marL="0" indent="0" algn="just">
              <a:buNone/>
            </a:pPr>
            <a:r>
              <a:rPr lang="en-US" b="1" dirty="0">
                <a:latin typeface="Arial" pitchFamily="34" charset="0"/>
                <a:cs typeface="Arial" pitchFamily="34" charset="0"/>
              </a:rPr>
              <a:t>Tips : </a:t>
            </a:r>
            <a:endParaRPr lang="en-US" dirty="0">
              <a:latin typeface="Arial" pitchFamily="34" charset="0"/>
              <a:cs typeface="Arial" pitchFamily="34" charset="0"/>
            </a:endParaRPr>
          </a:p>
          <a:p>
            <a:pPr marL="0" indent="0" algn="just">
              <a:buNone/>
            </a:pPr>
            <a:r>
              <a:rPr lang="en-US" b="1" dirty="0" smtClean="0">
                <a:latin typeface="Arial" pitchFamily="34" charset="0"/>
                <a:cs typeface="Arial" pitchFamily="34" charset="0"/>
              </a:rPr>
              <a:t>	</a:t>
            </a:r>
            <a:r>
              <a:rPr lang="en-US" b="1" dirty="0" err="1" smtClean="0">
                <a:latin typeface="Arial" pitchFamily="34" charset="0"/>
                <a:cs typeface="Arial" pitchFamily="34" charset="0"/>
              </a:rPr>
              <a:t>Gunakan</a:t>
            </a:r>
            <a:r>
              <a:rPr lang="en-US" b="1" dirty="0" smtClean="0">
                <a:latin typeface="Arial" pitchFamily="34" charset="0"/>
                <a:cs typeface="Arial" pitchFamily="34" charset="0"/>
              </a:rPr>
              <a:t> </a:t>
            </a:r>
            <a:r>
              <a:rPr lang="en-US" b="1" dirty="0" err="1">
                <a:latin typeface="Arial" pitchFamily="34" charset="0"/>
                <a:cs typeface="Arial" pitchFamily="34" charset="0"/>
              </a:rPr>
              <a:t>bukaan</a:t>
            </a:r>
            <a:r>
              <a:rPr lang="en-US" b="1" dirty="0">
                <a:latin typeface="Arial" pitchFamily="34" charset="0"/>
                <a:cs typeface="Arial" pitchFamily="34" charset="0"/>
              </a:rPr>
              <a:t> </a:t>
            </a:r>
            <a:r>
              <a:rPr lang="en-US" b="1" dirty="0" err="1">
                <a:latin typeface="Arial" pitchFamily="34" charset="0"/>
                <a:cs typeface="Arial" pitchFamily="34" charset="0"/>
              </a:rPr>
              <a:t>besar</a:t>
            </a:r>
            <a:r>
              <a:rPr lang="en-US" b="1" dirty="0">
                <a:latin typeface="Arial" pitchFamily="34" charset="0"/>
                <a:cs typeface="Arial" pitchFamily="34" charset="0"/>
              </a:rPr>
              <a:t> (</a:t>
            </a:r>
            <a:r>
              <a:rPr lang="en-US" b="1" dirty="0" err="1">
                <a:latin typeface="Arial" pitchFamily="34" charset="0"/>
                <a:cs typeface="Arial" pitchFamily="34" charset="0"/>
              </a:rPr>
              <a:t>angka</a:t>
            </a:r>
            <a:r>
              <a:rPr lang="en-US" b="1" dirty="0">
                <a:latin typeface="Arial" pitchFamily="34" charset="0"/>
                <a:cs typeface="Arial" pitchFamily="34" charset="0"/>
              </a:rPr>
              <a:t> f </a:t>
            </a:r>
            <a:r>
              <a:rPr lang="en-US" b="1" dirty="0" err="1">
                <a:latin typeface="Arial" pitchFamily="34" charset="0"/>
                <a:cs typeface="Arial" pitchFamily="34" charset="0"/>
              </a:rPr>
              <a:t>kecil</a:t>
            </a:r>
            <a:r>
              <a:rPr lang="en-US" b="1" dirty="0">
                <a:latin typeface="Arial" pitchFamily="34" charset="0"/>
                <a:cs typeface="Arial" pitchFamily="34" charset="0"/>
              </a:rPr>
              <a:t>) </a:t>
            </a:r>
            <a:r>
              <a:rPr lang="en-US" b="1" dirty="0" err="1">
                <a:latin typeface="Arial" pitchFamily="34" charset="0"/>
                <a:cs typeface="Arial" pitchFamily="34" charset="0"/>
              </a:rPr>
              <a:t>untuk</a:t>
            </a:r>
            <a:r>
              <a:rPr lang="en-US" b="1" dirty="0">
                <a:latin typeface="Arial" pitchFamily="34" charset="0"/>
                <a:cs typeface="Arial" pitchFamily="34" charset="0"/>
              </a:rPr>
              <a:t> </a:t>
            </a:r>
            <a:r>
              <a:rPr lang="en-US" b="1" dirty="0" err="1">
                <a:latin typeface="Arial" pitchFamily="34" charset="0"/>
                <a:cs typeface="Arial" pitchFamily="34" charset="0"/>
              </a:rPr>
              <a:t>mengisolasi</a:t>
            </a:r>
            <a:r>
              <a:rPr lang="en-US" b="1" dirty="0">
                <a:latin typeface="Arial" pitchFamily="34" charset="0"/>
                <a:cs typeface="Arial" pitchFamily="34" charset="0"/>
              </a:rPr>
              <a:t> background yang </a:t>
            </a:r>
            <a:r>
              <a:rPr lang="en-US" b="1" dirty="0" err="1">
                <a:latin typeface="Arial" pitchFamily="34" charset="0"/>
                <a:cs typeface="Arial" pitchFamily="34" charset="0"/>
              </a:rPr>
              <a:t>mengganggu</a:t>
            </a:r>
            <a:r>
              <a:rPr lang="en-US" b="1" dirty="0">
                <a:latin typeface="Arial" pitchFamily="34" charset="0"/>
                <a:cs typeface="Arial" pitchFamily="34" charset="0"/>
              </a:rPr>
              <a:t>. </a:t>
            </a:r>
            <a:r>
              <a:rPr lang="en-US" b="1" dirty="0" err="1">
                <a:latin typeface="Arial" pitchFamily="34" charset="0"/>
                <a:cs typeface="Arial" pitchFamily="34" charset="0"/>
              </a:rPr>
              <a:t>Gunakan</a:t>
            </a:r>
            <a:r>
              <a:rPr lang="en-US" b="1" dirty="0">
                <a:latin typeface="Arial" pitchFamily="34" charset="0"/>
                <a:cs typeface="Arial" pitchFamily="34" charset="0"/>
              </a:rPr>
              <a:t> </a:t>
            </a:r>
            <a:r>
              <a:rPr lang="en-US" b="1" dirty="0" err="1">
                <a:latin typeface="Arial" pitchFamily="34" charset="0"/>
                <a:cs typeface="Arial" pitchFamily="34" charset="0"/>
              </a:rPr>
              <a:t>bukaan</a:t>
            </a:r>
            <a:r>
              <a:rPr lang="en-US" b="1" dirty="0">
                <a:latin typeface="Arial" pitchFamily="34" charset="0"/>
                <a:cs typeface="Arial" pitchFamily="34" charset="0"/>
              </a:rPr>
              <a:t> </a:t>
            </a:r>
            <a:r>
              <a:rPr lang="en-US" b="1" dirty="0" err="1">
                <a:latin typeface="Arial" pitchFamily="34" charset="0"/>
                <a:cs typeface="Arial" pitchFamily="34" charset="0"/>
              </a:rPr>
              <a:t>kecil</a:t>
            </a:r>
            <a:r>
              <a:rPr lang="en-US" b="1" dirty="0">
                <a:latin typeface="Arial" pitchFamily="34" charset="0"/>
                <a:cs typeface="Arial" pitchFamily="34" charset="0"/>
              </a:rPr>
              <a:t> (</a:t>
            </a:r>
            <a:r>
              <a:rPr lang="en-US" b="1" dirty="0" err="1">
                <a:latin typeface="Arial" pitchFamily="34" charset="0"/>
                <a:cs typeface="Arial" pitchFamily="34" charset="0"/>
              </a:rPr>
              <a:t>angka</a:t>
            </a:r>
            <a:r>
              <a:rPr lang="en-US" b="1" dirty="0">
                <a:latin typeface="Arial" pitchFamily="34" charset="0"/>
                <a:cs typeface="Arial" pitchFamily="34" charset="0"/>
              </a:rPr>
              <a:t> f </a:t>
            </a:r>
            <a:r>
              <a:rPr lang="en-US" b="1" dirty="0" err="1">
                <a:latin typeface="Arial" pitchFamily="34" charset="0"/>
                <a:cs typeface="Arial" pitchFamily="34" charset="0"/>
              </a:rPr>
              <a:t>besar</a:t>
            </a:r>
            <a:r>
              <a:rPr lang="en-US" b="1" dirty="0">
                <a:latin typeface="Arial" pitchFamily="34" charset="0"/>
                <a:cs typeface="Arial" pitchFamily="34" charset="0"/>
              </a:rPr>
              <a:t>) </a:t>
            </a:r>
            <a:r>
              <a:rPr lang="en-US" b="1" dirty="0" err="1">
                <a:latin typeface="Arial" pitchFamily="34" charset="0"/>
                <a:cs typeface="Arial" pitchFamily="34" charset="0"/>
              </a:rPr>
              <a:t>untuk</a:t>
            </a:r>
            <a:r>
              <a:rPr lang="en-US" b="1" dirty="0">
                <a:latin typeface="Arial" pitchFamily="34" charset="0"/>
                <a:cs typeface="Arial" pitchFamily="34" charset="0"/>
              </a:rPr>
              <a:t> </a:t>
            </a:r>
            <a:r>
              <a:rPr lang="en-US" b="1" dirty="0" err="1">
                <a:latin typeface="Arial" pitchFamily="34" charset="0"/>
                <a:cs typeface="Arial" pitchFamily="34" charset="0"/>
              </a:rPr>
              <a:t>pemotretan</a:t>
            </a:r>
            <a:r>
              <a:rPr lang="en-US" b="1" dirty="0">
                <a:latin typeface="Arial" pitchFamily="34" charset="0"/>
                <a:cs typeface="Arial" pitchFamily="34" charset="0"/>
              </a:rPr>
              <a:t> </a:t>
            </a:r>
            <a:r>
              <a:rPr lang="en-US" b="1" dirty="0" err="1">
                <a:latin typeface="Arial" pitchFamily="34" charset="0"/>
                <a:cs typeface="Arial" pitchFamily="34" charset="0"/>
              </a:rPr>
              <a:t>lanskap</a:t>
            </a:r>
            <a:r>
              <a:rPr lang="en-US" b="1" dirty="0">
                <a:latin typeface="Arial" pitchFamily="34" charset="0"/>
                <a:cs typeface="Arial" pitchFamily="34" charset="0"/>
              </a:rPr>
              <a:t> (</a:t>
            </a:r>
            <a:r>
              <a:rPr lang="en-US" b="1" dirty="0" err="1">
                <a:latin typeface="Arial" pitchFamily="34" charset="0"/>
                <a:cs typeface="Arial" pitchFamily="34" charset="0"/>
              </a:rPr>
              <a:t>pemandangan</a:t>
            </a:r>
            <a:r>
              <a:rPr lang="en-US" b="1" dirty="0">
                <a:latin typeface="Arial" pitchFamily="34" charset="0"/>
                <a:cs typeface="Arial" pitchFamily="34" charset="0"/>
              </a:rPr>
              <a:t>).</a:t>
            </a: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xmlns="" val="301111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noAutofit/>
          </a:bodyPr>
          <a:lstStyle/>
          <a:p>
            <a:r>
              <a:rPr lang="en-US" sz="2000" b="1" dirty="0" err="1">
                <a:latin typeface="Arial Black" pitchFamily="34" charset="0"/>
              </a:rPr>
              <a:t>Beberapa</a:t>
            </a:r>
            <a:r>
              <a:rPr lang="en-US" sz="2000" b="1" dirty="0">
                <a:latin typeface="Arial Black" pitchFamily="34" charset="0"/>
              </a:rPr>
              <a:t> </a:t>
            </a:r>
            <a:r>
              <a:rPr lang="en-US" sz="2000" b="1" dirty="0" err="1">
                <a:latin typeface="Arial Black" pitchFamily="34" charset="0"/>
              </a:rPr>
              <a:t>istilah</a:t>
            </a:r>
            <a:r>
              <a:rPr lang="en-US" sz="2000" b="1" dirty="0">
                <a:latin typeface="Arial Black" pitchFamily="34" charset="0"/>
              </a:rPr>
              <a:t> </a:t>
            </a:r>
            <a:r>
              <a:rPr lang="en-US" sz="2000" b="1" dirty="0" err="1" smtClean="0">
                <a:latin typeface="Arial Black" pitchFamily="34" charset="0"/>
              </a:rPr>
              <a:t>dalam</a:t>
            </a:r>
            <a:r>
              <a:rPr lang="en-US" sz="2000" b="1" dirty="0" smtClean="0">
                <a:latin typeface="Arial Black" pitchFamily="34" charset="0"/>
              </a:rPr>
              <a:t> </a:t>
            </a:r>
            <a:r>
              <a:rPr lang="en-US" sz="2000" b="1" dirty="0" err="1">
                <a:latin typeface="Arial Black" pitchFamily="34" charset="0"/>
              </a:rPr>
              <a:t>fotografi</a:t>
            </a:r>
            <a:r>
              <a:rPr lang="en-US" sz="2000" b="1" dirty="0">
                <a:latin typeface="Arial Black" pitchFamily="34" charset="0"/>
              </a:rPr>
              <a:t> yang </a:t>
            </a:r>
            <a:r>
              <a:rPr lang="en-US" sz="2000" b="1" dirty="0" err="1">
                <a:latin typeface="Arial Black" pitchFamily="34" charset="0"/>
              </a:rPr>
              <a:t>amat</a:t>
            </a:r>
            <a:r>
              <a:rPr lang="en-US" sz="2000" b="1" dirty="0">
                <a:latin typeface="Arial Black" pitchFamily="34" charset="0"/>
              </a:rPr>
              <a:t> </a:t>
            </a:r>
            <a:r>
              <a:rPr lang="en-US" sz="2000" b="1" dirty="0" err="1">
                <a:latin typeface="Arial Black" pitchFamily="34" charset="0"/>
              </a:rPr>
              <a:t>perlu</a:t>
            </a:r>
            <a:r>
              <a:rPr lang="en-US" sz="2000" b="1" dirty="0">
                <a:latin typeface="Arial Black" pitchFamily="34" charset="0"/>
              </a:rPr>
              <a:t> </a:t>
            </a:r>
            <a:r>
              <a:rPr lang="en-US" sz="2000" b="1" dirty="0" err="1">
                <a:latin typeface="Arial Black" pitchFamily="34" charset="0"/>
              </a:rPr>
              <a:t>difahami</a:t>
            </a:r>
            <a:r>
              <a:rPr lang="en-US" sz="2000" b="1" dirty="0">
                <a:latin typeface="Arial Black" pitchFamily="34" charset="0"/>
              </a:rPr>
              <a:t>:</a:t>
            </a:r>
            <a:r>
              <a:rPr lang="en-US" sz="2000" dirty="0">
                <a:latin typeface="Arial Black" pitchFamily="34" charset="0"/>
              </a:rPr>
              <a:t/>
            </a:r>
            <a:br>
              <a:rPr lang="en-US" sz="2000" dirty="0">
                <a:latin typeface="Arial Black" pitchFamily="34" charset="0"/>
              </a:rPr>
            </a:br>
            <a:endParaRPr lang="en-US" sz="2000" dirty="0">
              <a:latin typeface="Arial Black"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05828502"/>
              </p:ext>
            </p:extLst>
          </p:nvPr>
        </p:nvGraphicFramePr>
        <p:xfrm>
          <a:off x="76200" y="685800"/>
          <a:ext cx="8991600" cy="6766560"/>
        </p:xfrm>
        <a:graphic>
          <a:graphicData uri="http://schemas.openxmlformats.org/drawingml/2006/table">
            <a:tbl>
              <a:tblPr firstRow="1" bandRow="1">
                <a:tableStyleId>{5C22544A-7EE6-4342-B048-85BDC9FD1C3A}</a:tableStyleId>
              </a:tblPr>
              <a:tblGrid>
                <a:gridCol w="2997200"/>
                <a:gridCol w="2997200"/>
                <a:gridCol w="2997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effectLst/>
                          <a:latin typeface="Arial" pitchFamily="34" charset="0"/>
                          <a:ea typeface="+mn-ea"/>
                          <a:cs typeface="Arial" pitchFamily="34" charset="0"/>
                        </a:rPr>
                        <a:t>APS: Advanced Photo System</a:t>
                      </a:r>
                    </a:p>
                    <a:p>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effectLst/>
                          <a:latin typeface="Arial" pitchFamily="34" charset="0"/>
                          <a:ea typeface="+mn-ea"/>
                          <a:cs typeface="Arial" pitchFamily="34" charset="0"/>
                        </a:rPr>
                        <a:t>CID : Cartridge Identification number</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lt1"/>
                          </a:solidFill>
                          <a:effectLst/>
                          <a:latin typeface="Arial" pitchFamily="34" charset="0"/>
                          <a:ea typeface="+mn-ea"/>
                          <a:cs typeface="Arial" pitchFamily="34" charset="0"/>
                        </a:rPr>
                        <a:t> FID : Film strip Identification number</a:t>
                      </a:r>
                    </a:p>
                    <a:p>
                      <a:endParaRPr lang="en-US" sz="16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 DIL : Drop in Loading</a:t>
                      </a:r>
                    </a:p>
                    <a:p>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 USC : Uniform Sigma Crystal/</a:t>
                      </a:r>
                      <a:r>
                        <a:rPr lang="en-US" sz="1400" kern="1200" dirty="0" err="1" smtClean="0">
                          <a:solidFill>
                            <a:schemeClr val="dk1"/>
                          </a:solidFill>
                          <a:effectLst/>
                          <a:latin typeface="Arial" pitchFamily="34" charset="0"/>
                          <a:ea typeface="+mn-ea"/>
                          <a:cs typeface="Arial" pitchFamily="34" charset="0"/>
                        </a:rPr>
                        <a:t>kristal</a:t>
                      </a:r>
                      <a:r>
                        <a:rPr lang="en-US" sz="1400" kern="1200" dirty="0" smtClean="0">
                          <a:solidFill>
                            <a:schemeClr val="dk1"/>
                          </a:solidFill>
                          <a:effectLst/>
                          <a:latin typeface="Arial" pitchFamily="34" charset="0"/>
                          <a:ea typeface="+mn-ea"/>
                          <a:cs typeface="Arial" pitchFamily="34" charset="0"/>
                        </a:rPr>
                        <a:t> sigma </a:t>
                      </a:r>
                      <a:r>
                        <a:rPr lang="en-US" sz="1400" kern="1200" dirty="0" err="1" smtClean="0">
                          <a:solidFill>
                            <a:schemeClr val="dk1"/>
                          </a:solidFill>
                          <a:effectLst/>
                          <a:latin typeface="Arial" pitchFamily="34" charset="0"/>
                          <a:ea typeface="+mn-ea"/>
                          <a:cs typeface="Arial" pitchFamily="34" charset="0"/>
                        </a:rPr>
                        <a:t>seragam</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Kristal sigma : </a:t>
                      </a:r>
                      <a:r>
                        <a:rPr lang="en-US" sz="1400" kern="1200" dirty="0" err="1" smtClean="0">
                          <a:solidFill>
                            <a:schemeClr val="dk1"/>
                          </a:solidFill>
                          <a:effectLst/>
                          <a:latin typeface="Arial" pitchFamily="34" charset="0"/>
                          <a:ea typeface="+mn-ea"/>
                          <a:cs typeface="Arial" pitchFamily="34" charset="0"/>
                        </a:rPr>
                        <a:t>Butir-butir</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perak</a:t>
                      </a:r>
                      <a:r>
                        <a:rPr lang="en-US" sz="1400" kern="1200" dirty="0" smtClean="0">
                          <a:solidFill>
                            <a:schemeClr val="dk1"/>
                          </a:solidFill>
                          <a:effectLst/>
                          <a:latin typeface="Arial" pitchFamily="34" charset="0"/>
                          <a:ea typeface="+mn-ea"/>
                          <a:cs typeface="Arial" pitchFamily="34" charset="0"/>
                        </a:rPr>
                        <a:t> halide</a:t>
                      </a:r>
                    </a:p>
                    <a:p>
                      <a:endParaRPr lang="en-US" sz="14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 AFS : Auto Focus Silent Wave Motor</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AFD : Auto Focus Distance Information</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DIR : Development Inhibitor Releaser</a:t>
                      </a:r>
                    </a:p>
                    <a:p>
                      <a:endParaRPr lang="en-US" sz="14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 SPD : Silicon Photo Diode</a:t>
                      </a:r>
                    </a:p>
                    <a:p>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 LCD : Liquid Crystal Display</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LED : Light Emitting Diode, </a:t>
                      </a:r>
                      <a:r>
                        <a:rPr lang="en-US" sz="1400" kern="1200" dirty="0" err="1" smtClean="0">
                          <a:solidFill>
                            <a:schemeClr val="dk1"/>
                          </a:solidFill>
                          <a:effectLst/>
                          <a:latin typeface="Arial" pitchFamily="34" charset="0"/>
                          <a:ea typeface="+mn-ea"/>
                          <a:cs typeface="Arial" pitchFamily="34" charset="0"/>
                        </a:rPr>
                        <a:t>lampu</a:t>
                      </a:r>
                      <a:endParaRPr lang="en-US" sz="1400" kern="1200" dirty="0" smtClean="0">
                        <a:solidFill>
                          <a:schemeClr val="dk1"/>
                        </a:solidFill>
                        <a:effectLst/>
                        <a:latin typeface="Arial" pitchFamily="34" charset="0"/>
                        <a:ea typeface="+mn-ea"/>
                        <a:cs typeface="Arial" pitchFamily="34" charset="0"/>
                      </a:endParaRPr>
                    </a:p>
                    <a:p>
                      <a:endParaRPr lang="en-US" sz="14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ISO/ASA : </a:t>
                      </a:r>
                      <a:r>
                        <a:rPr lang="en-US" sz="1400" kern="1200" dirty="0" err="1" smtClean="0">
                          <a:solidFill>
                            <a:schemeClr val="dk1"/>
                          </a:solidFill>
                          <a:effectLst/>
                          <a:latin typeface="Arial" pitchFamily="34" charset="0"/>
                          <a:ea typeface="+mn-ea"/>
                          <a:cs typeface="Arial" pitchFamily="34" charset="0"/>
                        </a:rPr>
                        <a:t>Derajat</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sensitivitas</a:t>
                      </a:r>
                      <a:r>
                        <a:rPr lang="en-US" sz="1400" kern="1200" dirty="0" smtClean="0">
                          <a:solidFill>
                            <a:schemeClr val="dk1"/>
                          </a:solidFill>
                          <a:effectLst/>
                          <a:latin typeface="Arial" pitchFamily="34" charset="0"/>
                          <a:ea typeface="+mn-ea"/>
                          <a:cs typeface="Arial" pitchFamily="34" charset="0"/>
                        </a:rPr>
                        <a:t> film</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 ISO : International </a:t>
                      </a:r>
                      <a:r>
                        <a:rPr lang="en-US" sz="1400" kern="1200" dirty="0" err="1" smtClean="0">
                          <a:solidFill>
                            <a:schemeClr val="dk1"/>
                          </a:solidFill>
                          <a:effectLst/>
                          <a:latin typeface="Arial" pitchFamily="34" charset="0"/>
                          <a:ea typeface="+mn-ea"/>
                          <a:cs typeface="Arial" pitchFamily="34" charset="0"/>
                        </a:rPr>
                        <a:t>Standart</a:t>
                      </a:r>
                      <a:r>
                        <a:rPr lang="en-US" sz="1400" kern="1200" dirty="0" smtClean="0">
                          <a:solidFill>
                            <a:schemeClr val="dk1"/>
                          </a:solidFill>
                          <a:effectLst/>
                          <a:latin typeface="Arial" pitchFamily="34" charset="0"/>
                          <a:ea typeface="+mn-ea"/>
                          <a:cs typeface="Arial" pitchFamily="34" charset="0"/>
                        </a:rPr>
                        <a:t> Organization</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ASA : American </a:t>
                      </a:r>
                      <a:r>
                        <a:rPr lang="en-US" sz="1400" kern="1200" dirty="0" err="1" smtClean="0">
                          <a:solidFill>
                            <a:schemeClr val="dk1"/>
                          </a:solidFill>
                          <a:effectLst/>
                          <a:latin typeface="Arial" pitchFamily="34" charset="0"/>
                          <a:ea typeface="+mn-ea"/>
                          <a:cs typeface="Arial" pitchFamily="34" charset="0"/>
                        </a:rPr>
                        <a:t>Standart</a:t>
                      </a:r>
                      <a:r>
                        <a:rPr lang="en-US" sz="1400" kern="1200" dirty="0" smtClean="0">
                          <a:solidFill>
                            <a:schemeClr val="dk1"/>
                          </a:solidFill>
                          <a:effectLst/>
                          <a:latin typeface="Arial" pitchFamily="34" charset="0"/>
                          <a:ea typeface="+mn-ea"/>
                          <a:cs typeface="Arial" pitchFamily="34" charset="0"/>
                        </a:rPr>
                        <a:t> Association</a:t>
                      </a:r>
                      <a:endParaRPr lang="en-US" sz="14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ASA : American </a:t>
                      </a:r>
                      <a:r>
                        <a:rPr lang="en-US" sz="1400" kern="1200" dirty="0" err="1" smtClean="0">
                          <a:solidFill>
                            <a:schemeClr val="dk1"/>
                          </a:solidFill>
                          <a:effectLst/>
                          <a:latin typeface="Arial" pitchFamily="34" charset="0"/>
                          <a:ea typeface="+mn-ea"/>
                          <a:cs typeface="Arial" pitchFamily="34" charset="0"/>
                        </a:rPr>
                        <a:t>Standart</a:t>
                      </a:r>
                      <a:r>
                        <a:rPr lang="en-US" sz="1400" kern="1200" dirty="0" smtClean="0">
                          <a:solidFill>
                            <a:schemeClr val="dk1"/>
                          </a:solidFill>
                          <a:effectLst/>
                          <a:latin typeface="Arial" pitchFamily="34" charset="0"/>
                          <a:ea typeface="+mn-ea"/>
                          <a:cs typeface="Arial" pitchFamily="34" charset="0"/>
                        </a:rPr>
                        <a:t> Association</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DIN : Deutsche Industry Norm</a:t>
                      </a:r>
                    </a:p>
                    <a:p>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NiMH : </a:t>
                      </a:r>
                      <a:r>
                        <a:rPr lang="en-US" sz="1400" kern="1200" dirty="0" err="1" smtClean="0">
                          <a:solidFill>
                            <a:schemeClr val="dk1"/>
                          </a:solidFill>
                          <a:effectLst/>
                          <a:latin typeface="Arial" pitchFamily="34" charset="0"/>
                          <a:ea typeface="+mn-ea"/>
                          <a:cs typeface="Arial" pitchFamily="34" charset="0"/>
                        </a:rPr>
                        <a:t>Nikel</a:t>
                      </a:r>
                      <a:r>
                        <a:rPr lang="en-US" sz="1400" kern="1200" dirty="0" smtClean="0">
                          <a:solidFill>
                            <a:schemeClr val="dk1"/>
                          </a:solidFill>
                          <a:effectLst/>
                          <a:latin typeface="Arial" pitchFamily="34" charset="0"/>
                          <a:ea typeface="+mn-ea"/>
                          <a:cs typeface="Arial" pitchFamily="34" charset="0"/>
                        </a:rPr>
                        <a:t> Metal Hydride</a:t>
                      </a:r>
                    </a:p>
                    <a:p>
                      <a:endParaRPr lang="en-US" sz="14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effectLst/>
                          <a:latin typeface="Arial" pitchFamily="34" charset="0"/>
                          <a:ea typeface="+mn-ea"/>
                          <a:cs typeface="Arial" pitchFamily="34" charset="0"/>
                        </a:rPr>
                        <a:t>NiCd</a:t>
                      </a:r>
                      <a:r>
                        <a:rPr lang="en-US" sz="1400" kern="1200" dirty="0" smtClean="0">
                          <a:solidFill>
                            <a:schemeClr val="dk1"/>
                          </a:solidFill>
                          <a:effectLst/>
                          <a:latin typeface="Arial" pitchFamily="34" charset="0"/>
                          <a:ea typeface="+mn-ea"/>
                          <a:cs typeface="Arial" pitchFamily="34" charset="0"/>
                        </a:rPr>
                        <a:t> : </a:t>
                      </a:r>
                      <a:r>
                        <a:rPr lang="en-US" sz="1400" kern="1200" dirty="0" err="1" smtClean="0">
                          <a:solidFill>
                            <a:schemeClr val="dk1"/>
                          </a:solidFill>
                          <a:effectLst/>
                          <a:latin typeface="Arial" pitchFamily="34" charset="0"/>
                          <a:ea typeface="+mn-ea"/>
                          <a:cs typeface="Arial" pitchFamily="34" charset="0"/>
                        </a:rPr>
                        <a:t>Nikel</a:t>
                      </a:r>
                      <a:r>
                        <a:rPr lang="en-US" sz="1400" kern="1200" dirty="0" smtClean="0">
                          <a:solidFill>
                            <a:schemeClr val="dk1"/>
                          </a:solidFill>
                          <a:effectLst/>
                          <a:latin typeface="Arial" pitchFamily="34" charset="0"/>
                          <a:ea typeface="+mn-ea"/>
                          <a:cs typeface="Arial" pitchFamily="34" charset="0"/>
                        </a:rPr>
                        <a:t> Cadmium</a:t>
                      </a:r>
                    </a:p>
                    <a:p>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DRAM : Data Random </a:t>
                      </a:r>
                      <a:r>
                        <a:rPr lang="en-US" sz="1400" kern="1200" dirty="0" err="1" smtClean="0">
                          <a:solidFill>
                            <a:schemeClr val="dk1"/>
                          </a:solidFill>
                          <a:effectLst/>
                          <a:latin typeface="Arial" pitchFamily="34" charset="0"/>
                          <a:ea typeface="+mn-ea"/>
                          <a:cs typeface="Arial" pitchFamily="34" charset="0"/>
                        </a:rPr>
                        <a:t>Acces</a:t>
                      </a:r>
                      <a:r>
                        <a:rPr lang="en-US" sz="1400" kern="1200" dirty="0" smtClean="0">
                          <a:solidFill>
                            <a:schemeClr val="dk1"/>
                          </a:solidFill>
                          <a:effectLst/>
                          <a:latin typeface="Arial" pitchFamily="34" charset="0"/>
                          <a:ea typeface="+mn-ea"/>
                          <a:cs typeface="Arial" pitchFamily="34" charset="0"/>
                        </a:rPr>
                        <a:t> Memory</a:t>
                      </a:r>
                      <a:endParaRPr lang="en-US"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RISC : Reduce </a:t>
                      </a:r>
                      <a:r>
                        <a:rPr lang="en-US" sz="1400" kern="1200" dirty="0" err="1" smtClean="0">
                          <a:solidFill>
                            <a:schemeClr val="dk1"/>
                          </a:solidFill>
                          <a:effectLst/>
                          <a:latin typeface="Arial" pitchFamily="34" charset="0"/>
                          <a:ea typeface="+mn-ea"/>
                          <a:cs typeface="Arial" pitchFamily="34" charset="0"/>
                        </a:rPr>
                        <a:t>Intruction</a:t>
                      </a:r>
                      <a:r>
                        <a:rPr lang="en-US" sz="1400" kern="1200" dirty="0" smtClean="0">
                          <a:solidFill>
                            <a:schemeClr val="dk1"/>
                          </a:solidFill>
                          <a:effectLst/>
                          <a:latin typeface="Arial" pitchFamily="34" charset="0"/>
                          <a:ea typeface="+mn-ea"/>
                          <a:cs typeface="Arial" pitchFamily="34" charset="0"/>
                        </a:rPr>
                        <a:t> Set Computer</a:t>
                      </a:r>
                      <a:endParaRPr lang="en-US" sz="1400" dirty="0">
                        <a:latin typeface="Arial" pitchFamily="34" charset="0"/>
                        <a:cs typeface="Arial"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Aperture : </a:t>
                      </a:r>
                      <a:r>
                        <a:rPr lang="en-US" sz="1400" kern="1200" dirty="0" err="1" smtClean="0">
                          <a:solidFill>
                            <a:schemeClr val="dk1"/>
                          </a:solidFill>
                          <a:effectLst/>
                          <a:latin typeface="Arial" pitchFamily="34" charset="0"/>
                          <a:ea typeface="+mn-ea"/>
                          <a:cs typeface="Arial" pitchFamily="34" charset="0"/>
                        </a:rPr>
                        <a:t>Diafragma</a:t>
                      </a:r>
                      <a:endParaRPr lang="en-US" sz="1400" kern="1200" dirty="0" smtClean="0">
                        <a:solidFill>
                          <a:schemeClr val="dk1"/>
                        </a:solidFill>
                        <a:effectLst/>
                        <a:latin typeface="Arial" pitchFamily="34" charset="0"/>
                        <a:ea typeface="+mn-ea"/>
                        <a:cs typeface="Arial" pitchFamily="34" charset="0"/>
                      </a:endParaRPr>
                    </a:p>
                    <a:p>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Lens Hood : </a:t>
                      </a:r>
                      <a:r>
                        <a:rPr lang="en-US" sz="1400" kern="1200" dirty="0" err="1" smtClean="0">
                          <a:solidFill>
                            <a:schemeClr val="dk1"/>
                          </a:solidFill>
                          <a:effectLst/>
                          <a:latin typeface="Arial" pitchFamily="34" charset="0"/>
                          <a:ea typeface="+mn-ea"/>
                          <a:cs typeface="Arial" pitchFamily="34" charset="0"/>
                        </a:rPr>
                        <a:t>Tudung</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lensa</a:t>
                      </a:r>
                      <a:endParaRPr lang="en-US" sz="1400" kern="1200" dirty="0" smtClean="0">
                        <a:solidFill>
                          <a:schemeClr val="dk1"/>
                        </a:solidFill>
                        <a:effectLst/>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Arial" pitchFamily="34" charset="0"/>
                          <a:ea typeface="+mn-ea"/>
                          <a:cs typeface="Arial" pitchFamily="34" charset="0"/>
                        </a:rPr>
                        <a:t>Aperture priority : </a:t>
                      </a:r>
                      <a:r>
                        <a:rPr lang="en-US" sz="1400" kern="1200" dirty="0" err="1" smtClean="0">
                          <a:solidFill>
                            <a:schemeClr val="dk1"/>
                          </a:solidFill>
                          <a:effectLst/>
                          <a:latin typeface="Arial" pitchFamily="34" charset="0"/>
                          <a:ea typeface="+mn-ea"/>
                          <a:cs typeface="Arial" pitchFamily="34" charset="0"/>
                        </a:rPr>
                        <a:t>Prioritas</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pengaturan</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pada</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diafragma</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kecepatan</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rana</a:t>
                      </a:r>
                      <a:r>
                        <a:rPr lang="en-US" sz="1400" kern="1200" dirty="0" smtClean="0">
                          <a:solidFill>
                            <a:schemeClr val="dk1"/>
                          </a:solidFill>
                          <a:effectLst/>
                          <a:latin typeface="Arial" pitchFamily="34" charset="0"/>
                          <a:ea typeface="+mn-ea"/>
                          <a:cs typeface="Arial" pitchFamily="34" charset="0"/>
                        </a:rPr>
                        <a:t> </a:t>
                      </a:r>
                      <a:r>
                        <a:rPr lang="en-US" sz="1400" kern="1200" dirty="0" err="1" smtClean="0">
                          <a:solidFill>
                            <a:schemeClr val="dk1"/>
                          </a:solidFill>
                          <a:effectLst/>
                          <a:latin typeface="Arial" pitchFamily="34" charset="0"/>
                          <a:ea typeface="+mn-ea"/>
                          <a:cs typeface="Arial" pitchFamily="34" charset="0"/>
                        </a:rPr>
                        <a:t>otomatis</a:t>
                      </a:r>
                      <a:endParaRPr lang="en-US" sz="1400" kern="1200" dirty="0" smtClean="0">
                        <a:solidFill>
                          <a:schemeClr val="dk1"/>
                        </a:solidFill>
                        <a:effectLst/>
                        <a:latin typeface="Arial" pitchFamily="34" charset="0"/>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itchFamily="34" charset="0"/>
                        <a:cs typeface="Arial"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Shutter : </a:t>
                      </a:r>
                      <a:r>
                        <a:rPr lang="en-US" sz="1800" kern="1200" dirty="0" err="1" smtClean="0">
                          <a:solidFill>
                            <a:schemeClr val="dk1"/>
                          </a:solidFill>
                          <a:effectLst/>
                          <a:latin typeface="+mn-lt"/>
                          <a:ea typeface="+mn-ea"/>
                          <a:cs typeface="+mn-cs"/>
                        </a:rPr>
                        <a:t>Rana</a:t>
                      </a:r>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Shutter Priority : </a:t>
                      </a:r>
                      <a:r>
                        <a:rPr lang="en-US" sz="1800" kern="1200" dirty="0" err="1" smtClean="0">
                          <a:solidFill>
                            <a:schemeClr val="dk1"/>
                          </a:solidFill>
                          <a:effectLst/>
                          <a:latin typeface="+mn-lt"/>
                          <a:ea typeface="+mn-ea"/>
                          <a:cs typeface="+mn-cs"/>
                        </a:rPr>
                        <a:t>Prioritas</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pengaturan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pada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kecepatan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rana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diafragma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otomatis</a:t>
                      </a:r>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Exposure compensation :</a:t>
                      </a:r>
                      <a:r>
                        <a:rPr lang="en-US" sz="1800" kern="1200" dirty="0" err="1" smtClean="0">
                          <a:solidFill>
                            <a:schemeClr val="dk1"/>
                          </a:solidFill>
                          <a:effectLst/>
                          <a:latin typeface="+mn-lt"/>
                          <a:ea typeface="+mn-ea"/>
                          <a:cs typeface="+mn-cs"/>
                        </a:rPr>
                        <a:t>Kompensasi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pencahayaan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membuat</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alternatif</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pencahayaan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dari</a:t>
                      </a:r>
                      <a:r>
                        <a:rPr lang="en-US" sz="1800" kern="1200" dirty="0" smtClean="0">
                          <a:solidFill>
                            <a:schemeClr val="dk1"/>
                          </a:solidFill>
                          <a:effectLst/>
                          <a:latin typeface="+mn-lt"/>
                          <a:ea typeface="+mn-ea"/>
                          <a:cs typeface="+mn-cs"/>
                        </a:rPr>
                        <a:t> normal </a:t>
                      </a:r>
                      <a:r>
                        <a:rPr lang="en-US" sz="1800" kern="1200" dirty="0" err="1" smtClean="0">
                          <a:solidFill>
                            <a:schemeClr val="dk1"/>
                          </a:solidFill>
                          <a:effectLst/>
                          <a:latin typeface="+mn-lt"/>
                          <a:ea typeface="+mn-ea"/>
                          <a:cs typeface="+mn-cs"/>
                        </a:rPr>
                        <a:t>menjadi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lebih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atau</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kurang</a:t>
                      </a:r>
                      <a:endParaRPr lang="en-U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677719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437468"/>
              </p:ext>
            </p:extLst>
          </p:nvPr>
        </p:nvGraphicFramePr>
        <p:xfrm>
          <a:off x="0" y="-76200"/>
          <a:ext cx="8991600" cy="7376160"/>
        </p:xfrm>
        <a:graphic>
          <a:graphicData uri="http://schemas.openxmlformats.org/drawingml/2006/table">
            <a:tbl>
              <a:tblPr firstRow="1" bandRow="1">
                <a:tableStyleId>{5C22544A-7EE6-4342-B048-85BDC9FD1C3A}</a:tableStyleId>
              </a:tblPr>
              <a:tblGrid>
                <a:gridCol w="2997200"/>
                <a:gridCol w="2997200"/>
                <a:gridCol w="2997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CCD : Charge Couple Device (</a:t>
                      </a:r>
                      <a:r>
                        <a:rPr lang="en-US" sz="1800" b="1" kern="1200" dirty="0" err="1" smtClean="0">
                          <a:solidFill>
                            <a:schemeClr val="lt1"/>
                          </a:solidFill>
                          <a:effectLst/>
                          <a:latin typeface="+mn-lt"/>
                          <a:ea typeface="+mn-ea"/>
                          <a:cs typeface="+mn-cs"/>
                        </a:rPr>
                        <a:t>pada</a:t>
                      </a:r>
                      <a:r>
                        <a:rPr lang="en-US" sz="1800" b="1" kern="1200" dirty="0" smtClean="0">
                          <a:solidFill>
                            <a:schemeClr val="lt1"/>
                          </a:solidFill>
                          <a:effectLst/>
                          <a:latin typeface="+mn-lt"/>
                          <a:ea typeface="+mn-ea"/>
                          <a:cs typeface="+mn-cs"/>
                        </a:rPr>
                        <a:t> </a:t>
                      </a:r>
                      <a:r>
                        <a:rPr lang="en-US" sz="1800" b="1" kern="1200" dirty="0" err="1" smtClean="0">
                          <a:solidFill>
                            <a:schemeClr val="lt1"/>
                          </a:solidFill>
                          <a:effectLst/>
                          <a:latin typeface="+mn-lt"/>
                          <a:ea typeface="+mn-ea"/>
                          <a:cs typeface="+mn-cs"/>
                        </a:rPr>
                        <a:t>kamera</a:t>
                      </a:r>
                      <a:r>
                        <a:rPr lang="en-US" sz="1800" b="1" kern="1200" dirty="0" smtClean="0">
                          <a:solidFill>
                            <a:schemeClr val="lt1"/>
                          </a:solidFill>
                          <a:effectLst/>
                          <a:latin typeface="+mn-lt"/>
                          <a:ea typeface="+mn-ea"/>
                          <a:cs typeface="+mn-cs"/>
                        </a:rPr>
                        <a:t> digital)</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CPL : Circular Polarizing</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USM : Ultrasonic motor</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ESP : </a:t>
                      </a:r>
                      <a:r>
                        <a:rPr lang="en-US" sz="1600" kern="1200" dirty="0" err="1" smtClean="0">
                          <a:solidFill>
                            <a:schemeClr val="dk1"/>
                          </a:solidFill>
                          <a:effectLst/>
                          <a:latin typeface="Arial" pitchFamily="34" charset="0"/>
                          <a:ea typeface="+mn-ea"/>
                          <a:cs typeface="Arial" pitchFamily="34" charset="0"/>
                        </a:rPr>
                        <a:t>Elektro</a:t>
                      </a:r>
                      <a:r>
                        <a:rPr lang="en-US" sz="1600" kern="1200" dirty="0" smtClean="0">
                          <a:solidFill>
                            <a:schemeClr val="dk1"/>
                          </a:solidFill>
                          <a:effectLst/>
                          <a:latin typeface="Arial" pitchFamily="34" charset="0"/>
                          <a:ea typeface="+mn-ea"/>
                          <a:cs typeface="Arial" pitchFamily="34" charset="0"/>
                        </a:rPr>
                        <a:t>-Selective Pattern (</a:t>
                      </a:r>
                      <a:r>
                        <a:rPr lang="en-US" sz="1600" kern="1200" dirty="0" err="1" smtClean="0">
                          <a:solidFill>
                            <a:schemeClr val="dk1"/>
                          </a:solidFill>
                          <a:effectLst/>
                          <a:latin typeface="Arial" pitchFamily="34" charset="0"/>
                          <a:ea typeface="+mn-ea"/>
                          <a:cs typeface="Arial" pitchFamily="34" charset="0"/>
                        </a:rPr>
                        <a:t>Sistem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pengkuran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cahaya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otomatik</a:t>
                      </a:r>
                      <a:r>
                        <a:rPr lang="en-US" sz="1600" kern="1200" dirty="0" smtClean="0">
                          <a:solidFill>
                            <a:schemeClr val="dk1"/>
                          </a:solidFill>
                          <a:effectLst/>
                          <a:latin typeface="Arial" pitchFamily="34" charset="0"/>
                          <a:ea typeface="+mn-ea"/>
                          <a:cs typeface="Arial" pitchFamily="34" charset="0"/>
                        </a:rPr>
                        <a:t>, di </a:t>
                      </a:r>
                      <a:r>
                        <a:rPr lang="en-US" sz="1600" kern="1200" dirty="0" err="1" smtClean="0">
                          <a:solidFill>
                            <a:schemeClr val="dk1"/>
                          </a:solidFill>
                          <a:effectLst/>
                          <a:latin typeface="Arial" pitchFamily="34" charset="0"/>
                          <a:ea typeface="+mn-ea"/>
                          <a:cs typeface="Arial" pitchFamily="34" charset="0"/>
                        </a:rPr>
                        <a:t>saat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kondisi</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kesenjangan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kecerahannya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sangat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besar</a:t>
                      </a:r>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SLR : single Lens </a:t>
                      </a:r>
                      <a:r>
                        <a:rPr lang="en-US" sz="1600" kern="1200" dirty="0" err="1" smtClean="0">
                          <a:solidFill>
                            <a:schemeClr val="dk1"/>
                          </a:solidFill>
                          <a:effectLst/>
                          <a:latin typeface="Arial" pitchFamily="34" charset="0"/>
                          <a:ea typeface="+mn-ea"/>
                          <a:cs typeface="Arial" pitchFamily="34" charset="0"/>
                        </a:rPr>
                        <a:t>Reflek</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kamera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lensa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tunggal</a:t>
                      </a:r>
                      <a:r>
                        <a:rPr lang="en-US" sz="1600" kern="1200" dirty="0" smtClean="0">
                          <a:solidFill>
                            <a:schemeClr val="dk1"/>
                          </a:solidFill>
                          <a:effectLst/>
                          <a:latin typeface="Arial" pitchFamily="34" charset="0"/>
                          <a:ea typeface="+mn-ea"/>
                          <a:cs typeface="Arial" pitchFamily="34" charset="0"/>
                        </a:rPr>
                        <a:t> yang </a:t>
                      </a:r>
                      <a:r>
                        <a:rPr lang="en-US" sz="1600" kern="1200" dirty="0" err="1" smtClean="0">
                          <a:solidFill>
                            <a:schemeClr val="dk1"/>
                          </a:solidFill>
                          <a:effectLst/>
                          <a:latin typeface="Arial" pitchFamily="34" charset="0"/>
                          <a:ea typeface="+mn-ea"/>
                          <a:cs typeface="Arial" pitchFamily="34" charset="0"/>
                        </a:rPr>
                        <a:t>menggunakan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cermin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prisma</a:t>
                      </a:r>
                      <a:endParaRPr lang="en-US" sz="1600" kern="1200" dirty="0" smtClean="0">
                        <a:solidFill>
                          <a:schemeClr val="dk1"/>
                        </a:solidFill>
                        <a:effectLst/>
                        <a:latin typeface="Arial" pitchFamily="34" charset="0"/>
                        <a:ea typeface="+mn-ea"/>
                        <a:cs typeface="Arial" pitchFamily="34" charset="0"/>
                      </a:endParaRPr>
                    </a:p>
                    <a:p>
                      <a:endParaRPr lang="en-US"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TLR : Twin lens </a:t>
                      </a:r>
                      <a:r>
                        <a:rPr lang="en-US" sz="1600" kern="1200" dirty="0" err="1" smtClean="0">
                          <a:solidFill>
                            <a:schemeClr val="dk1"/>
                          </a:solidFill>
                          <a:effectLst/>
                          <a:latin typeface="Arial" pitchFamily="34" charset="0"/>
                          <a:ea typeface="+mn-ea"/>
                          <a:cs typeface="Arial" pitchFamily="34" charset="0"/>
                        </a:rPr>
                        <a:t>Refleks</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kamera</a:t>
                      </a:r>
                      <a:r>
                        <a:rPr lang="en-US" sz="1600" kern="1200" dirty="0" smtClean="0">
                          <a:solidFill>
                            <a:schemeClr val="dk1"/>
                          </a:solidFill>
                          <a:effectLst/>
                          <a:latin typeface="Arial" pitchFamily="34" charset="0"/>
                          <a:ea typeface="+mn-ea"/>
                          <a:cs typeface="Arial" pitchFamily="34" charset="0"/>
                        </a:rPr>
                        <a:t> yang </a:t>
                      </a:r>
                      <a:r>
                        <a:rPr lang="en-US" sz="1600" kern="1200" dirty="0" err="1" smtClean="0">
                          <a:solidFill>
                            <a:schemeClr val="dk1"/>
                          </a:solidFill>
                          <a:effectLst/>
                          <a:latin typeface="Arial" pitchFamily="34" charset="0"/>
                          <a:ea typeface="+mn-ea"/>
                          <a:cs typeface="Arial" pitchFamily="34" charset="0"/>
                        </a:rPr>
                        <a:t>menggunakan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dua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lensa</a:t>
                      </a:r>
                      <a:r>
                        <a:rPr lang="en-US" sz="1600" kern="1200" dirty="0" smtClean="0">
                          <a:solidFill>
                            <a:schemeClr val="dk1"/>
                          </a:solidFill>
                          <a:effectLst/>
                          <a:latin typeface="Arial" pitchFamily="34" charset="0"/>
                          <a:ea typeface="+mn-ea"/>
                          <a:cs typeface="Arial" pitchFamily="34" charset="0"/>
                        </a:rPr>
                        <a:t> , </a:t>
                      </a:r>
                      <a:r>
                        <a:rPr lang="en-US" sz="1600" kern="1200" dirty="0" err="1" smtClean="0">
                          <a:solidFill>
                            <a:schemeClr val="dk1"/>
                          </a:solidFill>
                          <a:effectLst/>
                          <a:latin typeface="Arial" pitchFamily="34" charset="0"/>
                          <a:ea typeface="+mn-ea"/>
                          <a:cs typeface="Arial" pitchFamily="34" charset="0"/>
                        </a:rPr>
                        <a:t>satu</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untuk</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melihat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lainnya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utnuk</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meneruskan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cahaya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ke</a:t>
                      </a:r>
                      <a:r>
                        <a:rPr lang="en-US" sz="1600" kern="1200" dirty="0" smtClean="0">
                          <a:solidFill>
                            <a:schemeClr val="dk1"/>
                          </a:solidFill>
                          <a:effectLst/>
                          <a:latin typeface="Arial" pitchFamily="34" charset="0"/>
                          <a:ea typeface="+mn-ea"/>
                          <a:cs typeface="Arial" pitchFamily="34" charset="0"/>
                        </a:rPr>
                        <a:t> film</a:t>
                      </a:r>
                      <a:endParaRPr lang="en-US" sz="1600" dirty="0">
                        <a:latin typeface="Arial" pitchFamily="34" charset="0"/>
                        <a:cs typeface="Arial" pitchFamily="34"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Lens Mount : </a:t>
                      </a:r>
                      <a:r>
                        <a:rPr lang="en-US" sz="1600" kern="1200" dirty="0" err="1" smtClean="0">
                          <a:solidFill>
                            <a:schemeClr val="dk1"/>
                          </a:solidFill>
                          <a:effectLst/>
                          <a:latin typeface="Arial" pitchFamily="34" charset="0"/>
                          <a:ea typeface="+mn-ea"/>
                          <a:cs typeface="Arial" pitchFamily="34" charset="0"/>
                        </a:rPr>
                        <a:t>Dudukan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lensa</a:t>
                      </a: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MF : Manual </a:t>
                      </a:r>
                      <a:r>
                        <a:rPr lang="en-US" sz="1600" kern="1200" dirty="0" err="1" smtClean="0">
                          <a:solidFill>
                            <a:schemeClr val="dk1"/>
                          </a:solidFill>
                          <a:effectLst/>
                          <a:latin typeface="Arial" pitchFamily="34" charset="0"/>
                          <a:ea typeface="+mn-ea"/>
                          <a:cs typeface="Arial" pitchFamily="34" charset="0"/>
                        </a:rPr>
                        <a:t>Fokus</a:t>
                      </a:r>
                      <a:endParaRPr lang="en-US" sz="1600" kern="1200" dirty="0" smtClean="0">
                        <a:solidFill>
                          <a:schemeClr val="dk1"/>
                        </a:solidFill>
                        <a:effectLst/>
                        <a:latin typeface="Arial" pitchFamily="34" charset="0"/>
                        <a:ea typeface="+mn-ea"/>
                        <a:cs typeface="Arial" pitchFamily="34" charset="0"/>
                      </a:endParaRPr>
                    </a:p>
                    <a:p>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AF : Auto </a:t>
                      </a:r>
                      <a:r>
                        <a:rPr lang="en-US" sz="1600" kern="1200" dirty="0" err="1" smtClean="0">
                          <a:solidFill>
                            <a:schemeClr val="dk1"/>
                          </a:solidFill>
                          <a:effectLst/>
                          <a:latin typeface="Arial" pitchFamily="34" charset="0"/>
                          <a:ea typeface="+mn-ea"/>
                          <a:cs typeface="Arial" pitchFamily="34" charset="0"/>
                        </a:rPr>
                        <a:t>Fokus</a:t>
                      </a:r>
                      <a:endParaRPr lang="en-US" sz="1600" dirty="0">
                        <a:latin typeface="Arial" pitchFamily="34" charset="0"/>
                        <a:cs typeface="Arial"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Fps : Frame per second:, </a:t>
                      </a:r>
                      <a:r>
                        <a:rPr lang="en-US" sz="1600" kern="1200" dirty="0" err="1" smtClean="0">
                          <a:solidFill>
                            <a:schemeClr val="dk1"/>
                          </a:solidFill>
                          <a:effectLst/>
                          <a:latin typeface="Arial" pitchFamily="34" charset="0"/>
                          <a:ea typeface="+mn-ea"/>
                          <a:cs typeface="Arial" pitchFamily="34" charset="0"/>
                        </a:rPr>
                        <a:t>satuan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kecepatan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pengambilan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gambar</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dalam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gambar</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perdetik</a:t>
                      </a: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DOF : Depth of Field; </a:t>
                      </a:r>
                      <a:r>
                        <a:rPr lang="en-US" sz="1600" kern="1200" dirty="0" err="1" smtClean="0">
                          <a:solidFill>
                            <a:schemeClr val="dk1"/>
                          </a:solidFill>
                          <a:effectLst/>
                          <a:latin typeface="Arial" pitchFamily="34" charset="0"/>
                          <a:ea typeface="+mn-ea"/>
                          <a:cs typeface="Arial" pitchFamily="34" charset="0"/>
                        </a:rPr>
                        <a:t>ruang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tajam</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merupakan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jarak</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dimana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gambar</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masih</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terlihat</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tajam</a:t>
                      </a:r>
                      <a:r>
                        <a:rPr lang="en-US" sz="1600" kern="1200" dirty="0" smtClean="0">
                          <a:solidFill>
                            <a:schemeClr val="dk1"/>
                          </a:solidFill>
                          <a:effectLst/>
                          <a:latin typeface="Arial" pitchFamily="34" charset="0"/>
                          <a:ea typeface="+mn-ea"/>
                          <a:cs typeface="Arial" pitchFamily="34" charset="0"/>
                        </a:rPr>
                        <a:t>/focus, </a:t>
                      </a:r>
                      <a:r>
                        <a:rPr lang="en-US" sz="1600" kern="1200" dirty="0" err="1" smtClean="0">
                          <a:solidFill>
                            <a:schemeClr val="dk1"/>
                          </a:solidFill>
                          <a:effectLst/>
                          <a:latin typeface="Arial" pitchFamily="34" charset="0"/>
                          <a:ea typeface="+mn-ea"/>
                          <a:cs typeface="Arial" pitchFamily="34" charset="0"/>
                        </a:rPr>
                        <a:t>bergantung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pada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diafragma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panjang</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lensa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jarak</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objek</a:t>
                      </a:r>
                      <a:r>
                        <a:rPr lang="en-US" sz="1600" kern="1200" dirty="0" smtClean="0">
                          <a:solidFill>
                            <a:schemeClr val="dk1"/>
                          </a:solidFill>
                          <a:effectLst/>
                          <a:latin typeface="Arial" pitchFamily="34" charset="0"/>
                          <a:ea typeface="+mn-ea"/>
                          <a:cs typeface="Arial" pitchFamily="34" charset="0"/>
                        </a:rPr>
                        <a:t>`</a:t>
                      </a: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Arial" pitchFamily="34" charset="0"/>
                          <a:ea typeface="+mn-ea"/>
                          <a:cs typeface="Arial" pitchFamily="34" charset="0"/>
                        </a:rPr>
                        <a:t>GN : Guide number; </a:t>
                      </a:r>
                      <a:r>
                        <a:rPr lang="en-US" sz="1600" kern="1200" dirty="0" err="1" smtClean="0">
                          <a:solidFill>
                            <a:schemeClr val="dk1"/>
                          </a:solidFill>
                          <a:effectLst/>
                          <a:latin typeface="Arial" pitchFamily="34" charset="0"/>
                          <a:ea typeface="+mn-ea"/>
                          <a:cs typeface="Arial" pitchFamily="34" charset="0"/>
                        </a:rPr>
                        <a:t>kekuatan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cahaya</a:t>
                      </a:r>
                      <a:r>
                        <a:rPr lang="en-US" sz="1600" kern="1200" dirty="0" smtClean="0">
                          <a:solidFill>
                            <a:schemeClr val="dk1"/>
                          </a:solidFill>
                          <a:effectLst/>
                          <a:latin typeface="Arial" pitchFamily="34" charset="0"/>
                          <a:ea typeface="+mn-ea"/>
                          <a:cs typeface="Arial" pitchFamily="34" charset="0"/>
                        </a:rPr>
                        <a:t> blitz </a:t>
                      </a:r>
                      <a:r>
                        <a:rPr lang="en-US" sz="1600" kern="1200" dirty="0" err="1" smtClean="0">
                          <a:solidFill>
                            <a:schemeClr val="dk1"/>
                          </a:solidFill>
                          <a:effectLst/>
                          <a:latin typeface="Arial" pitchFamily="34" charset="0"/>
                          <a:ea typeface="+mn-ea"/>
                          <a:cs typeface="Arial" pitchFamily="34" charset="0"/>
                        </a:rPr>
                        <a:t>merupakan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perkalian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antara</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jarak</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dalam</a:t>
                      </a:r>
                      <a:r>
                        <a:rPr lang="en-US" sz="1600" kern="1200" dirty="0" smtClean="0">
                          <a:solidFill>
                            <a:schemeClr val="dk1"/>
                          </a:solidFill>
                          <a:effectLst/>
                          <a:latin typeface="Arial" pitchFamily="34" charset="0"/>
                          <a:ea typeface="+mn-ea"/>
                          <a:cs typeface="Arial" pitchFamily="34" charset="0"/>
                        </a:rPr>
                        <a:t> meter </a:t>
                      </a:r>
                      <a:r>
                        <a:rPr lang="en-US" sz="1600" kern="1200" dirty="0" err="1" smtClean="0">
                          <a:solidFill>
                            <a:schemeClr val="dk1"/>
                          </a:solidFill>
                          <a:effectLst/>
                          <a:latin typeface="Arial" pitchFamily="34" charset="0"/>
                          <a:ea typeface="+mn-ea"/>
                          <a:cs typeface="Arial" pitchFamily="34" charset="0"/>
                        </a:rPr>
                        <a:t>atau</a:t>
                      </a:r>
                      <a:r>
                        <a:rPr lang="en-US" sz="1600" kern="1200" dirty="0" smtClean="0">
                          <a:solidFill>
                            <a:schemeClr val="dk1"/>
                          </a:solidFill>
                          <a:effectLst/>
                          <a:latin typeface="Arial" pitchFamily="34" charset="0"/>
                          <a:ea typeface="+mn-ea"/>
                          <a:cs typeface="Arial" pitchFamily="34" charset="0"/>
                        </a:rPr>
                        <a:t> feet) </a:t>
                      </a:r>
                      <a:r>
                        <a:rPr lang="en-US" sz="1600" kern="1200" dirty="0" err="1" smtClean="0">
                          <a:solidFill>
                            <a:schemeClr val="dk1"/>
                          </a:solidFill>
                          <a:effectLst/>
                          <a:latin typeface="Arial" pitchFamily="34" charset="0"/>
                          <a:ea typeface="+mn-ea"/>
                          <a:cs typeface="Arial" pitchFamily="34" charset="0"/>
                        </a:rPr>
                        <a:t>dan</a:t>
                      </a:r>
                      <a:r>
                        <a:rPr lang="en-US" sz="1600" kern="1200" dirty="0" smtClean="0">
                          <a:solidFill>
                            <a:schemeClr val="dk1"/>
                          </a:solidFill>
                          <a:effectLst/>
                          <a:latin typeface="Arial" pitchFamily="34" charset="0"/>
                          <a:ea typeface="+mn-ea"/>
                          <a:cs typeface="Arial" pitchFamily="34" charset="0"/>
                        </a:rPr>
                        <a:t> </a:t>
                      </a:r>
                      <a:r>
                        <a:rPr lang="en-US" sz="1600" kern="1200" dirty="0" err="1" smtClean="0">
                          <a:solidFill>
                            <a:schemeClr val="dk1"/>
                          </a:solidFill>
                          <a:effectLst/>
                          <a:latin typeface="Arial" pitchFamily="34" charset="0"/>
                          <a:ea typeface="+mn-ea"/>
                          <a:cs typeface="Arial" pitchFamily="34" charset="0"/>
                        </a:rPr>
                        <a:t>diafragma</a:t>
                      </a:r>
                      <a:endParaRPr lang="en-US" sz="1600" kern="1200" dirty="0" smtClean="0">
                        <a:solidFill>
                          <a:schemeClr val="dk1"/>
                        </a:solidFill>
                        <a:effectLst/>
                        <a:latin typeface="Arial" pitchFamily="34" charset="0"/>
                        <a:ea typeface="+mn-ea"/>
                        <a:cs typeface="Arial" pitchFamily="34" charset="0"/>
                      </a:endParaRPr>
                    </a:p>
                    <a:p>
                      <a:endParaRPr lang="en-US" sz="1600" dirty="0">
                        <a:latin typeface="Arial" pitchFamily="34" charset="0"/>
                        <a:cs typeface="Arial"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AR Range : Tingkat </a:t>
                      </a:r>
                      <a:r>
                        <a:rPr lang="en-US" sz="1600" kern="1200" dirty="0" err="1" smtClean="0">
                          <a:solidFill>
                            <a:schemeClr val="dk1"/>
                          </a:solidFill>
                          <a:effectLst/>
                          <a:latin typeface="+mn-lt"/>
                          <a:ea typeface="+mn-ea"/>
                          <a:cs typeface="+mn-cs"/>
                        </a:rPr>
                        <a:t>terang</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cahaya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dimana</a:t>
                      </a:r>
                      <a:r>
                        <a:rPr lang="en-US" sz="1600" kern="1200" dirty="0" smtClean="0">
                          <a:solidFill>
                            <a:schemeClr val="dk1"/>
                          </a:solidFill>
                          <a:effectLst/>
                          <a:latin typeface="+mn-lt"/>
                          <a:ea typeface="+mn-ea"/>
                          <a:cs typeface="+mn-cs"/>
                        </a:rPr>
                        <a:t> system </a:t>
                      </a:r>
                      <a:r>
                        <a:rPr lang="en-US" sz="1600" kern="1200" dirty="0" err="1" smtClean="0">
                          <a:solidFill>
                            <a:schemeClr val="dk1"/>
                          </a:solidFill>
                          <a:effectLst/>
                          <a:latin typeface="+mn-lt"/>
                          <a:ea typeface="+mn-ea"/>
                          <a:cs typeface="+mn-cs"/>
                        </a:rPr>
                        <a:t>aotufocus</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masih</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dapat</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bekerja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dalam</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satuan</a:t>
                      </a:r>
                      <a:r>
                        <a:rPr lang="en-US" sz="1600" kern="1200" dirty="0" smtClean="0">
                          <a:solidFill>
                            <a:schemeClr val="dk1"/>
                          </a:solidFill>
                          <a:effectLst/>
                          <a:latin typeface="+mn-lt"/>
                          <a:ea typeface="+mn-ea"/>
                          <a:cs typeface="+mn-cs"/>
                        </a:rPr>
                        <a:t> EV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EV : Exposure Value; </a:t>
                      </a:r>
                      <a:r>
                        <a:rPr lang="en-US" sz="1600" kern="1200" dirty="0" err="1" smtClean="0">
                          <a:solidFill>
                            <a:schemeClr val="dk1"/>
                          </a:solidFill>
                          <a:effectLst/>
                          <a:latin typeface="+mn-lt"/>
                          <a:ea typeface="+mn-ea"/>
                          <a:cs typeface="+mn-cs"/>
                        </a:rPr>
                        <a:t>kekuatan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cahaya</a:t>
                      </a:r>
                      <a:r>
                        <a:rPr lang="en-US" sz="1600" kern="1200" dirty="0" smtClean="0">
                          <a:solidFill>
                            <a:schemeClr val="dk1"/>
                          </a:solidFill>
                          <a:effectLst/>
                          <a:latin typeface="+mn-lt"/>
                          <a:ea typeface="+mn-ea"/>
                          <a:cs typeface="+mn-cs"/>
                        </a:rPr>
                        <a:t>. Sample, EV=0 </a:t>
                      </a:r>
                      <a:r>
                        <a:rPr lang="en-US" sz="1600" kern="1200" dirty="0" err="1" smtClean="0">
                          <a:solidFill>
                            <a:schemeClr val="dk1"/>
                          </a:solidFill>
                          <a:effectLst/>
                          <a:latin typeface="+mn-lt"/>
                          <a:ea typeface="+mn-ea"/>
                          <a:cs typeface="+mn-cs"/>
                        </a:rPr>
                        <a:t>kekuatan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cahaya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pada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difragma</a:t>
                      </a:r>
                      <a:r>
                        <a:rPr lang="en-US" sz="1600" kern="1200" dirty="0" smtClean="0">
                          <a:solidFill>
                            <a:schemeClr val="dk1"/>
                          </a:solidFill>
                          <a:effectLst/>
                          <a:latin typeface="+mn-lt"/>
                          <a:ea typeface="+mn-ea"/>
                          <a:cs typeface="+mn-cs"/>
                        </a:rPr>
                        <a:t> f/1,0 </a:t>
                      </a:r>
                      <a:r>
                        <a:rPr lang="en-US" sz="1600" kern="1200" dirty="0" err="1" smtClean="0">
                          <a:solidFill>
                            <a:schemeClr val="dk1"/>
                          </a:solidFill>
                          <a:effectLst/>
                          <a:latin typeface="+mn-lt"/>
                          <a:ea typeface="+mn-ea"/>
                          <a:cs typeface="+mn-cs"/>
                        </a:rPr>
                        <a:t>kecepatan</a:t>
                      </a:r>
                      <a:r>
                        <a:rPr lang="en-US" sz="1600" kern="1200" dirty="0" smtClean="0">
                          <a:solidFill>
                            <a:schemeClr val="dk1"/>
                          </a:solidFill>
                          <a:effectLst/>
                          <a:latin typeface="+mn-lt"/>
                          <a:ea typeface="+mn-ea"/>
                          <a:cs typeface="+mn-cs"/>
                        </a:rPr>
                        <a:t> 1 </a:t>
                      </a:r>
                      <a:r>
                        <a:rPr lang="en-US" sz="1600" kern="1200" dirty="0" err="1" smtClean="0">
                          <a:solidFill>
                            <a:schemeClr val="dk1"/>
                          </a:solidFill>
                          <a:effectLst/>
                          <a:latin typeface="+mn-lt"/>
                          <a:ea typeface="+mn-ea"/>
                          <a:cs typeface="+mn-cs"/>
                        </a:rPr>
                        <a:t>detik</a:t>
                      </a:r>
                      <a:endParaRPr lang="en-US" sz="16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Exposure mode : Modus </a:t>
                      </a:r>
                      <a:r>
                        <a:rPr lang="en-US" sz="1600" kern="1200" dirty="0" err="1" smtClean="0">
                          <a:solidFill>
                            <a:schemeClr val="dk1"/>
                          </a:solidFill>
                          <a:effectLst/>
                          <a:latin typeface="+mn-lt"/>
                          <a:ea typeface="+mn-ea"/>
                          <a:cs typeface="+mn-cs"/>
                        </a:rPr>
                        <a:t>pencahayaan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pada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umumnya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ada</a:t>
                      </a:r>
                      <a:r>
                        <a:rPr lang="en-US" sz="1600" kern="1200" dirty="0" smtClean="0">
                          <a:solidFill>
                            <a:schemeClr val="dk1"/>
                          </a:solidFill>
                          <a:effectLst/>
                          <a:latin typeface="+mn-lt"/>
                          <a:ea typeface="+mn-ea"/>
                          <a:cs typeface="+mn-cs"/>
                        </a:rPr>
                        <a:t> 4 </a:t>
                      </a:r>
                      <a:r>
                        <a:rPr lang="en-US" sz="1600" kern="1200" dirty="0" err="1" smtClean="0">
                          <a:solidFill>
                            <a:schemeClr val="dk1"/>
                          </a:solidFill>
                          <a:effectLst/>
                          <a:latin typeface="+mn-lt"/>
                          <a:ea typeface="+mn-ea"/>
                          <a:cs typeface="+mn-cs"/>
                        </a:rPr>
                        <a:t>tipe</a:t>
                      </a:r>
                      <a:r>
                        <a:rPr lang="en-US" sz="1600" kern="1200" dirty="0" smtClean="0">
                          <a:solidFill>
                            <a:schemeClr val="dk1"/>
                          </a:solidFill>
                          <a:effectLst/>
                          <a:latin typeface="+mn-lt"/>
                          <a:ea typeface="+mn-ea"/>
                          <a:cs typeface="+mn-cs"/>
                        </a:rPr>
                        <a:t>: manual, Aperture priority, Shutter priority </a:t>
                      </a:r>
                      <a:r>
                        <a:rPr lang="en-US" sz="1600" kern="1200" dirty="0" err="1" smtClean="0">
                          <a:solidFill>
                            <a:schemeClr val="dk1"/>
                          </a:solidFill>
                          <a:effectLst/>
                          <a:latin typeface="+mn-lt"/>
                          <a:ea typeface="+mn-ea"/>
                          <a:cs typeface="+mn-cs"/>
                        </a:rPr>
                        <a:t>dan</a:t>
                      </a:r>
                      <a:r>
                        <a:rPr lang="en-US" sz="1600" kern="1200" dirty="0" smtClean="0">
                          <a:solidFill>
                            <a:schemeClr val="dk1"/>
                          </a:solidFill>
                          <a:effectLst/>
                          <a:latin typeface="+mn-lt"/>
                          <a:ea typeface="+mn-ea"/>
                          <a:cs typeface="+mn-cs"/>
                        </a:rPr>
                        <a:t> Programed (auto)</a:t>
                      </a:r>
                      <a:endParaRPr lang="en-US" sz="1600" dirty="0">
                        <a:latin typeface="Arial" pitchFamily="34" charset="0"/>
                        <a:cs typeface="Arial"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Flash Exposure Compensation : </a:t>
                      </a:r>
                      <a:r>
                        <a:rPr lang="en-US" sz="1800" kern="1200" dirty="0" err="1" smtClean="0">
                          <a:solidFill>
                            <a:schemeClr val="dk1"/>
                          </a:solidFill>
                          <a:effectLst/>
                          <a:latin typeface="+mn-lt"/>
                          <a:ea typeface="+mn-ea"/>
                          <a:cs typeface="+mn-cs"/>
                        </a:rPr>
                        <a:t>Kompensasi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pencahayaan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blitzt</a:t>
                      </a: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Metering: </a:t>
                      </a:r>
                      <a:r>
                        <a:rPr lang="en-US" sz="1800" kern="1200" dirty="0" err="1" smtClean="0">
                          <a:solidFill>
                            <a:schemeClr val="dk1"/>
                          </a:solidFill>
                          <a:effectLst/>
                          <a:latin typeface="+mn-lt"/>
                          <a:ea typeface="+mn-ea"/>
                          <a:cs typeface="+mn-cs"/>
                        </a:rPr>
                        <a:t>Pola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pengaturan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cahaya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biasanya</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terbagi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dalam</a:t>
                      </a:r>
                      <a:r>
                        <a:rPr lang="en-US" sz="1800" kern="1200" dirty="0" smtClean="0">
                          <a:solidFill>
                            <a:schemeClr val="dk1"/>
                          </a:solidFill>
                          <a:effectLst/>
                          <a:latin typeface="+mn-lt"/>
                          <a:ea typeface="+mn-ea"/>
                          <a:cs typeface="+mn-cs"/>
                        </a:rPr>
                        <a:t> 3 </a:t>
                      </a:r>
                      <a:r>
                        <a:rPr lang="en-US" sz="1800" kern="1200" dirty="0" err="1" smtClean="0">
                          <a:solidFill>
                            <a:schemeClr val="dk1"/>
                          </a:solidFill>
                          <a:effectLst/>
                          <a:latin typeface="+mn-lt"/>
                          <a:ea typeface="+mn-ea"/>
                          <a:cs typeface="+mn-cs"/>
                        </a:rPr>
                        <a:t>kategori</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centerweighted</a:t>
                      </a:r>
                      <a:r>
                        <a:rPr lang="en-US" sz="1800" kern="1200" dirty="0" smtClean="0">
                          <a:solidFill>
                            <a:schemeClr val="dk1"/>
                          </a:solidFill>
                          <a:effectLst/>
                          <a:latin typeface="+mn-lt"/>
                          <a:ea typeface="+mn-ea"/>
                          <a:cs typeface="+mn-cs"/>
                        </a:rPr>
                        <a:t>, evaluative/matrix, </a:t>
                      </a:r>
                      <a:r>
                        <a:rPr lang="en-US" sz="1800" kern="1200" dirty="0" err="1" smtClean="0">
                          <a:solidFill>
                            <a:schemeClr val="dk1"/>
                          </a:solidFill>
                          <a:effectLst/>
                          <a:latin typeface="+mn-lt"/>
                          <a:ea typeface="+mn-ea"/>
                          <a:cs typeface="+mn-cs"/>
                        </a:rPr>
                        <a:t>dan</a:t>
                      </a:r>
                      <a:r>
                        <a:rPr lang="en-US" sz="1800" kern="1200" dirty="0" smtClean="0">
                          <a:solidFill>
                            <a:schemeClr val="dk1"/>
                          </a:solidFill>
                          <a:effectLst/>
                          <a:latin typeface="+mn-lt"/>
                          <a:ea typeface="+mn-ea"/>
                          <a:cs typeface="+mn-cs"/>
                        </a:rPr>
                        <a:t> spot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Center weighted Metering : </a:t>
                      </a:r>
                      <a:r>
                        <a:rPr lang="en-US" sz="1800" kern="1200" dirty="0" err="1" smtClean="0">
                          <a:solidFill>
                            <a:schemeClr val="dk1"/>
                          </a:solidFill>
                          <a:effectLst/>
                          <a:latin typeface="+mn-lt"/>
                          <a:ea typeface="+mn-ea"/>
                          <a:cs typeface="+mn-cs"/>
                        </a:rPr>
                        <a:t>Pengukuran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pencahayaan</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pada</a:t>
                      </a:r>
                      <a:r>
                        <a:rPr lang="en-US" sz="1800" kern="1200" dirty="0" smtClean="0">
                          <a:solidFill>
                            <a:schemeClr val="dk1"/>
                          </a:solidFill>
                          <a:effectLst/>
                          <a:latin typeface="+mn-lt"/>
                          <a:ea typeface="+mn-ea"/>
                          <a:cs typeface="+mn-cs"/>
                        </a:rPr>
                        <a:t> 60% </a:t>
                      </a:r>
                      <a:r>
                        <a:rPr lang="en-US" sz="1800" kern="1200" dirty="0" err="1" smtClean="0">
                          <a:solidFill>
                            <a:schemeClr val="dk1"/>
                          </a:solidFill>
                          <a:effectLst/>
                          <a:latin typeface="+mn-lt"/>
                          <a:ea typeface="+mn-ea"/>
                          <a:cs typeface="+mn-cs"/>
                        </a:rPr>
                        <a:t>daerah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tengah</a:t>
                      </a:r>
                      <a:r>
                        <a:rPr lang="en-US" sz="1800" kern="1200" dirty="0" smtClean="0">
                          <a:solidFill>
                            <a:schemeClr val="dk1"/>
                          </a:solidFill>
                          <a:effectLst/>
                          <a:latin typeface="+mn-lt"/>
                          <a:ea typeface="+mn-ea"/>
                          <a:cs typeface="+mn-cs"/>
                        </a:rPr>
                        <a:t> </a:t>
                      </a:r>
                      <a:r>
                        <a:rPr lang="en-US" sz="1800" kern="1200" dirty="0" err="1" smtClean="0">
                          <a:solidFill>
                            <a:schemeClr val="dk1"/>
                          </a:solidFill>
                          <a:effectLst/>
                          <a:latin typeface="+mn-lt"/>
                          <a:ea typeface="+mn-ea"/>
                          <a:cs typeface="+mn-cs"/>
                        </a:rPr>
                        <a:t>gambar</a:t>
                      </a:r>
                      <a:endParaRPr lang="en-US" sz="16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85302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6600" b="1" i="1" dirty="0" smtClean="0">
                <a:latin typeface="Arial Black" pitchFamily="34" charset="0"/>
              </a:rPr>
              <a:t>TERIMA KASIH</a:t>
            </a:r>
          </a:p>
          <a:p>
            <a:pPr marL="0" indent="0" algn="ctr">
              <a:buNone/>
            </a:pPr>
            <a:r>
              <a:rPr lang="en-US" sz="6600" b="1" i="1" dirty="0" smtClean="0">
                <a:latin typeface="Arial Black" pitchFamily="34" charset="0"/>
              </a:rPr>
              <a:t>SEMOGA BERHASIL</a:t>
            </a:r>
          </a:p>
          <a:p>
            <a:endParaRPr lang="en-US" sz="6600" dirty="0"/>
          </a:p>
        </p:txBody>
      </p:sp>
    </p:spTree>
    <p:extLst>
      <p:ext uri="{BB962C8B-B14F-4D97-AF65-F5344CB8AC3E}">
        <p14:creationId xmlns:p14="http://schemas.microsoft.com/office/powerpoint/2010/main" xmlns="" val="3975106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lstStyle/>
          <a:p>
            <a:pPr algn="l"/>
            <a:r>
              <a:rPr lang="en-US" b="1" dirty="0" smtClean="0">
                <a:latin typeface="Arial" pitchFamily="34" charset="0"/>
                <a:cs typeface="Arial" pitchFamily="34" charset="0"/>
              </a:rPr>
              <a:t>A. </a:t>
            </a:r>
            <a:r>
              <a:rPr lang="en-US" b="1" dirty="0" err="1" smtClean="0">
                <a:latin typeface="Arial" pitchFamily="34" charset="0"/>
                <a:cs typeface="Arial" pitchFamily="34" charset="0"/>
              </a:rPr>
              <a:t>Fotografi</a:t>
            </a:r>
            <a:r>
              <a:rPr lang="id-ID" b="1" dirty="0" smtClean="0">
                <a:latin typeface="Arial" pitchFamily="34" charset="0"/>
                <a:cs typeface="Arial" pitchFamily="34" charset="0"/>
              </a:rPr>
              <a:t> (Foto Jurnalistik)</a:t>
            </a:r>
            <a:endParaRPr lang="en-US" dirty="0">
              <a:latin typeface="Arial" pitchFamily="34" charset="0"/>
              <a:cs typeface="Arial" pitchFamily="34" charset="0"/>
            </a:endParaRPr>
          </a:p>
        </p:txBody>
      </p:sp>
      <p:sp>
        <p:nvSpPr>
          <p:cNvPr id="3" name="Content Placeholder 2"/>
          <p:cNvSpPr>
            <a:spLocks noGrp="1"/>
          </p:cNvSpPr>
          <p:nvPr>
            <p:ph idx="1"/>
          </p:nvPr>
        </p:nvSpPr>
        <p:spPr>
          <a:xfrm>
            <a:off x="0" y="928670"/>
            <a:ext cx="9144000" cy="5929330"/>
          </a:xfrm>
        </p:spPr>
        <p:txBody>
          <a:bodyPr>
            <a:normAutofit fontScale="47500" lnSpcReduction="20000"/>
          </a:bodyPr>
          <a:lstStyle/>
          <a:p>
            <a:pPr marL="0" indent="0" algn="just">
              <a:buNone/>
            </a:pPr>
            <a:r>
              <a:rPr lang="en-US" dirty="0" smtClean="0">
                <a:latin typeface="Arial" pitchFamily="34" charset="0"/>
                <a:cs typeface="Arial" pitchFamily="34" charset="0"/>
              </a:rPr>
              <a:t>	</a:t>
            </a:r>
            <a:r>
              <a:rPr lang="en-US" sz="3400" dirty="0" err="1" smtClean="0">
                <a:latin typeface="Arial" pitchFamily="34" charset="0"/>
                <a:cs typeface="Arial" pitchFamily="34" charset="0"/>
              </a:rPr>
              <a:t>Fotograpi</a:t>
            </a:r>
            <a:r>
              <a:rPr lang="en-US" sz="3400" dirty="0" smtClean="0">
                <a:latin typeface="Arial" pitchFamily="34" charset="0"/>
                <a:cs typeface="Arial" pitchFamily="34" charset="0"/>
              </a:rPr>
              <a:t> </a:t>
            </a:r>
            <a:r>
              <a:rPr lang="en-US" sz="3400" i="1" dirty="0" smtClean="0">
                <a:latin typeface="Arial" pitchFamily="34" charset="0"/>
                <a:cs typeface="Arial" pitchFamily="34" charset="0"/>
              </a:rPr>
              <a:t>(Photography) </a:t>
            </a:r>
            <a:r>
              <a:rPr lang="en-US" sz="3400" dirty="0" err="1">
                <a:latin typeface="Arial" pitchFamily="34" charset="0"/>
                <a:cs typeface="Arial" pitchFamily="34" charset="0"/>
              </a:rPr>
              <a:t>berasal</a:t>
            </a:r>
            <a:r>
              <a:rPr lang="en-US" sz="3400" dirty="0">
                <a:latin typeface="Arial" pitchFamily="34" charset="0"/>
                <a:cs typeface="Arial" pitchFamily="34" charset="0"/>
              </a:rPr>
              <a:t> </a:t>
            </a:r>
            <a:r>
              <a:rPr lang="en-US" sz="3400" dirty="0" err="1">
                <a:latin typeface="Arial" pitchFamily="34" charset="0"/>
                <a:cs typeface="Arial" pitchFamily="34" charset="0"/>
              </a:rPr>
              <a:t>dari</a:t>
            </a:r>
            <a:r>
              <a:rPr lang="en-US" sz="3400" dirty="0">
                <a:latin typeface="Arial" pitchFamily="34" charset="0"/>
                <a:cs typeface="Arial" pitchFamily="34" charset="0"/>
              </a:rPr>
              <a:t> kata Photo (</a:t>
            </a:r>
            <a:r>
              <a:rPr lang="en-US" sz="3400" dirty="0" err="1">
                <a:latin typeface="Arial" pitchFamily="34" charset="0"/>
                <a:cs typeface="Arial" pitchFamily="34" charset="0"/>
              </a:rPr>
              <a:t>Cahaya</a:t>
            </a:r>
            <a:r>
              <a:rPr lang="en-US" sz="3400" dirty="0">
                <a:latin typeface="Arial" pitchFamily="34" charset="0"/>
                <a:cs typeface="Arial" pitchFamily="34" charset="0"/>
              </a:rPr>
              <a:t>) </a:t>
            </a:r>
            <a:r>
              <a:rPr lang="en-US" sz="3400" dirty="0" err="1">
                <a:latin typeface="Arial" pitchFamily="34" charset="0"/>
                <a:cs typeface="Arial" pitchFamily="34" charset="0"/>
              </a:rPr>
              <a:t>dan</a:t>
            </a:r>
            <a:r>
              <a:rPr lang="en-US" sz="3400" dirty="0">
                <a:latin typeface="Arial" pitchFamily="34" charset="0"/>
                <a:cs typeface="Arial" pitchFamily="34" charset="0"/>
              </a:rPr>
              <a:t> </a:t>
            </a:r>
            <a:r>
              <a:rPr lang="en-US" sz="3400" dirty="0" err="1">
                <a:latin typeface="Arial" pitchFamily="34" charset="0"/>
                <a:cs typeface="Arial" pitchFamily="34" charset="0"/>
              </a:rPr>
              <a:t>Grafo</a:t>
            </a:r>
            <a:r>
              <a:rPr lang="en-US" sz="3400" dirty="0">
                <a:latin typeface="Arial" pitchFamily="34" charset="0"/>
                <a:cs typeface="Arial" pitchFamily="34" charset="0"/>
              </a:rPr>
              <a:t> </a:t>
            </a:r>
            <a:r>
              <a:rPr lang="en-US" sz="3400" dirty="0" smtClean="0">
                <a:latin typeface="Arial" pitchFamily="34" charset="0"/>
                <a:cs typeface="Arial" pitchFamily="34" charset="0"/>
              </a:rPr>
              <a:t>(</a:t>
            </a:r>
            <a:r>
              <a:rPr lang="en-US" sz="3400" dirty="0" err="1" smtClean="0">
                <a:latin typeface="Arial" pitchFamily="34" charset="0"/>
                <a:cs typeface="Arial" pitchFamily="34" charset="0"/>
              </a:rPr>
              <a:t>menulis</a:t>
            </a:r>
            <a:r>
              <a:rPr lang="en-US" sz="3400" dirty="0" smtClean="0">
                <a:latin typeface="Arial" pitchFamily="34" charset="0"/>
                <a:cs typeface="Arial" pitchFamily="34" charset="0"/>
              </a:rPr>
              <a:t> </a:t>
            </a:r>
            <a:r>
              <a:rPr lang="en-US" sz="3400" dirty="0">
                <a:latin typeface="Arial" pitchFamily="34" charset="0"/>
                <a:cs typeface="Arial" pitchFamily="34" charset="0"/>
              </a:rPr>
              <a:t>/ </a:t>
            </a:r>
            <a:r>
              <a:rPr lang="en-US" sz="3400" dirty="0" err="1" smtClean="0">
                <a:latin typeface="Arial" pitchFamily="34" charset="0"/>
                <a:cs typeface="Arial" pitchFamily="34" charset="0"/>
              </a:rPr>
              <a:t>menggambar</a:t>
            </a:r>
            <a:r>
              <a:rPr lang="en-US" sz="3400" dirty="0" smtClean="0">
                <a:latin typeface="Arial" pitchFamily="34" charset="0"/>
                <a:cs typeface="Arial" pitchFamily="34" charset="0"/>
              </a:rPr>
              <a:t>), </a:t>
            </a:r>
            <a:r>
              <a:rPr lang="en-US" sz="3400" dirty="0" err="1">
                <a:latin typeface="Arial" pitchFamily="34" charset="0"/>
                <a:cs typeface="Arial" pitchFamily="34" charset="0"/>
              </a:rPr>
              <a:t>sehingga</a:t>
            </a:r>
            <a:r>
              <a:rPr lang="en-US" sz="3400" dirty="0">
                <a:latin typeface="Arial" pitchFamily="34" charset="0"/>
                <a:cs typeface="Arial" pitchFamily="34" charset="0"/>
              </a:rPr>
              <a:t> </a:t>
            </a:r>
            <a:r>
              <a:rPr lang="en-US" sz="3400" dirty="0" err="1">
                <a:latin typeface="Arial" pitchFamily="34" charset="0"/>
                <a:cs typeface="Arial" pitchFamily="34" charset="0"/>
              </a:rPr>
              <a:t>dapat</a:t>
            </a:r>
            <a:r>
              <a:rPr lang="en-US" sz="3400" dirty="0">
                <a:latin typeface="Arial" pitchFamily="34" charset="0"/>
                <a:cs typeface="Arial" pitchFamily="34" charset="0"/>
              </a:rPr>
              <a:t> </a:t>
            </a:r>
            <a:r>
              <a:rPr lang="en-US" sz="3400" dirty="0" err="1">
                <a:latin typeface="Arial" pitchFamily="34" charset="0"/>
                <a:cs typeface="Arial" pitchFamily="34" charset="0"/>
              </a:rPr>
              <a:t>diartikan</a:t>
            </a:r>
            <a:r>
              <a:rPr lang="en-US" sz="3400" dirty="0">
                <a:latin typeface="Arial" pitchFamily="34" charset="0"/>
                <a:cs typeface="Arial" pitchFamily="34" charset="0"/>
              </a:rPr>
              <a:t> </a:t>
            </a:r>
            <a:r>
              <a:rPr lang="en-US" sz="3400" dirty="0" err="1">
                <a:latin typeface="Arial" pitchFamily="34" charset="0"/>
                <a:cs typeface="Arial" pitchFamily="34" charset="0"/>
              </a:rPr>
              <a:t>bahwa</a:t>
            </a:r>
            <a:r>
              <a:rPr lang="en-US" sz="3400" dirty="0">
                <a:latin typeface="Arial" pitchFamily="34" charset="0"/>
                <a:cs typeface="Arial" pitchFamily="34" charset="0"/>
              </a:rPr>
              <a:t> </a:t>
            </a:r>
            <a:r>
              <a:rPr lang="en-US" sz="3400" dirty="0" err="1">
                <a:latin typeface="Arial" pitchFamily="34" charset="0"/>
                <a:cs typeface="Arial" pitchFamily="34" charset="0"/>
              </a:rPr>
              <a:t>fotografi</a:t>
            </a:r>
            <a:r>
              <a:rPr lang="en-US" sz="3400" dirty="0">
                <a:latin typeface="Arial" pitchFamily="34" charset="0"/>
                <a:cs typeface="Arial" pitchFamily="34" charset="0"/>
              </a:rPr>
              <a:t> </a:t>
            </a:r>
            <a:r>
              <a:rPr lang="en-US" sz="3400" dirty="0" err="1">
                <a:latin typeface="Arial" pitchFamily="34" charset="0"/>
                <a:cs typeface="Arial" pitchFamily="34" charset="0"/>
              </a:rPr>
              <a:t>adalah</a:t>
            </a:r>
            <a:r>
              <a:rPr lang="en-US" sz="3400" dirty="0">
                <a:latin typeface="Arial" pitchFamily="34" charset="0"/>
                <a:cs typeface="Arial" pitchFamily="34" charset="0"/>
              </a:rPr>
              <a:t> </a:t>
            </a:r>
            <a:r>
              <a:rPr lang="en-US" sz="3400" dirty="0" err="1">
                <a:latin typeface="Arial" pitchFamily="34" charset="0"/>
                <a:cs typeface="Arial" pitchFamily="34" charset="0"/>
              </a:rPr>
              <a:t>suatu</a:t>
            </a:r>
            <a:r>
              <a:rPr lang="en-US" sz="3400" dirty="0">
                <a:latin typeface="Arial" pitchFamily="34" charset="0"/>
                <a:cs typeface="Arial" pitchFamily="34" charset="0"/>
              </a:rPr>
              <a:t> </a:t>
            </a:r>
            <a:r>
              <a:rPr lang="en-US" sz="3400" dirty="0" err="1">
                <a:latin typeface="Arial" pitchFamily="34" charset="0"/>
                <a:cs typeface="Arial" pitchFamily="34" charset="0"/>
              </a:rPr>
              <a:t>teknik</a:t>
            </a:r>
            <a:r>
              <a:rPr lang="en-US" sz="3400" dirty="0">
                <a:latin typeface="Arial" pitchFamily="34" charset="0"/>
                <a:cs typeface="Arial" pitchFamily="34" charset="0"/>
              </a:rPr>
              <a:t> </a:t>
            </a:r>
            <a:r>
              <a:rPr lang="en-US" sz="3400" dirty="0" err="1">
                <a:latin typeface="Arial" pitchFamily="34" charset="0"/>
                <a:cs typeface="Arial" pitchFamily="34" charset="0"/>
              </a:rPr>
              <a:t>menggambar</a:t>
            </a:r>
            <a:r>
              <a:rPr lang="en-US" sz="3400" dirty="0">
                <a:latin typeface="Arial" pitchFamily="34" charset="0"/>
                <a:cs typeface="Arial" pitchFamily="34" charset="0"/>
              </a:rPr>
              <a:t> </a:t>
            </a:r>
            <a:r>
              <a:rPr lang="en-US" sz="3400" dirty="0" err="1">
                <a:latin typeface="Arial" pitchFamily="34" charset="0"/>
                <a:cs typeface="Arial" pitchFamily="34" charset="0"/>
              </a:rPr>
              <a:t>dengan</a:t>
            </a:r>
            <a:r>
              <a:rPr lang="en-US" sz="3400" dirty="0">
                <a:latin typeface="Arial" pitchFamily="34" charset="0"/>
                <a:cs typeface="Arial" pitchFamily="34" charset="0"/>
              </a:rPr>
              <a:t> </a:t>
            </a:r>
            <a:r>
              <a:rPr lang="en-US" sz="3400" dirty="0" err="1">
                <a:latin typeface="Arial" pitchFamily="34" charset="0"/>
                <a:cs typeface="Arial" pitchFamily="34" charset="0"/>
              </a:rPr>
              <a:t>cahaya</a:t>
            </a:r>
            <a:r>
              <a:rPr lang="en-US" sz="3400" dirty="0">
                <a:latin typeface="Arial" pitchFamily="34" charset="0"/>
                <a:cs typeface="Arial" pitchFamily="34" charset="0"/>
              </a:rPr>
              <a:t>. </a:t>
            </a:r>
            <a:r>
              <a:rPr lang="en-US" sz="3400" dirty="0" err="1">
                <a:latin typeface="Arial" pitchFamily="34" charset="0"/>
                <a:cs typeface="Arial" pitchFamily="34" charset="0"/>
              </a:rPr>
              <a:t>Atas</a:t>
            </a:r>
            <a:r>
              <a:rPr lang="en-US" sz="3400" dirty="0">
                <a:latin typeface="Arial" pitchFamily="34" charset="0"/>
                <a:cs typeface="Arial" pitchFamily="34" charset="0"/>
              </a:rPr>
              <a:t> </a:t>
            </a:r>
            <a:r>
              <a:rPr lang="en-US" sz="3400" dirty="0" err="1">
                <a:latin typeface="Arial" pitchFamily="34" charset="0"/>
                <a:cs typeface="Arial" pitchFamily="34" charset="0"/>
              </a:rPr>
              <a:t>dasar</a:t>
            </a:r>
            <a:r>
              <a:rPr lang="en-US" sz="3400" dirty="0">
                <a:latin typeface="Arial" pitchFamily="34" charset="0"/>
                <a:cs typeface="Arial" pitchFamily="34" charset="0"/>
              </a:rPr>
              <a:t> </a:t>
            </a:r>
            <a:r>
              <a:rPr lang="en-US" sz="3400" dirty="0" err="1">
                <a:latin typeface="Arial" pitchFamily="34" charset="0"/>
                <a:cs typeface="Arial" pitchFamily="34" charset="0"/>
              </a:rPr>
              <a:t>tersebut</a:t>
            </a:r>
            <a:r>
              <a:rPr lang="en-US" sz="3400" dirty="0">
                <a:latin typeface="Arial" pitchFamily="34" charset="0"/>
                <a:cs typeface="Arial" pitchFamily="34" charset="0"/>
              </a:rPr>
              <a:t>, </a:t>
            </a:r>
            <a:r>
              <a:rPr lang="en-US" sz="3400" dirty="0" err="1">
                <a:latin typeface="Arial" pitchFamily="34" charset="0"/>
                <a:cs typeface="Arial" pitchFamily="34" charset="0"/>
              </a:rPr>
              <a:t>jelas</a:t>
            </a:r>
            <a:r>
              <a:rPr lang="en-US" sz="3400" dirty="0">
                <a:latin typeface="Arial" pitchFamily="34" charset="0"/>
                <a:cs typeface="Arial" pitchFamily="34" charset="0"/>
              </a:rPr>
              <a:t> </a:t>
            </a:r>
            <a:r>
              <a:rPr lang="en-US" sz="3400" dirty="0" err="1">
                <a:latin typeface="Arial" pitchFamily="34" charset="0"/>
                <a:cs typeface="Arial" pitchFamily="34" charset="0"/>
              </a:rPr>
              <a:t>bahwa</a:t>
            </a:r>
            <a:r>
              <a:rPr lang="en-US" sz="3400" dirty="0">
                <a:latin typeface="Arial" pitchFamily="34" charset="0"/>
                <a:cs typeface="Arial" pitchFamily="34" charset="0"/>
              </a:rPr>
              <a:t> </a:t>
            </a:r>
            <a:r>
              <a:rPr lang="en-US" sz="3400" dirty="0" err="1">
                <a:latin typeface="Arial" pitchFamily="34" charset="0"/>
                <a:cs typeface="Arial" pitchFamily="34" charset="0"/>
              </a:rPr>
              <a:t>cahaya</a:t>
            </a:r>
            <a:r>
              <a:rPr lang="en-US" sz="3400" dirty="0">
                <a:latin typeface="Arial" pitchFamily="34" charset="0"/>
                <a:cs typeface="Arial" pitchFamily="34" charset="0"/>
              </a:rPr>
              <a:t> </a:t>
            </a:r>
            <a:r>
              <a:rPr lang="en-US" sz="3400" dirty="0" err="1">
                <a:latin typeface="Arial" pitchFamily="34" charset="0"/>
                <a:cs typeface="Arial" pitchFamily="34" charset="0"/>
              </a:rPr>
              <a:t>sangat</a:t>
            </a:r>
            <a:r>
              <a:rPr lang="en-US" sz="3400" dirty="0">
                <a:latin typeface="Arial" pitchFamily="34" charset="0"/>
                <a:cs typeface="Arial" pitchFamily="34" charset="0"/>
              </a:rPr>
              <a:t> </a:t>
            </a:r>
            <a:r>
              <a:rPr lang="en-US" sz="3400" dirty="0" err="1">
                <a:latin typeface="Arial" pitchFamily="34" charset="0"/>
                <a:cs typeface="Arial" pitchFamily="34" charset="0"/>
              </a:rPr>
              <a:t>berperan</a:t>
            </a:r>
            <a:r>
              <a:rPr lang="en-US" sz="3400" dirty="0">
                <a:latin typeface="Arial" pitchFamily="34" charset="0"/>
                <a:cs typeface="Arial" pitchFamily="34" charset="0"/>
              </a:rPr>
              <a:t> </a:t>
            </a:r>
            <a:r>
              <a:rPr lang="en-US" sz="3400" dirty="0" err="1">
                <a:latin typeface="Arial" pitchFamily="34" charset="0"/>
                <a:cs typeface="Arial" pitchFamily="34" charset="0"/>
              </a:rPr>
              <a:t>penting</a:t>
            </a:r>
            <a:r>
              <a:rPr lang="en-US" sz="3400" dirty="0">
                <a:latin typeface="Arial" pitchFamily="34" charset="0"/>
                <a:cs typeface="Arial" pitchFamily="34" charset="0"/>
              </a:rPr>
              <a:t> </a:t>
            </a:r>
            <a:r>
              <a:rPr lang="en-US" sz="3400" dirty="0" err="1">
                <a:latin typeface="Arial" pitchFamily="34" charset="0"/>
                <a:cs typeface="Arial" pitchFamily="34" charset="0"/>
              </a:rPr>
              <a:t>dan</a:t>
            </a:r>
            <a:r>
              <a:rPr lang="en-US" sz="3400" dirty="0">
                <a:latin typeface="Arial" pitchFamily="34" charset="0"/>
                <a:cs typeface="Arial" pitchFamily="34" charset="0"/>
              </a:rPr>
              <a:t> </a:t>
            </a:r>
            <a:r>
              <a:rPr lang="en-US" sz="3400" dirty="0" err="1">
                <a:latin typeface="Arial" pitchFamily="34" charset="0"/>
                <a:cs typeface="Arial" pitchFamily="34" charset="0"/>
              </a:rPr>
              <a:t>menjadi</a:t>
            </a:r>
            <a:r>
              <a:rPr lang="en-US" sz="3400" dirty="0">
                <a:latin typeface="Arial" pitchFamily="34" charset="0"/>
                <a:cs typeface="Arial" pitchFamily="34" charset="0"/>
              </a:rPr>
              <a:t> </a:t>
            </a:r>
            <a:r>
              <a:rPr lang="en-US" sz="3400" dirty="0" err="1">
                <a:latin typeface="Arial" pitchFamily="34" charset="0"/>
                <a:cs typeface="Arial" pitchFamily="34" charset="0"/>
              </a:rPr>
              <a:t>sumber</a:t>
            </a:r>
            <a:r>
              <a:rPr lang="en-US" sz="3400" dirty="0">
                <a:latin typeface="Arial" pitchFamily="34" charset="0"/>
                <a:cs typeface="Arial" pitchFamily="34" charset="0"/>
              </a:rPr>
              <a:t> </a:t>
            </a:r>
            <a:r>
              <a:rPr lang="en-US" sz="3400" dirty="0" err="1">
                <a:latin typeface="Arial" pitchFamily="34" charset="0"/>
                <a:cs typeface="Arial" pitchFamily="34" charset="0"/>
              </a:rPr>
              <a:t>utama</a:t>
            </a:r>
            <a:r>
              <a:rPr lang="en-US" sz="3400" dirty="0">
                <a:latin typeface="Arial" pitchFamily="34" charset="0"/>
                <a:cs typeface="Arial" pitchFamily="34" charset="0"/>
              </a:rPr>
              <a:t> </a:t>
            </a:r>
            <a:r>
              <a:rPr lang="en-US" sz="3400" dirty="0" err="1">
                <a:latin typeface="Arial" pitchFamily="34" charset="0"/>
                <a:cs typeface="Arial" pitchFamily="34" charset="0"/>
              </a:rPr>
              <a:t>dalam</a:t>
            </a:r>
            <a:r>
              <a:rPr lang="en-US" sz="3400" dirty="0">
                <a:latin typeface="Arial" pitchFamily="34" charset="0"/>
                <a:cs typeface="Arial" pitchFamily="34" charset="0"/>
              </a:rPr>
              <a:t> </a:t>
            </a:r>
            <a:r>
              <a:rPr lang="en-US" sz="3400" dirty="0" err="1">
                <a:latin typeface="Arial" pitchFamily="34" charset="0"/>
                <a:cs typeface="Arial" pitchFamily="34" charset="0"/>
              </a:rPr>
              <a:t>memperoleh</a:t>
            </a:r>
            <a:r>
              <a:rPr lang="en-US" sz="3400" dirty="0">
                <a:latin typeface="Arial" pitchFamily="34" charset="0"/>
                <a:cs typeface="Arial" pitchFamily="34" charset="0"/>
              </a:rPr>
              <a:t> </a:t>
            </a:r>
            <a:r>
              <a:rPr lang="en-US" sz="3400" dirty="0" err="1">
                <a:latin typeface="Arial" pitchFamily="34" charset="0"/>
                <a:cs typeface="Arial" pitchFamily="34" charset="0"/>
              </a:rPr>
              <a:t>gambar</a:t>
            </a:r>
            <a:r>
              <a:rPr lang="en-US" sz="3400" dirty="0">
                <a:latin typeface="Arial" pitchFamily="34" charset="0"/>
                <a:cs typeface="Arial" pitchFamily="34" charset="0"/>
              </a:rPr>
              <a:t> (</a:t>
            </a:r>
            <a:r>
              <a:rPr lang="en-US" sz="3400" dirty="0" err="1">
                <a:latin typeface="Arial" pitchFamily="34" charset="0"/>
                <a:cs typeface="Arial" pitchFamily="34" charset="0"/>
              </a:rPr>
              <a:t>tanpa</a:t>
            </a:r>
            <a:r>
              <a:rPr lang="en-US" sz="3400" dirty="0">
                <a:latin typeface="Arial" pitchFamily="34" charset="0"/>
                <a:cs typeface="Arial" pitchFamily="34" charset="0"/>
              </a:rPr>
              <a:t> </a:t>
            </a:r>
            <a:r>
              <a:rPr lang="en-US" sz="3400" dirty="0" err="1">
                <a:latin typeface="Arial" pitchFamily="34" charset="0"/>
                <a:cs typeface="Arial" pitchFamily="34" charset="0"/>
              </a:rPr>
              <a:t>cahaya</a:t>
            </a:r>
            <a:r>
              <a:rPr lang="en-US" sz="3400" dirty="0">
                <a:latin typeface="Arial" pitchFamily="34" charset="0"/>
                <a:cs typeface="Arial" pitchFamily="34" charset="0"/>
              </a:rPr>
              <a:t> </a:t>
            </a:r>
            <a:r>
              <a:rPr lang="en-US" sz="3400" dirty="0" err="1">
                <a:latin typeface="Arial" pitchFamily="34" charset="0"/>
                <a:cs typeface="Arial" pitchFamily="34" charset="0"/>
              </a:rPr>
              <a:t>tidak</a:t>
            </a:r>
            <a:r>
              <a:rPr lang="en-US" sz="3400" dirty="0">
                <a:latin typeface="Arial" pitchFamily="34" charset="0"/>
                <a:cs typeface="Arial" pitchFamily="34" charset="0"/>
              </a:rPr>
              <a:t> </a:t>
            </a:r>
            <a:r>
              <a:rPr lang="en-US" sz="3400" dirty="0" err="1">
                <a:latin typeface="Arial" pitchFamily="34" charset="0"/>
                <a:cs typeface="Arial" pitchFamily="34" charset="0"/>
              </a:rPr>
              <a:t>akan</a:t>
            </a:r>
            <a:r>
              <a:rPr lang="en-US" sz="3400" dirty="0">
                <a:latin typeface="Arial" pitchFamily="34" charset="0"/>
                <a:cs typeface="Arial" pitchFamily="34" charset="0"/>
              </a:rPr>
              <a:t> </a:t>
            </a:r>
            <a:r>
              <a:rPr lang="en-US" sz="3400" dirty="0" err="1">
                <a:latin typeface="Arial" pitchFamily="34" charset="0"/>
                <a:cs typeface="Arial" pitchFamily="34" charset="0"/>
              </a:rPr>
              <a:t>ada</a:t>
            </a:r>
            <a:r>
              <a:rPr lang="en-US" sz="3400" dirty="0">
                <a:latin typeface="Arial" pitchFamily="34" charset="0"/>
                <a:cs typeface="Arial" pitchFamily="34" charset="0"/>
              </a:rPr>
              <a:t> </a:t>
            </a:r>
            <a:r>
              <a:rPr lang="en-US" sz="3400" dirty="0" err="1">
                <a:latin typeface="Arial" pitchFamily="34" charset="0"/>
                <a:cs typeface="Arial" pitchFamily="34" charset="0"/>
              </a:rPr>
              <a:t>hasil</a:t>
            </a:r>
            <a:r>
              <a:rPr lang="en-US" sz="3400" dirty="0">
                <a:latin typeface="Arial" pitchFamily="34" charset="0"/>
                <a:cs typeface="Arial" pitchFamily="34" charset="0"/>
              </a:rPr>
              <a:t> </a:t>
            </a:r>
            <a:r>
              <a:rPr lang="en-US" sz="3400" dirty="0" err="1">
                <a:latin typeface="Arial" pitchFamily="34" charset="0"/>
                <a:cs typeface="Arial" pitchFamily="34" charset="0"/>
              </a:rPr>
              <a:t>foto</a:t>
            </a:r>
            <a:r>
              <a:rPr lang="en-US" sz="3400" dirty="0" smtClean="0">
                <a:latin typeface="Arial" pitchFamily="34" charset="0"/>
                <a:cs typeface="Arial" pitchFamily="34" charset="0"/>
              </a:rPr>
              <a:t>).</a:t>
            </a:r>
            <a:r>
              <a:rPr lang="id-ID" sz="3400" dirty="0" smtClean="0">
                <a:latin typeface="Arial" pitchFamily="34" charset="0"/>
                <a:cs typeface="Arial" pitchFamily="34" charset="0"/>
              </a:rPr>
              <a:t> 	Foto jurnalistik adalah mengandung nilai berita yang mempunyai unsur 5W+1H serta S yakni What, Who, Where, When, Why dan How serta Sicurity sifatnya menggabungkan foto dan fakta. Fotografi pertama kali muncul di media pada abad 19 oleh surat kabar New York Daily Graphic terbitan Amerika Serikat pada tahun 1877 oleh Henry J Newton.</a:t>
            </a:r>
          </a:p>
          <a:p>
            <a:pPr marL="0" indent="0" algn="just">
              <a:buNone/>
            </a:pPr>
            <a:r>
              <a:rPr lang="id-ID" sz="3400" dirty="0" smtClean="0">
                <a:latin typeface="Arial" pitchFamily="34" charset="0"/>
                <a:cs typeface="Arial" pitchFamily="34" charset="0"/>
              </a:rPr>
              <a:t>Karakteristik foto Jurnalistik:</a:t>
            </a:r>
          </a:p>
          <a:p>
            <a:pPr marL="514350" indent="-514350" algn="just">
              <a:buAutoNum type="arabicPeriod"/>
            </a:pPr>
            <a:r>
              <a:rPr lang="id-ID" sz="3400" dirty="0" smtClean="0">
                <a:latin typeface="Arial" pitchFamily="34" charset="0"/>
                <a:cs typeface="Arial" pitchFamily="34" charset="0"/>
              </a:rPr>
              <a:t>Tugas Foto urnalistik adalah melaporkan apa yang dilihat mata, rekaman dan sebuah gambar kemudian disampaikan secara luas melalui media.</a:t>
            </a:r>
          </a:p>
          <a:p>
            <a:pPr marL="514350" indent="-514350" algn="just">
              <a:buAutoNum type="arabicPeriod"/>
            </a:pPr>
            <a:r>
              <a:rPr lang="id-ID" sz="3400" dirty="0" smtClean="0">
                <a:latin typeface="Arial" pitchFamily="34" charset="0"/>
                <a:cs typeface="Arial" pitchFamily="34" charset="0"/>
              </a:rPr>
              <a:t>Pesan yang disapaikan dari suati hasil visual foto jurnalitik harus jelas dan segera bisa dipahami oleh seluruh lapisan masyarakat.</a:t>
            </a:r>
          </a:p>
          <a:p>
            <a:pPr marL="514350" indent="-514350" algn="just">
              <a:buAutoNum type="arabicPeriod"/>
            </a:pPr>
            <a:r>
              <a:rPr lang="id-ID" sz="3400" dirty="0" smtClean="0">
                <a:latin typeface="Arial" pitchFamily="34" charset="0"/>
                <a:cs typeface="Arial" pitchFamily="34" charset="0"/>
              </a:rPr>
              <a:t>Karya yang dihasil peliputan foto jurnalistik tak bisa terbantahkan oleh kata-kata. Sebab foto jurnalitik menyajikan informasi yang berakurasi tinggi.</a:t>
            </a:r>
          </a:p>
          <a:p>
            <a:pPr marL="514350" indent="-514350" algn="just">
              <a:buNone/>
            </a:pPr>
            <a:r>
              <a:rPr lang="id-ID" sz="3400" dirty="0" smtClean="0">
                <a:latin typeface="Arial" pitchFamily="34" charset="0"/>
                <a:cs typeface="Arial" pitchFamily="34" charset="0"/>
              </a:rPr>
              <a:t>Kategori Foto Jurnalistik:</a:t>
            </a:r>
          </a:p>
          <a:p>
            <a:pPr marL="514350" indent="-514350" algn="just">
              <a:buAutoNum type="arabicPeriod"/>
            </a:pPr>
            <a:r>
              <a:rPr lang="id-ID" sz="3400" dirty="0" smtClean="0">
                <a:latin typeface="Arial" pitchFamily="34" charset="0"/>
                <a:cs typeface="Arial" pitchFamily="34" charset="0"/>
              </a:rPr>
              <a:t>Spot news yakni foto insidential/tanpa perencanaan.</a:t>
            </a:r>
          </a:p>
          <a:p>
            <a:pPr marL="514350" indent="-514350" algn="just">
              <a:buAutoNum type="arabicPeriod"/>
            </a:pPr>
            <a:r>
              <a:rPr lang="id-ID" sz="3400" dirty="0" smtClean="0">
                <a:latin typeface="Arial" pitchFamily="34" charset="0"/>
                <a:cs typeface="Arial" pitchFamily="34" charset="0"/>
              </a:rPr>
              <a:t>General News  yakni foto yang teradwalkan sebelumnya</a:t>
            </a:r>
          </a:p>
          <a:p>
            <a:pPr marL="514350" indent="-514350" algn="just">
              <a:buAutoNum type="arabicPeriod"/>
            </a:pPr>
            <a:r>
              <a:rPr lang="id-ID" sz="3400" dirty="0" smtClean="0">
                <a:latin typeface="Arial" pitchFamily="34" charset="0"/>
                <a:cs typeface="Arial" pitchFamily="34" charset="0"/>
              </a:rPr>
              <a:t>People In The News yaitu sajian foto tentang sesorang yang menjadi sorotan sebuah berita</a:t>
            </a:r>
          </a:p>
          <a:p>
            <a:pPr marL="514350" indent="-514350" algn="just">
              <a:buAutoNum type="arabicPeriod"/>
            </a:pPr>
            <a:r>
              <a:rPr lang="id-ID" sz="3400" dirty="0" smtClean="0">
                <a:latin typeface="Arial" pitchFamily="34" charset="0"/>
                <a:cs typeface="Arial" pitchFamily="34" charset="0"/>
              </a:rPr>
              <a:t>Daily Life yaitu foto kehidupan sehari-hari manusia dipandang sisi kemanusiaanya (human interst).</a:t>
            </a:r>
          </a:p>
          <a:p>
            <a:pPr marL="514350" indent="-514350" algn="just">
              <a:buAutoNum type="arabicPeriod"/>
            </a:pPr>
            <a:r>
              <a:rPr lang="id-ID" sz="3400" dirty="0" smtClean="0">
                <a:latin typeface="Arial" pitchFamily="34" charset="0"/>
                <a:cs typeface="Arial" pitchFamily="34" charset="0"/>
              </a:rPr>
              <a:t>Art and Culture yaitu foto menyangkut kebudayaan dan seni secara luas</a:t>
            </a:r>
          </a:p>
          <a:p>
            <a:pPr marL="514350" indent="-514350" algn="just">
              <a:buAutoNum type="arabicPeriod"/>
            </a:pPr>
            <a:r>
              <a:rPr lang="id-ID" sz="3400" dirty="0" smtClean="0">
                <a:latin typeface="Arial" pitchFamily="34" charset="0"/>
                <a:cs typeface="Arial" pitchFamily="34" charset="0"/>
              </a:rPr>
              <a:t>Soal Environment yaitu foto yang menggambarkan sosial budaya dalam lingkungan kehidupan. </a:t>
            </a:r>
            <a:endParaRPr lang="en-US" sz="3400" dirty="0">
              <a:latin typeface="Arial" pitchFamily="34" charset="0"/>
              <a:cs typeface="Arial" pitchFamily="34" charset="0"/>
            </a:endParaRPr>
          </a:p>
          <a:p>
            <a:endParaRPr lang="en-US" sz="3400" dirty="0"/>
          </a:p>
        </p:txBody>
      </p:sp>
    </p:spTree>
    <p:extLst>
      <p:ext uri="{BB962C8B-B14F-4D97-AF65-F5344CB8AC3E}">
        <p14:creationId xmlns:p14="http://schemas.microsoft.com/office/powerpoint/2010/main" xmlns="" val="2304548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atin typeface="Arial" pitchFamily="34" charset="0"/>
                <a:cs typeface="Arial" pitchFamily="34" charset="0"/>
              </a:rPr>
              <a:t>B. </a:t>
            </a:r>
            <a:r>
              <a:rPr lang="en-US" b="1" dirty="0" err="1">
                <a:latin typeface="Arial" pitchFamily="34" charset="0"/>
                <a:cs typeface="Arial" pitchFamily="34" charset="0"/>
              </a:rPr>
              <a:t>Kamera</a:t>
            </a:r>
            <a:r>
              <a:rPr lang="en-US" b="1" dirty="0">
                <a:latin typeface="Arial" pitchFamily="34" charset="0"/>
                <a:cs typeface="Arial" pitchFamily="34" charset="0"/>
              </a:rPr>
              <a:t> SLR</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err="1">
                <a:latin typeface="Arial" pitchFamily="34" charset="0"/>
                <a:cs typeface="Arial" pitchFamily="34" charset="0"/>
              </a:rPr>
              <a:t>Kamera</a:t>
            </a:r>
            <a:r>
              <a:rPr lang="en-US" dirty="0">
                <a:latin typeface="Arial" pitchFamily="34" charset="0"/>
                <a:cs typeface="Arial" pitchFamily="34" charset="0"/>
              </a:rPr>
              <a:t> SLR </a:t>
            </a:r>
            <a:r>
              <a:rPr lang="en-US" dirty="0" smtClean="0">
                <a:latin typeface="Arial" pitchFamily="34" charset="0"/>
                <a:cs typeface="Arial" pitchFamily="34" charset="0"/>
              </a:rPr>
              <a:t>(Single </a:t>
            </a:r>
            <a:r>
              <a:rPr lang="en-US" dirty="0">
                <a:latin typeface="Arial" pitchFamily="34" charset="0"/>
                <a:cs typeface="Arial" pitchFamily="34" charset="0"/>
              </a:rPr>
              <a:t>Lens </a:t>
            </a:r>
            <a:r>
              <a:rPr lang="en-US" dirty="0" smtClean="0">
                <a:latin typeface="Arial" pitchFamily="34" charset="0"/>
                <a:cs typeface="Arial" pitchFamily="34" charset="0"/>
              </a:rPr>
              <a:t>Reflex) </a:t>
            </a:r>
            <a:r>
              <a:rPr lang="en-US" dirty="0" err="1">
                <a:latin typeface="Arial" pitchFamily="34" charset="0"/>
                <a:cs typeface="Arial" pitchFamily="34" charset="0"/>
              </a:rPr>
              <a:t>atau</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err="1" smtClean="0">
                <a:latin typeface="Arial" pitchFamily="34" charset="0"/>
                <a:cs typeface="Arial" pitchFamily="34" charset="0"/>
              </a:rPr>
              <a:t>kamera</a:t>
            </a:r>
            <a:r>
              <a:rPr lang="en-US" dirty="0" smtClean="0">
                <a:latin typeface="Arial" pitchFamily="34" charset="0"/>
                <a:cs typeface="Arial" pitchFamily="34" charset="0"/>
              </a:rPr>
              <a:t> D-SLR (Digital) </a:t>
            </a:r>
            <a:r>
              <a:rPr lang="en-US" dirty="0" err="1" smtClean="0">
                <a:latin typeface="Arial" pitchFamily="34" charset="0"/>
                <a:cs typeface="Arial" pitchFamily="34" charset="0"/>
              </a:rPr>
              <a:t>merupakan</a:t>
            </a:r>
            <a:r>
              <a:rPr lang="en-US" dirty="0" smtClean="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jendela</a:t>
            </a:r>
            <a:r>
              <a:rPr lang="en-US" dirty="0">
                <a:latin typeface="Arial" pitchFamily="34" charset="0"/>
                <a:cs typeface="Arial" pitchFamily="34" charset="0"/>
              </a:rPr>
              <a:t> </a:t>
            </a:r>
            <a:r>
              <a:rPr lang="en-US" dirty="0" err="1">
                <a:latin typeface="Arial" pitchFamily="34" charset="0"/>
                <a:cs typeface="Arial" pitchFamily="34" charset="0"/>
              </a:rPr>
              <a:t>bidik</a:t>
            </a:r>
            <a:r>
              <a:rPr lang="en-US" dirty="0">
                <a:latin typeface="Arial" pitchFamily="34" charset="0"/>
                <a:cs typeface="Arial" pitchFamily="34" charset="0"/>
              </a:rPr>
              <a:t> </a:t>
            </a:r>
            <a:r>
              <a:rPr lang="en-US" i="1" dirty="0">
                <a:latin typeface="Arial" pitchFamily="34" charset="0"/>
                <a:cs typeface="Arial" pitchFamily="34" charset="0"/>
              </a:rPr>
              <a:t>(Viewfinder) </a:t>
            </a:r>
            <a:r>
              <a:rPr lang="en-US" dirty="0">
                <a:latin typeface="Arial" pitchFamily="34" charset="0"/>
                <a:cs typeface="Arial" pitchFamily="34" charset="0"/>
              </a:rPr>
              <a:t>yang </a:t>
            </a:r>
            <a:r>
              <a:rPr lang="en-US" dirty="0" err="1">
                <a:latin typeface="Arial" pitchFamily="34" charset="0"/>
                <a:cs typeface="Arial" pitchFamily="34" charset="0"/>
              </a:rPr>
              <a:t>memberikan</a:t>
            </a:r>
            <a:r>
              <a:rPr lang="en-US" dirty="0">
                <a:latin typeface="Arial" pitchFamily="34" charset="0"/>
                <a:cs typeface="Arial" pitchFamily="34" charset="0"/>
              </a:rPr>
              <a:t> </a:t>
            </a:r>
            <a:r>
              <a:rPr lang="en-US" dirty="0" err="1">
                <a:latin typeface="Arial" pitchFamily="34" charset="0"/>
                <a:cs typeface="Arial" pitchFamily="34" charset="0"/>
              </a:rPr>
              <a:t>gambar</a:t>
            </a:r>
            <a:r>
              <a:rPr lang="en-US" dirty="0">
                <a:latin typeface="Arial" pitchFamily="34" charset="0"/>
                <a:cs typeface="Arial" pitchFamily="34" charset="0"/>
              </a:rPr>
              <a:t> </a:t>
            </a:r>
            <a:r>
              <a:rPr lang="en-US" dirty="0" err="1">
                <a:latin typeface="Arial" pitchFamily="34" charset="0"/>
                <a:cs typeface="Arial" pitchFamily="34" charset="0"/>
              </a:rPr>
              <a:t>sesuai</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sudut</a:t>
            </a:r>
            <a:r>
              <a:rPr lang="en-US" dirty="0">
                <a:latin typeface="Arial" pitchFamily="34" charset="0"/>
                <a:cs typeface="Arial" pitchFamily="34" charset="0"/>
              </a:rPr>
              <a:t> </a:t>
            </a:r>
            <a:r>
              <a:rPr lang="en-US" dirty="0" err="1">
                <a:latin typeface="Arial" pitchFamily="34" charset="0"/>
                <a:cs typeface="Arial" pitchFamily="34" charset="0"/>
              </a:rPr>
              <a:t>pandang</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melalui</a:t>
            </a:r>
            <a:r>
              <a:rPr lang="en-US" dirty="0">
                <a:latin typeface="Arial" pitchFamily="34" charset="0"/>
                <a:cs typeface="Arial" pitchFamily="34" charset="0"/>
              </a:rPr>
              <a:t> </a:t>
            </a:r>
            <a:r>
              <a:rPr lang="en-US" dirty="0" err="1">
                <a:latin typeface="Arial" pitchFamily="34" charset="0"/>
                <a:cs typeface="Arial" pitchFamily="34" charset="0"/>
              </a:rPr>
              <a:t>pantulan</a:t>
            </a:r>
            <a:r>
              <a:rPr lang="en-US" dirty="0">
                <a:latin typeface="Arial" pitchFamily="34" charset="0"/>
                <a:cs typeface="Arial" pitchFamily="34" charset="0"/>
              </a:rPr>
              <a:t> </a:t>
            </a:r>
            <a:r>
              <a:rPr lang="en-US" dirty="0" err="1">
                <a:latin typeface="Arial" pitchFamily="34" charset="0"/>
                <a:cs typeface="Arial" pitchFamily="34" charset="0"/>
              </a:rPr>
              <a:t>cermin</a:t>
            </a:r>
            <a:r>
              <a:rPr lang="en-US" dirty="0">
                <a:latin typeface="Arial" pitchFamily="34" charset="0"/>
                <a:cs typeface="Arial" pitchFamily="34" charset="0"/>
              </a:rPr>
              <a:t> yang </a:t>
            </a:r>
            <a:r>
              <a:rPr lang="en-US" dirty="0" err="1">
                <a:latin typeface="Arial" pitchFamily="34" charset="0"/>
                <a:cs typeface="Arial" pitchFamily="34" charset="0"/>
              </a:rPr>
              <a:t>terletak</a:t>
            </a:r>
            <a:r>
              <a:rPr lang="en-US" dirty="0">
                <a:latin typeface="Arial" pitchFamily="34" charset="0"/>
                <a:cs typeface="Arial" pitchFamily="34" charset="0"/>
              </a:rPr>
              <a:t> di </a:t>
            </a:r>
            <a:r>
              <a:rPr lang="en-US" dirty="0" err="1">
                <a:latin typeface="Arial" pitchFamily="34" charset="0"/>
                <a:cs typeface="Arial" pitchFamily="34" charset="0"/>
              </a:rPr>
              <a:t>belakang</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umumnya</a:t>
            </a:r>
            <a:r>
              <a:rPr lang="en-US" dirty="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memiliki</a:t>
            </a:r>
            <a:r>
              <a:rPr lang="en-US" dirty="0">
                <a:latin typeface="Arial" pitchFamily="34" charset="0"/>
                <a:cs typeface="Arial" pitchFamily="34" charset="0"/>
              </a:rPr>
              <a:t> </a:t>
            </a:r>
            <a:r>
              <a:rPr lang="en-US" dirty="0" err="1">
                <a:latin typeface="Arial" pitchFamily="34" charset="0"/>
                <a:cs typeface="Arial" pitchFamily="34" charset="0"/>
              </a:rPr>
              <a:t>tampilan</a:t>
            </a:r>
            <a:r>
              <a:rPr lang="en-US" dirty="0">
                <a:latin typeface="Arial" pitchFamily="34" charset="0"/>
                <a:cs typeface="Arial" pitchFamily="34" charset="0"/>
              </a:rPr>
              <a:t> </a:t>
            </a:r>
            <a:r>
              <a:rPr lang="en-US" dirty="0" err="1">
                <a:latin typeface="Arial" pitchFamily="34" charset="0"/>
                <a:cs typeface="Arial" pitchFamily="34" charset="0"/>
              </a:rPr>
              <a:t>dari</a:t>
            </a:r>
            <a:r>
              <a:rPr lang="en-US" dirty="0">
                <a:latin typeface="Arial" pitchFamily="34" charset="0"/>
                <a:cs typeface="Arial" pitchFamily="34" charset="0"/>
              </a:rPr>
              <a:t> </a:t>
            </a:r>
            <a:r>
              <a:rPr lang="en-US" dirty="0" err="1">
                <a:latin typeface="Arial" pitchFamily="34" charset="0"/>
                <a:cs typeface="Arial" pitchFamily="34" charset="0"/>
              </a:rPr>
              <a:t>jendela</a:t>
            </a:r>
            <a:r>
              <a:rPr lang="en-US" dirty="0">
                <a:latin typeface="Arial" pitchFamily="34" charset="0"/>
                <a:cs typeface="Arial" pitchFamily="34" charset="0"/>
              </a:rPr>
              <a:t> </a:t>
            </a:r>
            <a:r>
              <a:rPr lang="en-US" dirty="0" err="1">
                <a:latin typeface="Arial" pitchFamily="34" charset="0"/>
                <a:cs typeface="Arial" pitchFamily="34" charset="0"/>
              </a:rPr>
              <a:t>bidik</a:t>
            </a:r>
            <a:r>
              <a:rPr lang="en-US" dirty="0">
                <a:latin typeface="Arial" pitchFamily="34" charset="0"/>
                <a:cs typeface="Arial" pitchFamily="34" charset="0"/>
              </a:rPr>
              <a:t> yang </a:t>
            </a:r>
            <a:r>
              <a:rPr lang="en-US" dirty="0" err="1">
                <a:latin typeface="Arial" pitchFamily="34" charset="0"/>
                <a:cs typeface="Arial" pitchFamily="34" charset="0"/>
              </a:rPr>
              <a:t>berbeda</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sudut</a:t>
            </a:r>
            <a:r>
              <a:rPr lang="en-US" dirty="0">
                <a:latin typeface="Arial" pitchFamily="34" charset="0"/>
                <a:cs typeface="Arial" pitchFamily="34" charset="0"/>
              </a:rPr>
              <a:t> </a:t>
            </a:r>
            <a:r>
              <a:rPr lang="en-US" dirty="0" err="1">
                <a:latin typeface="Arial" pitchFamily="34" charset="0"/>
                <a:cs typeface="Arial" pitchFamily="34" charset="0"/>
              </a:rPr>
              <a:t>pandang</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karena</a:t>
            </a:r>
            <a:r>
              <a:rPr lang="en-US" dirty="0">
                <a:latin typeface="Arial" pitchFamily="34" charset="0"/>
                <a:cs typeface="Arial" pitchFamily="34" charset="0"/>
              </a:rPr>
              <a:t> </a:t>
            </a:r>
            <a:r>
              <a:rPr lang="en-US" dirty="0" err="1">
                <a:latin typeface="Arial" pitchFamily="34" charset="0"/>
                <a:cs typeface="Arial" pitchFamily="34" charset="0"/>
              </a:rPr>
              <a:t>jendela</a:t>
            </a:r>
            <a:r>
              <a:rPr lang="en-US" dirty="0">
                <a:latin typeface="Arial" pitchFamily="34" charset="0"/>
                <a:cs typeface="Arial" pitchFamily="34" charset="0"/>
              </a:rPr>
              <a:t> </a:t>
            </a:r>
            <a:r>
              <a:rPr lang="en-US" dirty="0" err="1">
                <a:latin typeface="Arial" pitchFamily="34" charset="0"/>
                <a:cs typeface="Arial" pitchFamily="34" charset="0"/>
              </a:rPr>
              <a:t>bidik</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berada</a:t>
            </a:r>
            <a:r>
              <a:rPr lang="en-US" dirty="0">
                <a:latin typeface="Arial" pitchFamily="34" charset="0"/>
                <a:cs typeface="Arial" pitchFamily="34" charset="0"/>
              </a:rPr>
              <a:t> </a:t>
            </a:r>
            <a:r>
              <a:rPr lang="en-US" dirty="0" err="1">
                <a:latin typeface="Arial" pitchFamily="34" charset="0"/>
                <a:cs typeface="Arial" pitchFamily="34" charset="0"/>
              </a:rPr>
              <a:t>segaris</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sudut</a:t>
            </a:r>
            <a:r>
              <a:rPr lang="en-US" dirty="0">
                <a:latin typeface="Arial" pitchFamily="34" charset="0"/>
                <a:cs typeface="Arial" pitchFamily="34" charset="0"/>
              </a:rPr>
              <a:t> </a:t>
            </a:r>
            <a:r>
              <a:rPr lang="en-US" dirty="0" err="1">
                <a:latin typeface="Arial" pitchFamily="34" charset="0"/>
                <a:cs typeface="Arial" pitchFamily="34" charset="0"/>
              </a:rPr>
              <a:t>pandang</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p>
          <a:p>
            <a:pPr marL="0" indent="0">
              <a:buNone/>
            </a:pPr>
            <a:endParaRPr lang="en-US" dirty="0"/>
          </a:p>
        </p:txBody>
      </p:sp>
    </p:spTree>
    <p:extLst>
      <p:ext uri="{BB962C8B-B14F-4D97-AF65-F5344CB8AC3E}">
        <p14:creationId xmlns:p14="http://schemas.microsoft.com/office/powerpoint/2010/main" xmlns="" val="373150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en-US" dirty="0"/>
          </a:p>
        </p:txBody>
      </p:sp>
      <p:sp>
        <p:nvSpPr>
          <p:cNvPr id="3" name="Content Placeholder 2"/>
          <p:cNvSpPr>
            <a:spLocks noGrp="1"/>
          </p:cNvSpPr>
          <p:nvPr>
            <p:ph idx="1"/>
          </p:nvPr>
        </p:nvSpPr>
        <p:spPr>
          <a:xfrm>
            <a:off x="152400" y="857232"/>
            <a:ext cx="8991600" cy="5786478"/>
          </a:xfrm>
        </p:spPr>
        <p:txBody>
          <a:bodyPr>
            <a:normAutofit fontScale="70000" lnSpcReduction="20000"/>
          </a:bodyPr>
          <a:lstStyle/>
          <a:p>
            <a:pPr marL="0" indent="0" algn="just">
              <a:buNone/>
            </a:pPr>
            <a:r>
              <a:rPr lang="en-US" dirty="0" smtClean="0">
                <a:latin typeface="Arial" pitchFamily="34" charset="0"/>
                <a:cs typeface="Arial" pitchFamily="34" charset="0"/>
              </a:rPr>
              <a:t>	</a:t>
            </a:r>
            <a:r>
              <a:rPr lang="en-US" dirty="0" err="1" smtClean="0">
                <a:latin typeface="Arial" pitchFamily="34" charset="0"/>
                <a:cs typeface="Arial" pitchFamily="34" charset="0"/>
              </a:rPr>
              <a:t>Fotografi</a:t>
            </a:r>
            <a:r>
              <a:rPr lang="en-US" dirty="0" smtClean="0">
                <a:latin typeface="Arial" pitchFamily="34" charset="0"/>
                <a:cs typeface="Arial" pitchFamily="34" charset="0"/>
              </a:rPr>
              <a:t> </a:t>
            </a:r>
            <a:r>
              <a:rPr lang="en-US" dirty="0" err="1">
                <a:latin typeface="Arial" pitchFamily="34" charset="0"/>
                <a:cs typeface="Arial" pitchFamily="34" charset="0"/>
              </a:rPr>
              <a:t>berkaitan</a:t>
            </a:r>
            <a:r>
              <a:rPr lang="en-US" dirty="0">
                <a:latin typeface="Arial" pitchFamily="34" charset="0"/>
                <a:cs typeface="Arial" pitchFamily="34" charset="0"/>
              </a:rPr>
              <a:t> </a:t>
            </a:r>
            <a:r>
              <a:rPr lang="en-US" dirty="0" err="1">
                <a:latin typeface="Arial" pitchFamily="34" charset="0"/>
                <a:cs typeface="Arial" pitchFamily="34" charset="0"/>
              </a:rPr>
              <a:t>erat</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a:t>
            </a:r>
            <a:r>
              <a:rPr lang="en-US" dirty="0" err="1">
                <a:latin typeface="Arial" pitchFamily="34" charset="0"/>
                <a:cs typeface="Arial" pitchFamily="34" charset="0"/>
              </a:rPr>
              <a:t>jadi</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menghasilkan</a:t>
            </a:r>
            <a:r>
              <a:rPr lang="en-US" dirty="0">
                <a:latin typeface="Arial" pitchFamily="34" charset="0"/>
                <a:cs typeface="Arial" pitchFamily="34" charset="0"/>
              </a:rPr>
              <a:t> </a:t>
            </a:r>
            <a:r>
              <a:rPr lang="en-US" dirty="0" err="1">
                <a:latin typeface="Arial" pitchFamily="34" charset="0"/>
                <a:cs typeface="Arial" pitchFamily="34" charset="0"/>
              </a:rPr>
              <a:t>sebuah</a:t>
            </a:r>
            <a:r>
              <a:rPr lang="en-US" dirty="0">
                <a:latin typeface="Arial" pitchFamily="34" charset="0"/>
                <a:cs typeface="Arial" pitchFamily="34" charset="0"/>
              </a:rPr>
              <a:t> </a:t>
            </a:r>
            <a:r>
              <a:rPr lang="en-US" dirty="0" err="1">
                <a:latin typeface="Arial" pitchFamily="34" charset="0"/>
                <a:cs typeface="Arial" pitchFamily="34" charset="0"/>
              </a:rPr>
              <a:t>foto</a:t>
            </a:r>
            <a:r>
              <a:rPr lang="en-US" dirty="0">
                <a:latin typeface="Arial" pitchFamily="34" charset="0"/>
                <a:cs typeface="Arial" pitchFamily="34" charset="0"/>
              </a:rPr>
              <a:t> </a:t>
            </a:r>
            <a:r>
              <a:rPr lang="en-US" dirty="0" err="1">
                <a:latin typeface="Arial" pitchFamily="34" charset="0"/>
                <a:cs typeface="Arial" pitchFamily="34" charset="0"/>
              </a:rPr>
              <a:t>diperlukan</a:t>
            </a:r>
            <a:r>
              <a:rPr lang="en-US" dirty="0">
                <a:latin typeface="Arial" pitchFamily="34" charset="0"/>
                <a:cs typeface="Arial" pitchFamily="34" charset="0"/>
              </a:rPr>
              <a:t> </a:t>
            </a:r>
            <a:r>
              <a:rPr lang="en-US" dirty="0" err="1">
                <a:latin typeface="Arial" pitchFamily="34" charset="0"/>
                <a:cs typeface="Arial" pitchFamily="34" charset="0"/>
              </a:rPr>
              <a:t>adanya</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a:t>
            </a:r>
            <a:r>
              <a:rPr lang="en-US" dirty="0" err="1">
                <a:latin typeface="Arial" pitchFamily="34" charset="0"/>
                <a:cs typeface="Arial" pitchFamily="34" charset="0"/>
              </a:rPr>
              <a:t>tanpa</a:t>
            </a:r>
            <a:r>
              <a:rPr lang="en-US" dirty="0">
                <a:latin typeface="Arial" pitchFamily="34" charset="0"/>
                <a:cs typeface="Arial" pitchFamily="34" charset="0"/>
              </a:rPr>
              <a:t> </a:t>
            </a:r>
            <a:r>
              <a:rPr lang="en-US" dirty="0" err="1">
                <a:latin typeface="Arial" pitchFamily="34" charset="0"/>
                <a:cs typeface="Arial" pitchFamily="34" charset="0"/>
              </a:rPr>
              <a:t>ada</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a:t>
            </a:r>
            <a:r>
              <a:rPr lang="en-US" dirty="0" err="1">
                <a:latin typeface="Arial" pitchFamily="34" charset="0"/>
                <a:cs typeface="Arial" pitchFamily="34" charset="0"/>
              </a:rPr>
              <a:t>maka</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akan</a:t>
            </a:r>
            <a:r>
              <a:rPr lang="en-US" dirty="0">
                <a:latin typeface="Arial" pitchFamily="34" charset="0"/>
                <a:cs typeface="Arial" pitchFamily="34" charset="0"/>
              </a:rPr>
              <a:t> </a:t>
            </a:r>
            <a:r>
              <a:rPr lang="en-US" dirty="0" err="1">
                <a:latin typeface="Arial" pitchFamily="34" charset="0"/>
                <a:cs typeface="Arial" pitchFamily="34" charset="0"/>
              </a:rPr>
              <a:t>ada</a:t>
            </a:r>
            <a:r>
              <a:rPr lang="en-US" dirty="0">
                <a:latin typeface="Arial" pitchFamily="34" charset="0"/>
                <a:cs typeface="Arial" pitchFamily="34" charset="0"/>
              </a:rPr>
              <a:t> </a:t>
            </a:r>
            <a:r>
              <a:rPr lang="en-US" dirty="0" err="1">
                <a:latin typeface="Arial" pitchFamily="34" charset="0"/>
                <a:cs typeface="Arial" pitchFamily="34" charset="0"/>
              </a:rPr>
              <a:t>foto</a:t>
            </a:r>
            <a:r>
              <a:rPr lang="en-US" dirty="0">
                <a:latin typeface="Arial" pitchFamily="34" charset="0"/>
                <a:cs typeface="Arial" pitchFamily="34" charset="0"/>
              </a:rPr>
              <a:t>), </a:t>
            </a:r>
            <a:r>
              <a:rPr lang="en-US" dirty="0" err="1">
                <a:latin typeface="Arial" pitchFamily="34" charset="0"/>
                <a:cs typeface="Arial" pitchFamily="34" charset="0"/>
              </a:rPr>
              <a:t>maka</a:t>
            </a:r>
            <a:r>
              <a:rPr lang="en-US" dirty="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a:t>
            </a:r>
            <a:r>
              <a:rPr lang="en-US" dirty="0" err="1">
                <a:latin typeface="Arial" pitchFamily="34" charset="0"/>
                <a:cs typeface="Arial" pitchFamily="34" charset="0"/>
              </a:rPr>
              <a:t>berfungsi</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mengatur</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yang </a:t>
            </a:r>
            <a:r>
              <a:rPr lang="en-US" dirty="0" err="1">
                <a:latin typeface="Arial" pitchFamily="34" charset="0"/>
                <a:cs typeface="Arial" pitchFamily="34" charset="0"/>
              </a:rPr>
              <a:t>ditangkap</a:t>
            </a:r>
            <a:r>
              <a:rPr lang="en-US" dirty="0">
                <a:latin typeface="Arial" pitchFamily="34" charset="0"/>
                <a:cs typeface="Arial" pitchFamily="34" charset="0"/>
              </a:rPr>
              <a:t> image sensor </a:t>
            </a:r>
            <a:r>
              <a:rPr lang="en-US" dirty="0" smtClean="0">
                <a:latin typeface="Arial" pitchFamily="34" charset="0"/>
                <a:cs typeface="Arial" pitchFamily="34" charset="0"/>
              </a:rPr>
              <a:t>(sensor </a:t>
            </a:r>
            <a:r>
              <a:rPr lang="en-US" dirty="0" err="1">
                <a:latin typeface="Arial" pitchFamily="34" charset="0"/>
                <a:cs typeface="Arial" pitchFamily="34" charset="0"/>
              </a:rPr>
              <a:t>gambar</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digital </a:t>
            </a:r>
            <a:r>
              <a:rPr lang="en-US" dirty="0" err="1">
                <a:latin typeface="Arial" pitchFamily="34" charset="0"/>
                <a:cs typeface="Arial" pitchFamily="34" charset="0"/>
              </a:rPr>
              <a:t>atau</a:t>
            </a:r>
            <a:r>
              <a:rPr lang="en-US" dirty="0">
                <a:latin typeface="Arial" pitchFamily="34" charset="0"/>
                <a:cs typeface="Arial" pitchFamily="34" charset="0"/>
              </a:rPr>
              <a:t> film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a:t>
            </a:r>
            <a:r>
              <a:rPr lang="en-US" dirty="0" err="1" smtClean="0">
                <a:latin typeface="Arial" pitchFamily="34" charset="0"/>
                <a:cs typeface="Arial" pitchFamily="34" charset="0"/>
              </a:rPr>
              <a:t>konvensional</a:t>
            </a:r>
            <a:r>
              <a:rPr lang="en-US" dirty="0" smtClean="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mengatur</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a:t>
            </a:r>
            <a:r>
              <a:rPr lang="en-US" dirty="0" err="1">
                <a:latin typeface="Arial" pitchFamily="34" charset="0"/>
                <a:cs typeface="Arial" pitchFamily="34" charset="0"/>
              </a:rPr>
              <a:t>terdapat</a:t>
            </a:r>
            <a:r>
              <a:rPr lang="en-US" dirty="0">
                <a:latin typeface="Arial" pitchFamily="34" charset="0"/>
                <a:cs typeface="Arial" pitchFamily="34" charset="0"/>
              </a:rPr>
              <a:t> 2 </a:t>
            </a:r>
            <a:r>
              <a:rPr lang="en-US" dirty="0" err="1">
                <a:latin typeface="Arial" pitchFamily="34" charset="0"/>
                <a:cs typeface="Arial" pitchFamily="34" charset="0"/>
              </a:rPr>
              <a:t>hal</a:t>
            </a:r>
            <a:r>
              <a:rPr lang="en-US" dirty="0">
                <a:latin typeface="Arial" pitchFamily="34" charset="0"/>
                <a:cs typeface="Arial" pitchFamily="34" charset="0"/>
              </a:rPr>
              <a:t> </a:t>
            </a:r>
            <a:r>
              <a:rPr lang="en-US" dirty="0" err="1">
                <a:latin typeface="Arial" pitchFamily="34" charset="0"/>
                <a:cs typeface="Arial" pitchFamily="34" charset="0"/>
              </a:rPr>
              <a:t>mendasar</a:t>
            </a:r>
            <a:r>
              <a:rPr lang="en-US" dirty="0">
                <a:latin typeface="Arial" pitchFamily="34" charset="0"/>
                <a:cs typeface="Arial" pitchFamily="34" charset="0"/>
              </a:rPr>
              <a:t>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kamera</a:t>
            </a:r>
            <a:r>
              <a:rPr lang="en-US" dirty="0">
                <a:latin typeface="Arial" pitchFamily="34" charset="0"/>
                <a:cs typeface="Arial" pitchFamily="34" charset="0"/>
              </a:rPr>
              <a:t>, </a:t>
            </a:r>
            <a:r>
              <a:rPr lang="en-US" dirty="0" err="1">
                <a:latin typeface="Arial" pitchFamily="34" charset="0"/>
                <a:cs typeface="Arial" pitchFamily="34" charset="0"/>
              </a:rPr>
              <a:t>yakni</a:t>
            </a:r>
            <a:r>
              <a:rPr lang="en-US" dirty="0">
                <a:latin typeface="Arial" pitchFamily="34" charset="0"/>
                <a:cs typeface="Arial" pitchFamily="34" charset="0"/>
              </a:rPr>
              <a:t> Shutter Speed (</a:t>
            </a:r>
            <a:r>
              <a:rPr lang="en-US" dirty="0" err="1">
                <a:latin typeface="Arial" pitchFamily="34" charset="0"/>
                <a:cs typeface="Arial" pitchFamily="34" charset="0"/>
              </a:rPr>
              <a:t>Kecepatan</a:t>
            </a:r>
            <a:r>
              <a:rPr lang="en-US" dirty="0">
                <a:latin typeface="Arial" pitchFamily="34" charset="0"/>
                <a:cs typeface="Arial" pitchFamily="34" charset="0"/>
              </a:rPr>
              <a:t> </a:t>
            </a:r>
            <a:r>
              <a:rPr lang="en-US" dirty="0" err="1">
                <a:latin typeface="Arial" pitchFamily="34" charset="0"/>
                <a:cs typeface="Arial" pitchFamily="34" charset="0"/>
              </a:rPr>
              <a:t>Rana</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Aperture (</a:t>
            </a:r>
            <a:r>
              <a:rPr lang="en-US" dirty="0" err="1">
                <a:latin typeface="Arial" pitchFamily="34" charset="0"/>
                <a:cs typeface="Arial" pitchFamily="34" charset="0"/>
              </a:rPr>
              <a:t>Diafragma</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marL="0" indent="0" algn="just">
              <a:buNone/>
            </a:pPr>
            <a:r>
              <a:rPr lang="id-ID" dirty="0" smtClean="0">
                <a:latin typeface="Arial" pitchFamily="34" charset="0"/>
                <a:cs typeface="Arial" pitchFamily="34" charset="0"/>
              </a:rPr>
              <a:t>Adapun Metode Foto Jurnalistik yang dikenal metode EDFAT:</a:t>
            </a:r>
          </a:p>
          <a:p>
            <a:pPr marL="514350" indent="-514350" algn="just">
              <a:buAutoNum type="arabicPeriod"/>
            </a:pPr>
            <a:r>
              <a:rPr lang="id-ID" dirty="0" smtClean="0">
                <a:latin typeface="Arial" pitchFamily="34" charset="0"/>
                <a:cs typeface="Arial" pitchFamily="34" charset="0"/>
              </a:rPr>
              <a:t>Metode E ( Entire) tahapan dikenal pemotretan yang dilakukan secara keseluruhan ketika melihat prestiwa.</a:t>
            </a:r>
          </a:p>
          <a:p>
            <a:pPr marL="514350" indent="-514350" algn="just">
              <a:buAutoNum type="arabicPeriod"/>
            </a:pPr>
            <a:r>
              <a:rPr lang="id-ID" dirty="0" smtClean="0">
                <a:latin typeface="Arial" pitchFamily="34" charset="0"/>
                <a:cs typeface="Arial" pitchFamily="34" charset="0"/>
              </a:rPr>
              <a:t>Metode D (Detail) pemotretan  yang dilakukan dengan mengambil bagian tertentu yang dinilai paling tepat dan nilai beritanya tinggi.</a:t>
            </a:r>
          </a:p>
          <a:p>
            <a:pPr marL="514350" indent="-514350" algn="just">
              <a:buAutoNum type="arabicPeriod"/>
            </a:pPr>
            <a:r>
              <a:rPr lang="id-ID" dirty="0" smtClean="0">
                <a:latin typeface="Arial" pitchFamily="34" charset="0"/>
                <a:cs typeface="Arial" pitchFamily="34" charset="0"/>
              </a:rPr>
              <a:t>Metode F (Frame) tahapan membingkai foto yang sudah diambil secara detail yang mana pemotretanya secara akurat dan penuh arti penting. </a:t>
            </a:r>
          </a:p>
          <a:p>
            <a:pPr marL="514350" indent="-514350" algn="just">
              <a:buAutoNum type="arabicPeriod"/>
            </a:pPr>
            <a:r>
              <a:rPr lang="id-ID" dirty="0" smtClean="0">
                <a:latin typeface="Arial" pitchFamily="34" charset="0"/>
                <a:cs typeface="Arial" pitchFamily="34" charset="0"/>
              </a:rPr>
              <a:t>Metode A (Angle) itu sudut pandang dalam pemotretan seuatu prestiwa atau gambar.</a:t>
            </a:r>
          </a:p>
          <a:p>
            <a:pPr marL="514350" indent="-514350" algn="just">
              <a:buAutoNum type="arabicPeriod"/>
            </a:pPr>
            <a:r>
              <a:rPr lang="id-ID" dirty="0" smtClean="0">
                <a:latin typeface="Arial" pitchFamily="34" charset="0"/>
                <a:cs typeface="Arial" pitchFamily="34" charset="0"/>
              </a:rPr>
              <a:t>Metode T (Time) tahapan pengambilan keputusan atau metode yang akan dipakai berdasarkan waktu peristiwa.</a:t>
            </a:r>
          </a:p>
        </p:txBody>
      </p:sp>
    </p:spTree>
    <p:extLst>
      <p:ext uri="{BB962C8B-B14F-4D97-AF65-F5344CB8AC3E}">
        <p14:creationId xmlns:p14="http://schemas.microsoft.com/office/powerpoint/2010/main" xmlns="" val="142552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latin typeface="Arial" pitchFamily="34" charset="0"/>
                <a:cs typeface="Arial" pitchFamily="34" charset="0"/>
              </a:rPr>
              <a:t>C. </a:t>
            </a:r>
            <a:r>
              <a:rPr lang="en-US" b="1" dirty="0" err="1">
                <a:latin typeface="Arial" pitchFamily="34" charset="0"/>
                <a:cs typeface="Arial" pitchFamily="34" charset="0"/>
              </a:rPr>
              <a:t>Lensa</a:t>
            </a:r>
            <a:r>
              <a:rPr lang="en-US" dirty="0"/>
              <a:t/>
            </a:r>
            <a:br>
              <a:rPr lang="en-US" dirty="0"/>
            </a:br>
            <a:endParaRPr lang="en-US" dirty="0"/>
          </a:p>
        </p:txBody>
      </p:sp>
      <p:sp>
        <p:nvSpPr>
          <p:cNvPr id="3" name="Content Placeholder 2"/>
          <p:cNvSpPr>
            <a:spLocks noGrp="1"/>
          </p:cNvSpPr>
          <p:nvPr>
            <p:ph idx="1"/>
          </p:nvPr>
        </p:nvSpPr>
        <p:spPr>
          <a:xfrm>
            <a:off x="0" y="1600200"/>
            <a:ext cx="9144000" cy="4525963"/>
          </a:xfrm>
        </p:spPr>
        <p:txBody>
          <a:bodyPr/>
          <a:lstStyle/>
          <a:p>
            <a:pPr marL="0" indent="0" algn="just">
              <a:buNone/>
            </a:pP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a:latin typeface="Arial" pitchFamily="34" charset="0"/>
                <a:cs typeface="Arial" pitchFamily="34" charset="0"/>
              </a:rPr>
              <a:t>fotografi</a:t>
            </a:r>
            <a:r>
              <a:rPr lang="en-US" dirty="0">
                <a:latin typeface="Arial" pitchFamily="34" charset="0"/>
                <a:cs typeface="Arial" pitchFamily="34" charset="0"/>
              </a:rPr>
              <a:t>, </a:t>
            </a:r>
            <a:r>
              <a:rPr lang="en-US" dirty="0" err="1" smtClean="0">
                <a:latin typeface="Arial" pitchFamily="34" charset="0"/>
                <a:cs typeface="Arial" pitchFamily="34" charset="0"/>
              </a:rPr>
              <a:t>lensa</a:t>
            </a:r>
            <a:r>
              <a:rPr lang="en-US" dirty="0" smtClean="0">
                <a:latin typeface="Arial" pitchFamily="34" charset="0"/>
                <a:cs typeface="Arial" pitchFamily="34" charset="0"/>
              </a:rPr>
              <a:t> </a:t>
            </a:r>
            <a:r>
              <a:rPr lang="en-US" dirty="0" err="1" smtClean="0">
                <a:latin typeface="Arial" pitchFamily="34" charset="0"/>
                <a:cs typeface="Arial" pitchFamily="34" charset="0"/>
              </a:rPr>
              <a:t>berfungsi</a:t>
            </a:r>
            <a:r>
              <a:rPr lang="en-US" dirty="0" smtClean="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memokuskan</a:t>
            </a:r>
            <a:r>
              <a:rPr lang="en-US" dirty="0">
                <a:latin typeface="Arial" pitchFamily="34" charset="0"/>
                <a:cs typeface="Arial" pitchFamily="34" charset="0"/>
              </a:rPr>
              <a:t> </a:t>
            </a:r>
            <a:r>
              <a:rPr lang="en-US" dirty="0" err="1">
                <a:latin typeface="Arial" pitchFamily="34" charset="0"/>
                <a:cs typeface="Arial" pitchFamily="34" charset="0"/>
              </a:rPr>
              <a:t>cahaya</a:t>
            </a:r>
            <a:r>
              <a:rPr lang="en-US" dirty="0">
                <a:latin typeface="Arial" pitchFamily="34" charset="0"/>
                <a:cs typeface="Arial" pitchFamily="34" charset="0"/>
              </a:rPr>
              <a:t> </a:t>
            </a:r>
            <a:r>
              <a:rPr lang="en-US" dirty="0" err="1">
                <a:latin typeface="Arial" pitchFamily="34" charset="0"/>
                <a:cs typeface="Arial" pitchFamily="34" charset="0"/>
              </a:rPr>
              <a:t>hingga</a:t>
            </a:r>
            <a:r>
              <a:rPr lang="en-US" dirty="0">
                <a:latin typeface="Arial" pitchFamily="34" charset="0"/>
                <a:cs typeface="Arial" pitchFamily="34" charset="0"/>
              </a:rPr>
              <a:t> </a:t>
            </a:r>
            <a:r>
              <a:rPr lang="en-US" dirty="0" err="1">
                <a:latin typeface="Arial" pitchFamily="34" charset="0"/>
                <a:cs typeface="Arial" pitchFamily="34" charset="0"/>
              </a:rPr>
              <a:t>mampu</a:t>
            </a:r>
            <a:r>
              <a:rPr lang="en-US" dirty="0">
                <a:latin typeface="Arial" pitchFamily="34" charset="0"/>
                <a:cs typeface="Arial" pitchFamily="34" charset="0"/>
              </a:rPr>
              <a:t> </a:t>
            </a:r>
            <a:r>
              <a:rPr lang="en-US" dirty="0" err="1">
                <a:latin typeface="Arial" pitchFamily="34" charset="0"/>
                <a:cs typeface="Arial" pitchFamily="34" charset="0"/>
              </a:rPr>
              <a:t>membakar</a:t>
            </a:r>
            <a:r>
              <a:rPr lang="en-US" dirty="0">
                <a:latin typeface="Arial" pitchFamily="34" charset="0"/>
                <a:cs typeface="Arial" pitchFamily="34" charset="0"/>
              </a:rPr>
              <a:t> medium </a:t>
            </a:r>
            <a:r>
              <a:rPr lang="en-US" dirty="0" err="1" smtClean="0">
                <a:latin typeface="Arial" pitchFamily="34" charset="0"/>
                <a:cs typeface="Arial" pitchFamily="34" charset="0"/>
              </a:rPr>
              <a:t>penangkap</a:t>
            </a:r>
            <a:r>
              <a:rPr lang="en-US" dirty="0" smtClean="0">
                <a:latin typeface="Arial" pitchFamily="34" charset="0"/>
                <a:cs typeface="Arial" pitchFamily="34" charset="0"/>
              </a:rPr>
              <a:t> (film</a:t>
            </a:r>
            <a:r>
              <a:rPr lang="en-US" dirty="0">
                <a:latin typeface="Arial" pitchFamily="34" charset="0"/>
                <a:cs typeface="Arial" pitchFamily="34" charset="0"/>
              </a:rPr>
              <a:t>). Di </a:t>
            </a:r>
            <a:r>
              <a:rPr lang="en-US" dirty="0" err="1">
                <a:latin typeface="Arial" pitchFamily="34" charset="0"/>
                <a:cs typeface="Arial" pitchFamily="34" charset="0"/>
              </a:rPr>
              <a:t>bagian</a:t>
            </a:r>
            <a:r>
              <a:rPr lang="en-US" dirty="0">
                <a:latin typeface="Arial" pitchFamily="34" charset="0"/>
                <a:cs typeface="Arial" pitchFamily="34" charset="0"/>
              </a:rPr>
              <a:t> </a:t>
            </a:r>
            <a:r>
              <a:rPr lang="en-US" dirty="0" err="1">
                <a:latin typeface="Arial" pitchFamily="34" charset="0"/>
                <a:cs typeface="Arial" pitchFamily="34" charset="0"/>
              </a:rPr>
              <a:t>luar</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biasanya</a:t>
            </a:r>
            <a:r>
              <a:rPr lang="en-US" dirty="0">
                <a:latin typeface="Arial" pitchFamily="34" charset="0"/>
                <a:cs typeface="Arial" pitchFamily="34" charset="0"/>
              </a:rPr>
              <a:t> </a:t>
            </a:r>
            <a:r>
              <a:rPr lang="en-US" dirty="0" err="1">
                <a:latin typeface="Arial" pitchFamily="34" charset="0"/>
                <a:cs typeface="Arial" pitchFamily="34" charset="0"/>
              </a:rPr>
              <a:t>terdapat</a:t>
            </a:r>
            <a:r>
              <a:rPr lang="en-US" dirty="0">
                <a:latin typeface="Arial" pitchFamily="34" charset="0"/>
                <a:cs typeface="Arial" pitchFamily="34" charset="0"/>
              </a:rPr>
              <a:t> </a:t>
            </a:r>
            <a:r>
              <a:rPr lang="en-US" dirty="0" err="1">
                <a:latin typeface="Arial" pitchFamily="34" charset="0"/>
                <a:cs typeface="Arial" pitchFamily="34" charset="0"/>
              </a:rPr>
              <a:t>tiga</a:t>
            </a:r>
            <a:r>
              <a:rPr lang="en-US" dirty="0">
                <a:latin typeface="Arial" pitchFamily="34" charset="0"/>
                <a:cs typeface="Arial" pitchFamily="34" charset="0"/>
              </a:rPr>
              <a:t> </a:t>
            </a:r>
            <a:r>
              <a:rPr lang="en-US" dirty="0" err="1">
                <a:latin typeface="Arial" pitchFamily="34" charset="0"/>
                <a:cs typeface="Arial" pitchFamily="34" charset="0"/>
              </a:rPr>
              <a:t>cincin</a:t>
            </a:r>
            <a:r>
              <a:rPr lang="en-US" dirty="0">
                <a:latin typeface="Arial" pitchFamily="34" charset="0"/>
                <a:cs typeface="Arial" pitchFamily="34" charset="0"/>
              </a:rPr>
              <a:t>, </a:t>
            </a:r>
            <a:r>
              <a:rPr lang="en-US" dirty="0" err="1">
                <a:latin typeface="Arial" pitchFamily="34" charset="0"/>
                <a:cs typeface="Arial" pitchFamily="34" charset="0"/>
              </a:rPr>
              <a:t>yaitu</a:t>
            </a:r>
            <a:r>
              <a:rPr lang="en-US" dirty="0">
                <a:latin typeface="Arial" pitchFamily="34" charset="0"/>
                <a:cs typeface="Arial" pitchFamily="34" charset="0"/>
              </a:rPr>
              <a:t> </a:t>
            </a:r>
            <a:r>
              <a:rPr lang="en-US" dirty="0" err="1">
                <a:latin typeface="Arial" pitchFamily="34" charset="0"/>
                <a:cs typeface="Arial" pitchFamily="34" charset="0"/>
              </a:rPr>
              <a:t>cincin</a:t>
            </a:r>
            <a:r>
              <a:rPr lang="en-US" dirty="0">
                <a:latin typeface="Arial" pitchFamily="34" charset="0"/>
                <a:cs typeface="Arial" pitchFamily="34" charset="0"/>
              </a:rPr>
              <a:t> </a:t>
            </a:r>
            <a:r>
              <a:rPr lang="en-US" dirty="0" err="1">
                <a:latin typeface="Arial" pitchFamily="34" charset="0"/>
                <a:cs typeface="Arial" pitchFamily="34" charset="0"/>
              </a:rPr>
              <a:t>panjang</a:t>
            </a:r>
            <a:r>
              <a:rPr lang="en-US" dirty="0">
                <a:latin typeface="Arial" pitchFamily="34" charset="0"/>
                <a:cs typeface="Arial" pitchFamily="34" charset="0"/>
              </a:rPr>
              <a:t> </a:t>
            </a:r>
            <a:r>
              <a:rPr lang="en-US" dirty="0" err="1">
                <a:latin typeface="Arial" pitchFamily="34" charset="0"/>
                <a:cs typeface="Arial" pitchFamily="34" charset="0"/>
              </a:rPr>
              <a:t>fokus</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jenis</a:t>
            </a:r>
            <a:r>
              <a:rPr lang="en-US" dirty="0">
                <a:latin typeface="Arial" pitchFamily="34" charset="0"/>
                <a:cs typeface="Arial" pitchFamily="34" charset="0"/>
              </a:rPr>
              <a:t> </a:t>
            </a:r>
            <a:r>
              <a:rPr lang="en-US" dirty="0" err="1">
                <a:latin typeface="Arial" pitchFamily="34" charset="0"/>
                <a:cs typeface="Arial" pitchFamily="34" charset="0"/>
              </a:rPr>
              <a:t>variabel</a:t>
            </a:r>
            <a:r>
              <a:rPr lang="en-US" dirty="0">
                <a:latin typeface="Arial" pitchFamily="34" charset="0"/>
                <a:cs typeface="Arial" pitchFamily="34" charset="0"/>
              </a:rPr>
              <a:t>), </a:t>
            </a:r>
            <a:r>
              <a:rPr lang="en-US" dirty="0" err="1">
                <a:latin typeface="Arial" pitchFamily="34" charset="0"/>
                <a:cs typeface="Arial" pitchFamily="34" charset="0"/>
              </a:rPr>
              <a:t>cincin</a:t>
            </a:r>
            <a:r>
              <a:rPr lang="en-US" dirty="0">
                <a:latin typeface="Arial" pitchFamily="34" charset="0"/>
                <a:cs typeface="Arial" pitchFamily="34" charset="0"/>
              </a:rPr>
              <a:t> </a:t>
            </a:r>
            <a:r>
              <a:rPr lang="en-US" dirty="0" err="1">
                <a:latin typeface="Arial" pitchFamily="34" charset="0"/>
                <a:cs typeface="Arial" pitchFamily="34" charset="0"/>
              </a:rPr>
              <a:t>diafragma</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cincin</a:t>
            </a:r>
            <a:r>
              <a:rPr lang="en-US" dirty="0">
                <a:latin typeface="Arial" pitchFamily="34" charset="0"/>
                <a:cs typeface="Arial" pitchFamily="34" charset="0"/>
              </a:rPr>
              <a:t> </a:t>
            </a:r>
            <a:r>
              <a:rPr lang="en-US" dirty="0" err="1">
                <a:latin typeface="Arial" pitchFamily="34" charset="0"/>
                <a:cs typeface="Arial" pitchFamily="34" charset="0"/>
              </a:rPr>
              <a:t>fokus</a:t>
            </a:r>
            <a:r>
              <a:rPr lang="en-US" dirty="0">
                <a:latin typeface="Arial" pitchFamily="34" charset="0"/>
                <a:cs typeface="Arial" pitchFamily="34" charset="0"/>
              </a:rPr>
              <a:t>.</a:t>
            </a:r>
          </a:p>
          <a:p>
            <a:pPr marL="0" indent="0">
              <a:buNone/>
            </a:pPr>
            <a:endParaRPr lang="en-US" dirty="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xmlns="" val="251957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1600200"/>
            <a:ext cx="8686800" cy="4876800"/>
          </a:xfrm>
        </p:spPr>
        <p:txBody>
          <a:bodyPr>
            <a:normAutofit fontScale="85000" lnSpcReduction="20000"/>
          </a:bodyPr>
          <a:lstStyle/>
          <a:p>
            <a:pPr marL="0" indent="0">
              <a:buNone/>
            </a:pPr>
            <a:r>
              <a:rPr lang="en-US" dirty="0" err="1">
                <a:latin typeface="Arial" pitchFamily="34" charset="0"/>
                <a:cs typeface="Arial" pitchFamily="34" charset="0"/>
              </a:rPr>
              <a:t>Panjang</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disebut</a:t>
            </a:r>
            <a:r>
              <a:rPr lang="en-US" dirty="0">
                <a:latin typeface="Arial" pitchFamily="34" charset="0"/>
                <a:cs typeface="Arial" pitchFamily="34" charset="0"/>
              </a:rPr>
              <a:t> </a:t>
            </a:r>
            <a:r>
              <a:rPr lang="en-US" b="1" dirty="0">
                <a:latin typeface="Arial" pitchFamily="34" charset="0"/>
                <a:cs typeface="Arial" pitchFamily="34" charset="0"/>
              </a:rPr>
              <a:t>Focal Length</a:t>
            </a:r>
            <a:r>
              <a:rPr lang="en-US" dirty="0">
                <a:latin typeface="Arial" pitchFamily="34" charset="0"/>
                <a:cs typeface="Arial" pitchFamily="34" charset="0"/>
              </a:rPr>
              <a:t/>
            </a:r>
            <a:br>
              <a:rPr lang="en-US" dirty="0">
                <a:latin typeface="Arial" pitchFamily="34" charset="0"/>
                <a:cs typeface="Arial" pitchFamily="34" charset="0"/>
              </a:rPr>
            </a:br>
            <a:r>
              <a:rPr lang="en-US" b="1" dirty="0" err="1">
                <a:latin typeface="Arial" pitchFamily="34" charset="0"/>
                <a:cs typeface="Arial" pitchFamily="34" charset="0"/>
              </a:rPr>
              <a:t>Panjang</a:t>
            </a:r>
            <a:r>
              <a:rPr lang="en-US" b="1" dirty="0">
                <a:latin typeface="Arial" pitchFamily="34" charset="0"/>
                <a:cs typeface="Arial" pitchFamily="34" charset="0"/>
              </a:rPr>
              <a:t> </a:t>
            </a:r>
            <a:r>
              <a:rPr lang="en-US" b="1"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mempengaruhi</a:t>
            </a:r>
            <a:r>
              <a:rPr lang="en-US" dirty="0">
                <a:latin typeface="Arial" pitchFamily="34" charset="0"/>
                <a:cs typeface="Arial" pitchFamily="34" charset="0"/>
              </a:rPr>
              <a:t>:</a:t>
            </a:r>
            <a:br>
              <a:rPr lang="en-US" dirty="0">
                <a:latin typeface="Arial" pitchFamily="34" charset="0"/>
                <a:cs typeface="Arial" pitchFamily="34" charset="0"/>
              </a:rPr>
            </a:br>
            <a:r>
              <a:rPr lang="en-US" dirty="0">
                <a:latin typeface="Arial" pitchFamily="34" charset="0"/>
                <a:cs typeface="Arial" pitchFamily="34" charset="0"/>
              </a:rPr>
              <a:t>a. JARAK </a:t>
            </a:r>
            <a:r>
              <a:rPr lang="en-US" dirty="0" err="1">
                <a:latin typeface="Arial" pitchFamily="34" charset="0"/>
                <a:cs typeface="Arial" pitchFamily="34" charset="0"/>
              </a:rPr>
              <a:t>pemotretan</a:t>
            </a: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b. SUDUT </a:t>
            </a:r>
            <a:r>
              <a:rPr lang="en-US" dirty="0" err="1">
                <a:latin typeface="Arial" pitchFamily="34" charset="0"/>
                <a:cs typeface="Arial" pitchFamily="34" charset="0"/>
              </a:rPr>
              <a:t>pandang</a:t>
            </a: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c. PEMBESARAN</a:t>
            </a:r>
            <a:br>
              <a:rPr lang="en-US" dirty="0">
                <a:latin typeface="Arial" pitchFamily="34" charset="0"/>
                <a:cs typeface="Arial" pitchFamily="34" charset="0"/>
              </a:rPr>
            </a:br>
            <a:r>
              <a:rPr lang="en-US" dirty="0">
                <a:latin typeface="Arial" pitchFamily="34" charset="0"/>
                <a:cs typeface="Arial" pitchFamily="34" charset="0"/>
              </a:rPr>
              <a:t>d. FASILITAS BUKAAN DIAFRAGMA</a:t>
            </a:r>
            <a:br>
              <a:rPr lang="en-US" dirty="0">
                <a:latin typeface="Arial" pitchFamily="34" charset="0"/>
                <a:cs typeface="Arial" pitchFamily="34" charset="0"/>
              </a:rPr>
            </a:br>
            <a:r>
              <a:rPr lang="en-US" dirty="0">
                <a:latin typeface="Arial" pitchFamily="34" charset="0"/>
                <a:cs typeface="Arial" pitchFamily="34" charset="0"/>
              </a:rPr>
              <a:t/>
            </a:r>
            <a:br>
              <a:rPr lang="en-US" dirty="0">
                <a:latin typeface="Arial" pitchFamily="34" charset="0"/>
                <a:cs typeface="Arial" pitchFamily="34" charset="0"/>
              </a:rPr>
            </a:br>
            <a:r>
              <a:rPr lang="en-US" b="1" dirty="0" err="1">
                <a:latin typeface="Arial" pitchFamily="34" charset="0"/>
                <a:cs typeface="Arial" pitchFamily="34" charset="0"/>
              </a:rPr>
              <a:t>Lensa</a:t>
            </a:r>
            <a:r>
              <a:rPr lang="en-US" b="1" dirty="0">
                <a:latin typeface="Arial" pitchFamily="34" charset="0"/>
                <a:cs typeface="Arial" pitchFamily="34" charset="0"/>
              </a:rPr>
              <a:t> </a:t>
            </a:r>
            <a:r>
              <a:rPr lang="en-US" b="1" dirty="0" err="1">
                <a:latin typeface="Arial" pitchFamily="34" charset="0"/>
                <a:cs typeface="Arial" pitchFamily="34" charset="0"/>
              </a:rPr>
              <a:t>Khusu</a:t>
            </a:r>
            <a:r>
              <a:rPr lang="en-US" dirty="0" err="1">
                <a:latin typeface="Arial" pitchFamily="34" charset="0"/>
                <a:cs typeface="Arial" pitchFamily="34" charset="0"/>
              </a:rPr>
              <a:t>s</a:t>
            </a:r>
            <a:r>
              <a:rPr lang="en-US" dirty="0">
                <a:latin typeface="Arial" pitchFamily="34" charset="0"/>
                <a:cs typeface="Arial" pitchFamily="34" charset="0"/>
              </a:rPr>
              <a:t>:</a:t>
            </a:r>
            <a:br>
              <a:rPr lang="en-US" dirty="0">
                <a:latin typeface="Arial" pitchFamily="34" charset="0"/>
                <a:cs typeface="Arial" pitchFamily="34" charset="0"/>
              </a:rPr>
            </a:br>
            <a:r>
              <a:rPr lang="en-US" dirty="0">
                <a:latin typeface="Arial" pitchFamily="34" charset="0"/>
                <a:cs typeface="Arial" pitchFamily="34" charset="0"/>
              </a:rPr>
              <a:t>a.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Makro</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disebut</a:t>
            </a:r>
            <a:r>
              <a:rPr lang="en-US" dirty="0">
                <a:latin typeface="Arial" pitchFamily="34" charset="0"/>
                <a:cs typeface="Arial" pitchFamily="34" charset="0"/>
              </a:rPr>
              <a:t> Macro Lens)</a:t>
            </a:r>
            <a:br>
              <a:rPr lang="en-US" dirty="0">
                <a:latin typeface="Arial" pitchFamily="34" charset="0"/>
                <a:cs typeface="Arial" pitchFamily="34" charset="0"/>
              </a:rPr>
            </a:br>
            <a:r>
              <a:rPr lang="en-US" dirty="0">
                <a:latin typeface="Arial" pitchFamily="34" charset="0"/>
                <a:cs typeface="Arial" pitchFamily="34" charset="0"/>
              </a:rPr>
              <a:t>b. </a:t>
            </a:r>
            <a:r>
              <a:rPr lang="en-US" dirty="0" err="1">
                <a:latin typeface="Arial" pitchFamily="34" charset="0"/>
                <a:cs typeface="Arial" pitchFamily="34" charset="0"/>
              </a:rPr>
              <a:t>Penambahan</a:t>
            </a:r>
            <a:r>
              <a:rPr lang="en-US" dirty="0">
                <a:latin typeface="Arial" pitchFamily="34" charset="0"/>
                <a:cs typeface="Arial" pitchFamily="34" charset="0"/>
              </a:rPr>
              <a:t> </a:t>
            </a:r>
            <a:r>
              <a:rPr lang="en-US" dirty="0" err="1">
                <a:latin typeface="Arial" pitchFamily="34" charset="0"/>
                <a:cs typeface="Arial" pitchFamily="34" charset="0"/>
              </a:rPr>
              <a:t>panjang</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disebut</a:t>
            </a:r>
            <a:r>
              <a:rPr lang="en-US" dirty="0">
                <a:latin typeface="Arial" pitchFamily="34" charset="0"/>
                <a:cs typeface="Arial" pitchFamily="34" charset="0"/>
              </a:rPr>
              <a:t> Tele Converter </a:t>
            </a:r>
            <a:r>
              <a:rPr lang="en-US" dirty="0" err="1">
                <a:latin typeface="Arial" pitchFamily="34" charset="0"/>
                <a:cs typeface="Arial" pitchFamily="34" charset="0"/>
              </a:rPr>
              <a:t>atau</a:t>
            </a:r>
            <a:r>
              <a:rPr lang="en-US" dirty="0">
                <a:latin typeface="Arial" pitchFamily="34" charset="0"/>
                <a:cs typeface="Arial" pitchFamily="34" charset="0"/>
              </a:rPr>
              <a:t> Extender)</a:t>
            </a:r>
            <a:br>
              <a:rPr lang="en-US" dirty="0">
                <a:latin typeface="Arial" pitchFamily="34" charset="0"/>
                <a:cs typeface="Arial" pitchFamily="34" charset="0"/>
              </a:rPr>
            </a:br>
            <a:r>
              <a:rPr lang="en-US" dirty="0">
                <a:latin typeface="Arial" pitchFamily="34" charset="0"/>
                <a:cs typeface="Arial" pitchFamily="34" charset="0"/>
              </a:rPr>
              <a:t>c.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pengoreksian</a:t>
            </a:r>
            <a:r>
              <a:rPr lang="en-US" dirty="0">
                <a:latin typeface="Arial" pitchFamily="34" charset="0"/>
                <a:cs typeface="Arial" pitchFamily="34" charset="0"/>
              </a:rPr>
              <a:t> </a:t>
            </a:r>
            <a:r>
              <a:rPr lang="en-US" dirty="0" err="1">
                <a:latin typeface="Arial" pitchFamily="34" charset="0"/>
                <a:cs typeface="Arial" pitchFamily="34" charset="0"/>
              </a:rPr>
              <a:t>perspektif</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subjek</a:t>
            </a: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d.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Lunak</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disebut</a:t>
            </a:r>
            <a:r>
              <a:rPr lang="en-US" dirty="0">
                <a:latin typeface="Arial" pitchFamily="34" charset="0"/>
                <a:cs typeface="Arial" pitchFamily="34" charset="0"/>
              </a:rPr>
              <a:t> Soft Focus Lens)</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xmlns="" val="341295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latin typeface="Arial" pitchFamily="34" charset="0"/>
                <a:cs typeface="Arial" pitchFamily="34" charset="0"/>
              </a:rPr>
              <a:t>Macam-macam</a:t>
            </a:r>
            <a:r>
              <a:rPr lang="en-US" b="1" dirty="0">
                <a:latin typeface="Arial" pitchFamily="34" charset="0"/>
                <a:cs typeface="Arial" pitchFamily="34" charset="0"/>
              </a:rPr>
              <a:t> </a:t>
            </a:r>
            <a:r>
              <a:rPr lang="en-US" b="1" dirty="0" err="1">
                <a:latin typeface="Arial" pitchFamily="34" charset="0"/>
                <a:cs typeface="Arial" pitchFamily="34" charset="0"/>
              </a:rPr>
              <a:t>lensa</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a:xfrm>
            <a:off x="228600" y="1600200"/>
            <a:ext cx="8686800" cy="4525963"/>
          </a:xfrm>
        </p:spPr>
        <p:txBody>
          <a:bodyPr>
            <a:normAutofit fontScale="70000" lnSpcReduction="20000"/>
          </a:bodyPr>
          <a:lstStyle/>
          <a:p>
            <a:pPr lvl="0" algn="just"/>
            <a:r>
              <a:rPr lang="en-US" b="1" dirty="0" err="1">
                <a:latin typeface="Arial" pitchFamily="34" charset="0"/>
                <a:cs typeface="Arial" pitchFamily="34" charset="0"/>
              </a:rPr>
              <a:t>Lensa</a:t>
            </a:r>
            <a:r>
              <a:rPr lang="en-US" b="1" dirty="0">
                <a:latin typeface="Arial" pitchFamily="34" charset="0"/>
                <a:cs typeface="Arial" pitchFamily="34" charset="0"/>
              </a:rPr>
              <a:t> </a:t>
            </a:r>
            <a:r>
              <a:rPr lang="en-US" b="1" dirty="0" err="1">
                <a:latin typeface="Arial" pitchFamily="34" charset="0"/>
                <a:cs typeface="Arial" pitchFamily="34" charset="0"/>
              </a:rPr>
              <a:t>Standar</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disebut</a:t>
            </a:r>
            <a:r>
              <a:rPr lang="en-US" dirty="0">
                <a:latin typeface="Arial" pitchFamily="34" charset="0"/>
                <a:cs typeface="Arial" pitchFamily="34" charset="0"/>
              </a:rPr>
              <a:t> </a:t>
            </a:r>
            <a:r>
              <a:rPr lang="en-US" dirty="0" err="1">
                <a:latin typeface="Arial" pitchFamily="34" charset="0"/>
                <a:cs typeface="Arial" pitchFamily="34" charset="0"/>
              </a:rPr>
              <a:t>juga</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normal. </a:t>
            </a:r>
            <a:r>
              <a:rPr lang="en-US" dirty="0" err="1">
                <a:latin typeface="Arial" pitchFamily="34" charset="0"/>
                <a:cs typeface="Arial" pitchFamily="34" charset="0"/>
              </a:rPr>
              <a:t>Berukuran</a:t>
            </a:r>
            <a:r>
              <a:rPr lang="en-US" dirty="0">
                <a:latin typeface="Arial" pitchFamily="34" charset="0"/>
                <a:cs typeface="Arial" pitchFamily="34" charset="0"/>
              </a:rPr>
              <a:t> 50 mm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memberikan</a:t>
            </a:r>
            <a:r>
              <a:rPr lang="en-US" dirty="0">
                <a:latin typeface="Arial" pitchFamily="34" charset="0"/>
                <a:cs typeface="Arial" pitchFamily="34" charset="0"/>
              </a:rPr>
              <a:t> </a:t>
            </a:r>
            <a:r>
              <a:rPr lang="en-US" dirty="0" err="1">
                <a:latin typeface="Arial" pitchFamily="34" charset="0"/>
                <a:cs typeface="Arial" pitchFamily="34" charset="0"/>
              </a:rPr>
              <a:t>karakter</a:t>
            </a:r>
            <a:r>
              <a:rPr lang="en-US" dirty="0">
                <a:latin typeface="Arial" pitchFamily="34" charset="0"/>
                <a:cs typeface="Arial" pitchFamily="34" charset="0"/>
              </a:rPr>
              <a:t> </a:t>
            </a:r>
            <a:r>
              <a:rPr lang="en-US" dirty="0" err="1">
                <a:latin typeface="Arial" pitchFamily="34" charset="0"/>
                <a:cs typeface="Arial" pitchFamily="34" charset="0"/>
              </a:rPr>
              <a:t>bidikan</a:t>
            </a:r>
            <a:r>
              <a:rPr lang="en-US" dirty="0">
                <a:latin typeface="Arial" pitchFamily="34" charset="0"/>
                <a:cs typeface="Arial" pitchFamily="34" charset="0"/>
              </a:rPr>
              <a:t> natural.</a:t>
            </a:r>
          </a:p>
          <a:p>
            <a:pPr lvl="0" algn="just"/>
            <a:r>
              <a:rPr lang="en-US" b="1" dirty="0" err="1">
                <a:latin typeface="Arial" pitchFamily="34" charset="0"/>
                <a:cs typeface="Arial" pitchFamily="34" charset="0"/>
              </a:rPr>
              <a:t>Lensa</a:t>
            </a:r>
            <a:r>
              <a:rPr lang="en-US" b="1" dirty="0">
                <a:latin typeface="Arial" pitchFamily="34" charset="0"/>
                <a:cs typeface="Arial" pitchFamily="34" charset="0"/>
              </a:rPr>
              <a:t> </a:t>
            </a:r>
            <a:r>
              <a:rPr lang="en-US" b="1" dirty="0" err="1">
                <a:latin typeface="Arial" pitchFamily="34" charset="0"/>
                <a:cs typeface="Arial" pitchFamily="34" charset="0"/>
              </a:rPr>
              <a:t>Sudut-Lebar</a:t>
            </a:r>
            <a:r>
              <a:rPr lang="en-US" b="1" dirty="0">
                <a:latin typeface="Arial" pitchFamily="34" charset="0"/>
                <a:cs typeface="Arial" pitchFamily="34" charset="0"/>
              </a:rPr>
              <a:t> (</a:t>
            </a:r>
            <a:r>
              <a:rPr lang="en-US" b="1" i="1" dirty="0">
                <a:latin typeface="Arial" pitchFamily="34" charset="0"/>
                <a:cs typeface="Arial" pitchFamily="34" charset="0"/>
              </a:rPr>
              <a:t>Wide Angle Lens</a:t>
            </a:r>
            <a:r>
              <a:rPr lang="en-US" b="1" dirty="0">
                <a:latin typeface="Arial" pitchFamily="34" charset="0"/>
                <a:cs typeface="Arial" pitchFamily="34" charset="0"/>
              </a:rPr>
              <a:t>).</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jenis</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digunakan</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menangkap</a:t>
            </a:r>
            <a:r>
              <a:rPr lang="en-US" dirty="0">
                <a:latin typeface="Arial" pitchFamily="34" charset="0"/>
                <a:cs typeface="Arial" pitchFamily="34" charset="0"/>
              </a:rPr>
              <a:t> </a:t>
            </a:r>
            <a:r>
              <a:rPr lang="en-US" dirty="0" err="1">
                <a:latin typeface="Arial" pitchFamily="34" charset="0"/>
                <a:cs typeface="Arial" pitchFamily="34" charset="0"/>
              </a:rPr>
              <a:t>subjek</a:t>
            </a:r>
            <a:r>
              <a:rPr lang="en-US" dirty="0">
                <a:latin typeface="Arial" pitchFamily="34" charset="0"/>
                <a:cs typeface="Arial" pitchFamily="34" charset="0"/>
              </a:rPr>
              <a:t> yang </a:t>
            </a:r>
            <a:r>
              <a:rPr lang="en-US" dirty="0" err="1">
                <a:latin typeface="Arial" pitchFamily="34" charset="0"/>
                <a:cs typeface="Arial" pitchFamily="34" charset="0"/>
              </a:rPr>
              <a:t>luas</a:t>
            </a:r>
            <a:r>
              <a:rPr lang="en-US" dirty="0">
                <a:latin typeface="Arial" pitchFamily="34" charset="0"/>
                <a:cs typeface="Arial" pitchFamily="34" charset="0"/>
              </a:rPr>
              <a:t>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ruang</a:t>
            </a:r>
            <a:r>
              <a:rPr lang="en-US" dirty="0">
                <a:latin typeface="Arial" pitchFamily="34" charset="0"/>
                <a:cs typeface="Arial" pitchFamily="34" charset="0"/>
              </a:rPr>
              <a:t> </a:t>
            </a:r>
            <a:r>
              <a:rPr lang="en-US" dirty="0" err="1">
                <a:latin typeface="Arial" pitchFamily="34" charset="0"/>
                <a:cs typeface="Arial" pitchFamily="34" charset="0"/>
              </a:rPr>
              <a:t>sempit</a:t>
            </a:r>
            <a:r>
              <a:rPr lang="en-US" dirty="0">
                <a:latin typeface="Arial" pitchFamily="34" charset="0"/>
                <a:cs typeface="Arial" pitchFamily="34" charset="0"/>
              </a:rPr>
              <a:t>. </a:t>
            </a:r>
            <a:r>
              <a:rPr lang="en-US" dirty="0" err="1">
                <a:latin typeface="Arial" pitchFamily="34" charset="0"/>
                <a:cs typeface="Arial" pitchFamily="34" charset="0"/>
              </a:rPr>
              <a:t>Karakter</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membuat</a:t>
            </a:r>
            <a:r>
              <a:rPr lang="en-US" dirty="0">
                <a:latin typeface="Arial" pitchFamily="34" charset="0"/>
                <a:cs typeface="Arial" pitchFamily="34" charset="0"/>
              </a:rPr>
              <a:t> </a:t>
            </a:r>
            <a:r>
              <a:rPr lang="en-US" dirty="0" err="1">
                <a:latin typeface="Arial" pitchFamily="34" charset="0"/>
                <a:cs typeface="Arial" pitchFamily="34" charset="0"/>
              </a:rPr>
              <a:t>subjek</a:t>
            </a:r>
            <a:r>
              <a:rPr lang="en-US" dirty="0">
                <a:latin typeface="Arial" pitchFamily="34" charset="0"/>
                <a:cs typeface="Arial" pitchFamily="34" charset="0"/>
              </a:rPr>
              <a:t> </a:t>
            </a:r>
            <a:r>
              <a:rPr lang="en-US" dirty="0" err="1">
                <a:latin typeface="Arial" pitchFamily="34" charset="0"/>
                <a:cs typeface="Arial" pitchFamily="34" charset="0"/>
              </a:rPr>
              <a:t>lebih</a:t>
            </a:r>
            <a:r>
              <a:rPr lang="en-US" dirty="0">
                <a:latin typeface="Arial" pitchFamily="34" charset="0"/>
                <a:cs typeface="Arial" pitchFamily="34" charset="0"/>
              </a:rPr>
              <a:t> </a:t>
            </a:r>
            <a:r>
              <a:rPr lang="en-US" dirty="0" err="1">
                <a:latin typeface="Arial" pitchFamily="34" charset="0"/>
                <a:cs typeface="Arial" pitchFamily="34" charset="0"/>
              </a:rPr>
              <a:t>kecil</a:t>
            </a:r>
            <a:r>
              <a:rPr lang="en-US" dirty="0">
                <a:latin typeface="Arial" pitchFamily="34" charset="0"/>
                <a:cs typeface="Arial" pitchFamily="34" charset="0"/>
              </a:rPr>
              <a:t> </a:t>
            </a:r>
            <a:r>
              <a:rPr lang="en-US" dirty="0" err="1">
                <a:latin typeface="Arial" pitchFamily="34" charset="0"/>
                <a:cs typeface="Arial" pitchFamily="34" charset="0"/>
              </a:rPr>
              <a:t>daripada</a:t>
            </a:r>
            <a:r>
              <a:rPr lang="en-US" dirty="0">
                <a:latin typeface="Arial" pitchFamily="34" charset="0"/>
                <a:cs typeface="Arial" pitchFamily="34" charset="0"/>
              </a:rPr>
              <a:t> </a:t>
            </a:r>
            <a:r>
              <a:rPr lang="en-US" dirty="0" err="1">
                <a:latin typeface="Arial" pitchFamily="34" charset="0"/>
                <a:cs typeface="Arial" pitchFamily="34" charset="0"/>
              </a:rPr>
              <a:t>ukuran</a:t>
            </a:r>
            <a:r>
              <a:rPr lang="en-US" dirty="0">
                <a:latin typeface="Arial" pitchFamily="34" charset="0"/>
                <a:cs typeface="Arial" pitchFamily="34" charset="0"/>
              </a:rPr>
              <a:t> </a:t>
            </a:r>
            <a:r>
              <a:rPr lang="en-US" dirty="0" err="1">
                <a:latin typeface="Arial" pitchFamily="34" charset="0"/>
                <a:cs typeface="Arial" pitchFamily="34" charset="0"/>
              </a:rPr>
              <a:t>sebenarnya</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menggunakan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jenis</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di </a:t>
            </a:r>
            <a:r>
              <a:rPr lang="en-US" dirty="0" err="1">
                <a:latin typeface="Arial" pitchFamily="34" charset="0"/>
                <a:cs typeface="Arial" pitchFamily="34" charset="0"/>
              </a:rPr>
              <a:t>dalam</a:t>
            </a:r>
            <a:r>
              <a:rPr lang="en-US" dirty="0">
                <a:latin typeface="Arial" pitchFamily="34" charset="0"/>
                <a:cs typeface="Arial" pitchFamily="34" charset="0"/>
              </a:rPr>
              <a:t> </a:t>
            </a:r>
            <a:r>
              <a:rPr lang="en-US" dirty="0" err="1">
                <a:latin typeface="Arial" pitchFamily="34" charset="0"/>
                <a:cs typeface="Arial" pitchFamily="34" charset="0"/>
              </a:rPr>
              <a:t>ruangan</a:t>
            </a:r>
            <a:r>
              <a:rPr lang="en-US" dirty="0">
                <a:latin typeface="Arial" pitchFamily="34" charset="0"/>
                <a:cs typeface="Arial" pitchFamily="34" charset="0"/>
              </a:rPr>
              <a:t> </a:t>
            </a:r>
            <a:r>
              <a:rPr lang="en-US" dirty="0" err="1">
                <a:latin typeface="Arial" pitchFamily="34" charset="0"/>
                <a:cs typeface="Arial" pitchFamily="34" charset="0"/>
              </a:rPr>
              <a:t>kita</a:t>
            </a:r>
            <a:r>
              <a:rPr lang="en-US" dirty="0">
                <a:latin typeface="Arial" pitchFamily="34" charset="0"/>
                <a:cs typeface="Arial" pitchFamily="34" charset="0"/>
              </a:rPr>
              <a:t> </a:t>
            </a:r>
            <a:r>
              <a:rPr lang="en-US" dirty="0" err="1">
                <a:latin typeface="Arial" pitchFamily="34" charset="0"/>
                <a:cs typeface="Arial" pitchFamily="34" charset="0"/>
              </a:rPr>
              <a:t>dapat</a:t>
            </a:r>
            <a:r>
              <a:rPr lang="en-US" dirty="0">
                <a:latin typeface="Arial" pitchFamily="34" charset="0"/>
                <a:cs typeface="Arial" pitchFamily="34" charset="0"/>
              </a:rPr>
              <a:t> </a:t>
            </a:r>
            <a:r>
              <a:rPr lang="en-US" dirty="0" err="1">
                <a:latin typeface="Arial" pitchFamily="34" charset="0"/>
                <a:cs typeface="Arial" pitchFamily="34" charset="0"/>
              </a:rPr>
              <a:t>memotret</a:t>
            </a:r>
            <a:r>
              <a:rPr lang="en-US" dirty="0">
                <a:latin typeface="Arial" pitchFamily="34" charset="0"/>
                <a:cs typeface="Arial" pitchFamily="34" charset="0"/>
              </a:rPr>
              <a:t> </a:t>
            </a:r>
            <a:r>
              <a:rPr lang="en-US" dirty="0" err="1">
                <a:latin typeface="Arial" pitchFamily="34" charset="0"/>
                <a:cs typeface="Arial" pitchFamily="34" charset="0"/>
              </a:rPr>
              <a:t>lebih</a:t>
            </a:r>
            <a:r>
              <a:rPr lang="en-US" dirty="0">
                <a:latin typeface="Arial" pitchFamily="34" charset="0"/>
                <a:cs typeface="Arial" pitchFamily="34" charset="0"/>
              </a:rPr>
              <a:t> </a:t>
            </a:r>
            <a:r>
              <a:rPr lang="en-US" dirty="0" err="1">
                <a:latin typeface="Arial" pitchFamily="34" charset="0"/>
                <a:cs typeface="Arial" pitchFamily="34" charset="0"/>
              </a:rPr>
              <a:t>banyak</a:t>
            </a:r>
            <a:r>
              <a:rPr lang="en-US" dirty="0">
                <a:latin typeface="Arial" pitchFamily="34" charset="0"/>
                <a:cs typeface="Arial" pitchFamily="34" charset="0"/>
              </a:rPr>
              <a:t> orang yang </a:t>
            </a:r>
            <a:r>
              <a:rPr lang="en-US" dirty="0" err="1">
                <a:latin typeface="Arial" pitchFamily="34" charset="0"/>
                <a:cs typeface="Arial" pitchFamily="34" charset="0"/>
              </a:rPr>
              <a:t>berjejer</a:t>
            </a:r>
            <a:r>
              <a:rPr lang="en-US" dirty="0">
                <a:latin typeface="Arial" pitchFamily="34" charset="0"/>
                <a:cs typeface="Arial" pitchFamily="34" charset="0"/>
              </a:rPr>
              <a:t> </a:t>
            </a:r>
            <a:r>
              <a:rPr lang="en-US" dirty="0" err="1">
                <a:latin typeface="Arial" pitchFamily="34" charset="0"/>
                <a:cs typeface="Arial" pitchFamily="34" charset="0"/>
              </a:rPr>
              <a:t>jika</a:t>
            </a:r>
            <a:r>
              <a:rPr lang="en-US" dirty="0">
                <a:latin typeface="Arial" pitchFamily="34" charset="0"/>
                <a:cs typeface="Arial" pitchFamily="34" charset="0"/>
              </a:rPr>
              <a:t> </a:t>
            </a:r>
            <a:r>
              <a:rPr lang="en-US" dirty="0" err="1">
                <a:latin typeface="Arial" pitchFamily="34" charset="0"/>
                <a:cs typeface="Arial" pitchFamily="34" charset="0"/>
              </a:rPr>
              <a:t>dibandingkan</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standar</a:t>
            </a:r>
            <a:r>
              <a:rPr lang="en-US" dirty="0">
                <a:latin typeface="Arial" pitchFamily="34" charset="0"/>
                <a:cs typeface="Arial" pitchFamily="34" charset="0"/>
              </a:rPr>
              <a:t>. </a:t>
            </a:r>
            <a:r>
              <a:rPr lang="en-US" dirty="0" err="1">
                <a:latin typeface="Arial" pitchFamily="34" charset="0"/>
                <a:cs typeface="Arial" pitchFamily="34" charset="0"/>
              </a:rPr>
              <a:t>Semakin</a:t>
            </a:r>
            <a:r>
              <a:rPr lang="en-US" dirty="0">
                <a:latin typeface="Arial" pitchFamily="34" charset="0"/>
                <a:cs typeface="Arial" pitchFamily="34" charset="0"/>
              </a:rPr>
              <a:t> </a:t>
            </a:r>
            <a:r>
              <a:rPr lang="en-US" dirty="0" err="1">
                <a:latin typeface="Arial" pitchFamily="34" charset="0"/>
                <a:cs typeface="Arial" pitchFamily="34" charset="0"/>
              </a:rPr>
              <a:t>pendek</a:t>
            </a:r>
            <a:r>
              <a:rPr lang="en-US" dirty="0">
                <a:latin typeface="Arial" pitchFamily="34" charset="0"/>
                <a:cs typeface="Arial" pitchFamily="34" charset="0"/>
              </a:rPr>
              <a:t> </a:t>
            </a:r>
            <a:r>
              <a:rPr lang="en-US" dirty="0" err="1">
                <a:latin typeface="Arial" pitchFamily="34" charset="0"/>
                <a:cs typeface="Arial" pitchFamily="34" charset="0"/>
              </a:rPr>
              <a:t>jarak</a:t>
            </a:r>
            <a:r>
              <a:rPr lang="en-US" dirty="0">
                <a:latin typeface="Arial" pitchFamily="34" charset="0"/>
                <a:cs typeface="Arial" pitchFamily="34" charset="0"/>
              </a:rPr>
              <a:t> </a:t>
            </a:r>
            <a:r>
              <a:rPr lang="en-US" dirty="0" err="1">
                <a:latin typeface="Arial" pitchFamily="34" charset="0"/>
                <a:cs typeface="Arial" pitchFamily="34" charset="0"/>
              </a:rPr>
              <a:t>fokusnya</a:t>
            </a:r>
            <a:r>
              <a:rPr lang="en-US" dirty="0">
                <a:latin typeface="Arial" pitchFamily="34" charset="0"/>
                <a:cs typeface="Arial" pitchFamily="34" charset="0"/>
              </a:rPr>
              <a:t>, </a:t>
            </a:r>
            <a:r>
              <a:rPr lang="en-US" dirty="0" err="1">
                <a:latin typeface="Arial" pitchFamily="34" charset="0"/>
                <a:cs typeface="Arial" pitchFamily="34" charset="0"/>
              </a:rPr>
              <a:t>maka</a:t>
            </a:r>
            <a:r>
              <a:rPr lang="en-US" dirty="0">
                <a:latin typeface="Arial" pitchFamily="34" charset="0"/>
                <a:cs typeface="Arial" pitchFamily="34" charset="0"/>
              </a:rPr>
              <a:t> </a:t>
            </a:r>
            <a:r>
              <a:rPr lang="en-US" dirty="0" err="1">
                <a:latin typeface="Arial" pitchFamily="34" charset="0"/>
                <a:cs typeface="Arial" pitchFamily="34" charset="0"/>
              </a:rPr>
              <a:t>semakin</a:t>
            </a:r>
            <a:r>
              <a:rPr lang="en-US" dirty="0">
                <a:latin typeface="Arial" pitchFamily="34" charset="0"/>
                <a:cs typeface="Arial" pitchFamily="34" charset="0"/>
              </a:rPr>
              <a:t> </a:t>
            </a:r>
            <a:r>
              <a:rPr lang="en-US" dirty="0" err="1">
                <a:latin typeface="Arial" pitchFamily="34" charset="0"/>
                <a:cs typeface="Arial" pitchFamily="34" charset="0"/>
              </a:rPr>
              <a:t>lebar</a:t>
            </a:r>
            <a:r>
              <a:rPr lang="en-US" dirty="0">
                <a:latin typeface="Arial" pitchFamily="34" charset="0"/>
                <a:cs typeface="Arial" pitchFamily="34" charset="0"/>
              </a:rPr>
              <a:t> </a:t>
            </a:r>
            <a:r>
              <a:rPr lang="en-US" dirty="0" err="1">
                <a:latin typeface="Arial" pitchFamily="34" charset="0"/>
                <a:cs typeface="Arial" pitchFamily="34" charset="0"/>
              </a:rPr>
              <a:t>pandangannya</a:t>
            </a:r>
            <a:r>
              <a:rPr lang="en-US" dirty="0">
                <a:latin typeface="Arial" pitchFamily="34" charset="0"/>
                <a:cs typeface="Arial" pitchFamily="34" charset="0"/>
              </a:rPr>
              <a:t>. </a:t>
            </a:r>
            <a:r>
              <a:rPr lang="en-US" dirty="0" err="1">
                <a:latin typeface="Arial" pitchFamily="34" charset="0"/>
                <a:cs typeface="Arial" pitchFamily="34" charset="0"/>
              </a:rPr>
              <a:t>Ukuran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beragan</a:t>
            </a:r>
            <a:r>
              <a:rPr lang="en-US" dirty="0">
                <a:latin typeface="Arial" pitchFamily="34" charset="0"/>
                <a:cs typeface="Arial" pitchFamily="34" charset="0"/>
              </a:rPr>
              <a:t> </a:t>
            </a:r>
            <a:r>
              <a:rPr lang="en-US" dirty="0" err="1">
                <a:latin typeface="Arial" pitchFamily="34" charset="0"/>
                <a:cs typeface="Arial" pitchFamily="34" charset="0"/>
              </a:rPr>
              <a:t>mulai</a:t>
            </a:r>
            <a:r>
              <a:rPr lang="en-US" dirty="0">
                <a:latin typeface="Arial" pitchFamily="34" charset="0"/>
                <a:cs typeface="Arial" pitchFamily="34" charset="0"/>
              </a:rPr>
              <a:t> </a:t>
            </a:r>
            <a:r>
              <a:rPr lang="en-US" dirty="0" err="1">
                <a:latin typeface="Arial" pitchFamily="34" charset="0"/>
                <a:cs typeface="Arial" pitchFamily="34" charset="0"/>
              </a:rPr>
              <a:t>dari</a:t>
            </a:r>
            <a:r>
              <a:rPr lang="en-US" dirty="0">
                <a:latin typeface="Arial" pitchFamily="34" charset="0"/>
                <a:cs typeface="Arial" pitchFamily="34" charset="0"/>
              </a:rPr>
              <a:t> 17 mm, 24 mm, 28 mm, </a:t>
            </a:r>
            <a:r>
              <a:rPr lang="en-US" dirty="0" err="1">
                <a:latin typeface="Arial" pitchFamily="34" charset="0"/>
                <a:cs typeface="Arial" pitchFamily="34" charset="0"/>
              </a:rPr>
              <a:t>dan</a:t>
            </a:r>
            <a:r>
              <a:rPr lang="en-US" dirty="0">
                <a:latin typeface="Arial" pitchFamily="34" charset="0"/>
                <a:cs typeface="Arial" pitchFamily="34" charset="0"/>
              </a:rPr>
              <a:t> 35 mm.</a:t>
            </a:r>
          </a:p>
          <a:p>
            <a:pPr lvl="0" algn="just"/>
            <a:r>
              <a:rPr lang="en-US" b="1" dirty="0" err="1">
                <a:latin typeface="Arial" pitchFamily="34" charset="0"/>
                <a:cs typeface="Arial" pitchFamily="34" charset="0"/>
              </a:rPr>
              <a:t>Lensa</a:t>
            </a:r>
            <a:r>
              <a:rPr lang="en-US" b="1" dirty="0">
                <a:latin typeface="Arial" pitchFamily="34" charset="0"/>
                <a:cs typeface="Arial" pitchFamily="34" charset="0"/>
              </a:rPr>
              <a:t> Fish Eye</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fish eye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wide angle </a:t>
            </a:r>
            <a:r>
              <a:rPr lang="en-US" dirty="0" err="1">
                <a:latin typeface="Arial" pitchFamily="34" charset="0"/>
                <a:cs typeface="Arial" pitchFamily="34" charset="0"/>
              </a:rPr>
              <a:t>dengan</a:t>
            </a:r>
            <a:r>
              <a:rPr lang="en-US" dirty="0">
                <a:latin typeface="Arial" pitchFamily="34" charset="0"/>
                <a:cs typeface="Arial" pitchFamily="34" charset="0"/>
              </a:rPr>
              <a:t> diameter 14 mm, 15 mm, </a:t>
            </a:r>
            <a:r>
              <a:rPr lang="en-US" dirty="0" err="1">
                <a:latin typeface="Arial" pitchFamily="34" charset="0"/>
                <a:cs typeface="Arial" pitchFamily="34" charset="0"/>
              </a:rPr>
              <a:t>dan</a:t>
            </a:r>
            <a:r>
              <a:rPr lang="en-US" dirty="0">
                <a:latin typeface="Arial" pitchFamily="34" charset="0"/>
                <a:cs typeface="Arial" pitchFamily="34" charset="0"/>
              </a:rPr>
              <a:t> 16 mm.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memberikan</a:t>
            </a:r>
            <a:r>
              <a:rPr lang="en-US" dirty="0">
                <a:latin typeface="Arial" pitchFamily="34" charset="0"/>
                <a:cs typeface="Arial" pitchFamily="34" charset="0"/>
              </a:rPr>
              <a:t> </a:t>
            </a:r>
            <a:r>
              <a:rPr lang="en-US" dirty="0" err="1">
                <a:latin typeface="Arial" pitchFamily="34" charset="0"/>
                <a:cs typeface="Arial" pitchFamily="34" charset="0"/>
              </a:rPr>
              <a:t>pandangan</a:t>
            </a:r>
            <a:r>
              <a:rPr lang="en-US" dirty="0">
                <a:latin typeface="Arial" pitchFamily="34" charset="0"/>
                <a:cs typeface="Arial" pitchFamily="34" charset="0"/>
              </a:rPr>
              <a:t> 180 </a:t>
            </a:r>
            <a:r>
              <a:rPr lang="en-US" dirty="0" err="1">
                <a:latin typeface="Arial" pitchFamily="34" charset="0"/>
                <a:cs typeface="Arial" pitchFamily="34" charset="0"/>
              </a:rPr>
              <a:t>derajat</a:t>
            </a:r>
            <a:r>
              <a:rPr lang="en-US" dirty="0">
                <a:latin typeface="Arial" pitchFamily="34" charset="0"/>
                <a:cs typeface="Arial" pitchFamily="34" charset="0"/>
              </a:rPr>
              <a:t>. </a:t>
            </a:r>
            <a:r>
              <a:rPr lang="en-US" dirty="0" err="1">
                <a:latin typeface="Arial" pitchFamily="34" charset="0"/>
                <a:cs typeface="Arial" pitchFamily="34" charset="0"/>
              </a:rPr>
              <a:t>Gambar</a:t>
            </a:r>
            <a:r>
              <a:rPr lang="en-US" dirty="0">
                <a:latin typeface="Arial" pitchFamily="34" charset="0"/>
                <a:cs typeface="Arial" pitchFamily="34" charset="0"/>
              </a:rPr>
              <a:t> yang </a:t>
            </a:r>
            <a:r>
              <a:rPr lang="en-US" dirty="0" err="1">
                <a:latin typeface="Arial" pitchFamily="34" charset="0"/>
                <a:cs typeface="Arial" pitchFamily="34" charset="0"/>
              </a:rPr>
              <a:t>dihasilkan</a:t>
            </a:r>
            <a:r>
              <a:rPr lang="en-US" dirty="0">
                <a:latin typeface="Arial" pitchFamily="34" charset="0"/>
                <a:cs typeface="Arial" pitchFamily="34" charset="0"/>
              </a:rPr>
              <a:t> </a:t>
            </a:r>
            <a:r>
              <a:rPr lang="en-US" dirty="0" err="1">
                <a:latin typeface="Arial" pitchFamily="34" charset="0"/>
                <a:cs typeface="Arial" pitchFamily="34" charset="0"/>
              </a:rPr>
              <a:t>melengkung</a:t>
            </a:r>
            <a:r>
              <a:rPr lang="en-US" dirty="0">
                <a:latin typeface="Arial" pitchFamily="34" charset="0"/>
                <a:cs typeface="Arial" pitchFamily="34" charset="0"/>
              </a:rPr>
              <a:t>.</a:t>
            </a:r>
          </a:p>
          <a:p>
            <a:pPr marL="0" indent="0" algn="just">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xmlns="" val="1117749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r"/>
            <a:r>
              <a:rPr lang="en-US" b="1" dirty="0" err="1" smtClean="0">
                <a:latin typeface="Arial" pitchFamily="34" charset="0"/>
                <a:cs typeface="Arial" pitchFamily="34" charset="0"/>
              </a:rPr>
              <a:t>Lanjutan</a:t>
            </a:r>
            <a:r>
              <a:rPr lang="en-US" dirty="0" smtClean="0"/>
              <a:t> </a:t>
            </a:r>
            <a:endParaRPr lang="en-US" dirty="0"/>
          </a:p>
        </p:txBody>
      </p:sp>
      <p:sp>
        <p:nvSpPr>
          <p:cNvPr id="3" name="Content Placeholder 2"/>
          <p:cNvSpPr>
            <a:spLocks noGrp="1"/>
          </p:cNvSpPr>
          <p:nvPr>
            <p:ph idx="1"/>
          </p:nvPr>
        </p:nvSpPr>
        <p:spPr>
          <a:xfrm>
            <a:off x="152400" y="1143000"/>
            <a:ext cx="8839200" cy="5410200"/>
          </a:xfrm>
        </p:spPr>
        <p:txBody>
          <a:bodyPr>
            <a:normAutofit fontScale="70000" lnSpcReduction="20000"/>
          </a:bodyPr>
          <a:lstStyle/>
          <a:p>
            <a:pPr lvl="0" algn="just"/>
            <a:r>
              <a:rPr lang="en-US" b="1" dirty="0" err="1">
                <a:latin typeface="Arial" pitchFamily="34" charset="0"/>
                <a:cs typeface="Arial" pitchFamily="34" charset="0"/>
              </a:rPr>
              <a:t>Lensa</a:t>
            </a:r>
            <a:r>
              <a:rPr lang="en-US" b="1" dirty="0">
                <a:latin typeface="Arial" pitchFamily="34" charset="0"/>
                <a:cs typeface="Arial" pitchFamily="34" charset="0"/>
              </a:rPr>
              <a:t> Tele</a:t>
            </a:r>
            <a:r>
              <a:rPr lang="en-US" dirty="0">
                <a:latin typeface="Arial" pitchFamily="34" charset="0"/>
                <a:cs typeface="Arial" pitchFamily="34" charset="0"/>
              </a:rPr>
              <a:t>. </a:t>
            </a:r>
            <a:endParaRPr lang="en-US" dirty="0" smtClean="0">
              <a:latin typeface="Arial" pitchFamily="34" charset="0"/>
              <a:cs typeface="Arial" pitchFamily="34" charset="0"/>
            </a:endParaRPr>
          </a:p>
          <a:p>
            <a:pPr marL="0" lvl="0" indent="0" algn="just">
              <a:buNone/>
            </a:pPr>
            <a:r>
              <a:rPr lang="en-US" dirty="0">
                <a:latin typeface="Arial" pitchFamily="34" charset="0"/>
                <a:cs typeface="Arial" pitchFamily="34" charset="0"/>
              </a:rPr>
              <a:t>	</a:t>
            </a:r>
            <a:r>
              <a:rPr lang="en-US" dirty="0" err="1" smtClean="0">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tele</a:t>
            </a:r>
            <a:r>
              <a:rPr lang="en-US" dirty="0">
                <a:latin typeface="Arial" pitchFamily="34" charset="0"/>
                <a:cs typeface="Arial" pitchFamily="34" charset="0"/>
              </a:rPr>
              <a:t> </a:t>
            </a:r>
            <a:r>
              <a:rPr lang="en-US" dirty="0" err="1">
                <a:latin typeface="Arial" pitchFamily="34" charset="0"/>
                <a:cs typeface="Arial" pitchFamily="34" charset="0"/>
              </a:rPr>
              <a:t>merupakan</a:t>
            </a:r>
            <a:r>
              <a:rPr lang="en-US" dirty="0">
                <a:latin typeface="Arial" pitchFamily="34" charset="0"/>
                <a:cs typeface="Arial" pitchFamily="34" charset="0"/>
              </a:rPr>
              <a:t> </a:t>
            </a:r>
            <a:r>
              <a:rPr lang="en-US" dirty="0" err="1">
                <a:latin typeface="Arial" pitchFamily="34" charset="0"/>
                <a:cs typeface="Arial" pitchFamily="34" charset="0"/>
              </a:rPr>
              <a:t>kebalikan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wide angle. </a:t>
            </a:r>
            <a:r>
              <a:rPr lang="en-US" dirty="0" err="1">
                <a:latin typeface="Arial" pitchFamily="34" charset="0"/>
                <a:cs typeface="Arial" pitchFamily="34" charset="0"/>
              </a:rPr>
              <a:t>Fungsi</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mendekatkan</a:t>
            </a:r>
            <a:r>
              <a:rPr lang="en-US" dirty="0">
                <a:latin typeface="Arial" pitchFamily="34" charset="0"/>
                <a:cs typeface="Arial" pitchFamily="34" charset="0"/>
              </a:rPr>
              <a:t> </a:t>
            </a:r>
            <a:r>
              <a:rPr lang="en-US" dirty="0" err="1">
                <a:latin typeface="Arial" pitchFamily="34" charset="0"/>
                <a:cs typeface="Arial" pitchFamily="34" charset="0"/>
              </a:rPr>
              <a:t>subjek</a:t>
            </a:r>
            <a:r>
              <a:rPr lang="en-US" dirty="0">
                <a:latin typeface="Arial" pitchFamily="34" charset="0"/>
                <a:cs typeface="Arial" pitchFamily="34" charset="0"/>
              </a:rPr>
              <a:t>, </a:t>
            </a:r>
            <a:r>
              <a:rPr lang="en-US" dirty="0" err="1">
                <a:latin typeface="Arial" pitchFamily="34" charset="0"/>
                <a:cs typeface="Arial" pitchFamily="34" charset="0"/>
              </a:rPr>
              <a:t>namun</a:t>
            </a:r>
            <a:r>
              <a:rPr lang="en-US" dirty="0">
                <a:latin typeface="Arial" pitchFamily="34" charset="0"/>
                <a:cs typeface="Arial" pitchFamily="34" charset="0"/>
              </a:rPr>
              <a:t> </a:t>
            </a:r>
            <a:r>
              <a:rPr lang="en-US" dirty="0" err="1">
                <a:latin typeface="Arial" pitchFamily="34" charset="0"/>
                <a:cs typeface="Arial" pitchFamily="34" charset="0"/>
              </a:rPr>
              <a:t>mempersempit</a:t>
            </a:r>
            <a:r>
              <a:rPr lang="en-US" dirty="0">
                <a:latin typeface="Arial" pitchFamily="34" charset="0"/>
                <a:cs typeface="Arial" pitchFamily="34" charset="0"/>
              </a:rPr>
              <a:t> </a:t>
            </a:r>
            <a:r>
              <a:rPr lang="en-US" dirty="0" err="1">
                <a:latin typeface="Arial" pitchFamily="34" charset="0"/>
                <a:cs typeface="Arial" pitchFamily="34" charset="0"/>
              </a:rPr>
              <a:t>sudut</a:t>
            </a:r>
            <a:r>
              <a:rPr lang="en-US" dirty="0">
                <a:latin typeface="Arial" pitchFamily="34" charset="0"/>
                <a:cs typeface="Arial" pitchFamily="34" charset="0"/>
              </a:rPr>
              <a:t> </a:t>
            </a:r>
            <a:r>
              <a:rPr lang="en-US" dirty="0" err="1">
                <a:latin typeface="Arial" pitchFamily="34" charset="0"/>
                <a:cs typeface="Arial" pitchFamily="34" charset="0"/>
              </a:rPr>
              <a:t>pandang</a:t>
            </a:r>
            <a:r>
              <a:rPr lang="en-US" dirty="0">
                <a:latin typeface="Arial" pitchFamily="34" charset="0"/>
                <a:cs typeface="Arial" pitchFamily="34" charset="0"/>
              </a:rPr>
              <a:t>. Yang </a:t>
            </a:r>
            <a:r>
              <a:rPr lang="en-US" dirty="0" err="1">
                <a:latin typeface="Arial" pitchFamily="34" charset="0"/>
                <a:cs typeface="Arial" pitchFamily="34" charset="0"/>
              </a:rPr>
              <a:t>termasuk</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tele</a:t>
            </a:r>
            <a:r>
              <a:rPr lang="en-US" dirty="0">
                <a:latin typeface="Arial" pitchFamily="34" charset="0"/>
                <a:cs typeface="Arial" pitchFamily="34" charset="0"/>
              </a:rPr>
              <a:t> </a:t>
            </a:r>
            <a:r>
              <a:rPr lang="en-US" dirty="0" err="1">
                <a:latin typeface="Arial" pitchFamily="34" charset="0"/>
                <a:cs typeface="Arial" pitchFamily="34" charset="0"/>
              </a:rPr>
              <a:t>adalah</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berukuran</a:t>
            </a:r>
            <a:r>
              <a:rPr lang="en-US" dirty="0">
                <a:latin typeface="Arial" pitchFamily="34" charset="0"/>
                <a:cs typeface="Arial" pitchFamily="34" charset="0"/>
              </a:rPr>
              <a:t> 70 mm </a:t>
            </a:r>
            <a:r>
              <a:rPr lang="en-US" dirty="0" err="1">
                <a:latin typeface="Arial" pitchFamily="34" charset="0"/>
                <a:cs typeface="Arial" pitchFamily="34" charset="0"/>
              </a:rPr>
              <a:t>ke</a:t>
            </a:r>
            <a:r>
              <a:rPr lang="en-US" dirty="0">
                <a:latin typeface="Arial" pitchFamily="34" charset="0"/>
                <a:cs typeface="Arial" pitchFamily="34" charset="0"/>
              </a:rPr>
              <a:t> </a:t>
            </a:r>
            <a:r>
              <a:rPr lang="en-US" dirty="0" err="1">
                <a:latin typeface="Arial" pitchFamily="34" charset="0"/>
                <a:cs typeface="Arial" pitchFamily="34" charset="0"/>
              </a:rPr>
              <a:t>atas</a:t>
            </a:r>
            <a:r>
              <a:rPr lang="en-US" dirty="0">
                <a:latin typeface="Arial" pitchFamily="34" charset="0"/>
                <a:cs typeface="Arial" pitchFamily="34" charset="0"/>
              </a:rPr>
              <a:t>. </a:t>
            </a:r>
            <a:r>
              <a:rPr lang="en-US" dirty="0" err="1">
                <a:latin typeface="Arial" pitchFamily="34" charset="0"/>
                <a:cs typeface="Arial" pitchFamily="34" charset="0"/>
              </a:rPr>
              <a:t>Karena</a:t>
            </a:r>
            <a:r>
              <a:rPr lang="en-US" dirty="0">
                <a:latin typeface="Arial" pitchFamily="34" charset="0"/>
                <a:cs typeface="Arial" pitchFamily="34" charset="0"/>
              </a:rPr>
              <a:t> </a:t>
            </a:r>
            <a:r>
              <a:rPr lang="en-US" dirty="0" err="1">
                <a:latin typeface="Arial" pitchFamily="34" charset="0"/>
                <a:cs typeface="Arial" pitchFamily="34" charset="0"/>
              </a:rPr>
              <a:t>sudut</a:t>
            </a:r>
            <a:r>
              <a:rPr lang="en-US" dirty="0">
                <a:latin typeface="Arial" pitchFamily="34" charset="0"/>
                <a:cs typeface="Arial" pitchFamily="34" charset="0"/>
              </a:rPr>
              <a:t> </a:t>
            </a:r>
            <a:r>
              <a:rPr lang="en-US" dirty="0" err="1">
                <a:latin typeface="Arial" pitchFamily="34" charset="0"/>
                <a:cs typeface="Arial" pitchFamily="34" charset="0"/>
              </a:rPr>
              <a:t>pandangannya</a:t>
            </a:r>
            <a:r>
              <a:rPr lang="en-US" dirty="0">
                <a:latin typeface="Arial" pitchFamily="34" charset="0"/>
                <a:cs typeface="Arial" pitchFamily="34" charset="0"/>
              </a:rPr>
              <a:t> </a:t>
            </a:r>
            <a:r>
              <a:rPr lang="en-US" dirty="0" err="1">
                <a:latin typeface="Arial" pitchFamily="34" charset="0"/>
                <a:cs typeface="Arial" pitchFamily="34" charset="0"/>
              </a:rPr>
              <a:t>sempit</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tele</a:t>
            </a:r>
            <a:r>
              <a:rPr lang="en-US" dirty="0">
                <a:latin typeface="Arial" pitchFamily="34" charset="0"/>
                <a:cs typeface="Arial" pitchFamily="34" charset="0"/>
              </a:rPr>
              <a:t> </a:t>
            </a:r>
            <a:r>
              <a:rPr lang="en-US" dirty="0" err="1">
                <a:latin typeface="Arial" pitchFamily="34" charset="0"/>
                <a:cs typeface="Arial" pitchFamily="34" charset="0"/>
              </a:rPr>
              <a:t>akan</a:t>
            </a:r>
            <a:r>
              <a:rPr lang="en-US" dirty="0">
                <a:latin typeface="Arial" pitchFamily="34" charset="0"/>
                <a:cs typeface="Arial" pitchFamily="34" charset="0"/>
              </a:rPr>
              <a:t> </a:t>
            </a:r>
            <a:r>
              <a:rPr lang="en-US" dirty="0" err="1">
                <a:latin typeface="Arial" pitchFamily="34" charset="0"/>
                <a:cs typeface="Arial" pitchFamily="34" charset="0"/>
              </a:rPr>
              <a:t>mengaburkan</a:t>
            </a:r>
            <a:r>
              <a:rPr lang="en-US" dirty="0">
                <a:latin typeface="Arial" pitchFamily="34" charset="0"/>
                <a:cs typeface="Arial" pitchFamily="34" charset="0"/>
              </a:rPr>
              <a:t> </a:t>
            </a:r>
            <a:r>
              <a:rPr lang="en-US" dirty="0" err="1">
                <a:latin typeface="Arial" pitchFamily="34" charset="0"/>
                <a:cs typeface="Arial" pitchFamily="34" charset="0"/>
              </a:rPr>
              <a:t>lapangan</a:t>
            </a:r>
            <a:r>
              <a:rPr lang="en-US" dirty="0">
                <a:latin typeface="Arial" pitchFamily="34" charset="0"/>
                <a:cs typeface="Arial" pitchFamily="34" charset="0"/>
              </a:rPr>
              <a:t> </a:t>
            </a:r>
            <a:r>
              <a:rPr lang="en-US" dirty="0" err="1">
                <a:latin typeface="Arial" pitchFamily="34" charset="0"/>
                <a:cs typeface="Arial" pitchFamily="34" charset="0"/>
              </a:rPr>
              <a:t>sekitarnya</a:t>
            </a:r>
            <a:r>
              <a:rPr lang="en-US" dirty="0">
                <a:latin typeface="Arial" pitchFamily="34" charset="0"/>
                <a:cs typeface="Arial" pitchFamily="34" charset="0"/>
              </a:rPr>
              <a:t>. </a:t>
            </a:r>
            <a:r>
              <a:rPr lang="en-US" dirty="0" err="1">
                <a:latin typeface="Arial" pitchFamily="34" charset="0"/>
                <a:cs typeface="Arial" pitchFamily="34" charset="0"/>
              </a:rPr>
              <a:t>Namun</a:t>
            </a:r>
            <a:r>
              <a:rPr lang="en-US" dirty="0">
                <a:latin typeface="Arial" pitchFamily="34" charset="0"/>
                <a:cs typeface="Arial" pitchFamily="34" charset="0"/>
              </a:rPr>
              <a:t> </a:t>
            </a:r>
            <a:r>
              <a:rPr lang="en-US" dirty="0" err="1">
                <a:latin typeface="Arial" pitchFamily="34" charset="0"/>
                <a:cs typeface="Arial" pitchFamily="34" charset="0"/>
              </a:rPr>
              <a:t>hal</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tidak</a:t>
            </a:r>
            <a:r>
              <a:rPr lang="en-US" dirty="0">
                <a:latin typeface="Arial" pitchFamily="34" charset="0"/>
                <a:cs typeface="Arial" pitchFamily="34" charset="0"/>
              </a:rPr>
              <a:t> </a:t>
            </a:r>
            <a:r>
              <a:rPr lang="en-US" dirty="0" err="1">
                <a:latin typeface="Arial" pitchFamily="34" charset="0"/>
                <a:cs typeface="Arial" pitchFamily="34" charset="0"/>
              </a:rPr>
              <a:t>menjadi</a:t>
            </a:r>
            <a:r>
              <a:rPr lang="en-US" dirty="0">
                <a:latin typeface="Arial" pitchFamily="34" charset="0"/>
                <a:cs typeface="Arial" pitchFamily="34" charset="0"/>
              </a:rPr>
              <a:t> </a:t>
            </a:r>
            <a:r>
              <a:rPr lang="en-US" dirty="0" err="1">
                <a:latin typeface="Arial" pitchFamily="34" charset="0"/>
                <a:cs typeface="Arial" pitchFamily="34" charset="0"/>
              </a:rPr>
              <a:t>masalah</a:t>
            </a:r>
            <a:r>
              <a:rPr lang="en-US" dirty="0">
                <a:latin typeface="Arial" pitchFamily="34" charset="0"/>
                <a:cs typeface="Arial" pitchFamily="34" charset="0"/>
              </a:rPr>
              <a:t> </a:t>
            </a:r>
            <a:r>
              <a:rPr lang="en-US" dirty="0" err="1">
                <a:latin typeface="Arial" pitchFamily="34" charset="0"/>
                <a:cs typeface="Arial" pitchFamily="34" charset="0"/>
              </a:rPr>
              <a:t>karena</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tele</a:t>
            </a:r>
            <a:r>
              <a:rPr lang="en-US" dirty="0">
                <a:latin typeface="Arial" pitchFamily="34" charset="0"/>
                <a:cs typeface="Arial" pitchFamily="34" charset="0"/>
              </a:rPr>
              <a:t> </a:t>
            </a:r>
            <a:r>
              <a:rPr lang="en-US" dirty="0" err="1">
                <a:latin typeface="Arial" pitchFamily="34" charset="0"/>
                <a:cs typeface="Arial" pitchFamily="34" charset="0"/>
              </a:rPr>
              <a:t>memang</a:t>
            </a:r>
            <a:r>
              <a:rPr lang="en-US" dirty="0">
                <a:latin typeface="Arial" pitchFamily="34" charset="0"/>
                <a:cs typeface="Arial" pitchFamily="34" charset="0"/>
              </a:rPr>
              <a:t> </a:t>
            </a:r>
            <a:r>
              <a:rPr lang="en-US" dirty="0" err="1">
                <a:latin typeface="Arial" pitchFamily="34" charset="0"/>
                <a:cs typeface="Arial" pitchFamily="34" charset="0"/>
              </a:rPr>
              <a:t>digunakan</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mendekatkan</a:t>
            </a:r>
            <a:r>
              <a:rPr lang="en-US" dirty="0">
                <a:latin typeface="Arial" pitchFamily="34" charset="0"/>
                <a:cs typeface="Arial" pitchFamily="34" charset="0"/>
              </a:rPr>
              <a:t> </a:t>
            </a:r>
            <a:r>
              <a:rPr lang="en-US" dirty="0" err="1">
                <a:latin typeface="Arial" pitchFamily="34" charset="0"/>
                <a:cs typeface="Arial" pitchFamily="34" charset="0"/>
              </a:rPr>
              <a:t>pandangan</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memfokuskan</a:t>
            </a:r>
            <a:r>
              <a:rPr lang="en-US" dirty="0">
                <a:latin typeface="Arial" pitchFamily="34" charset="0"/>
                <a:cs typeface="Arial" pitchFamily="34" charset="0"/>
              </a:rPr>
              <a:t> </a:t>
            </a:r>
            <a:r>
              <a:rPr lang="en-US" dirty="0" err="1">
                <a:latin typeface="Arial" pitchFamily="34" charset="0"/>
                <a:cs typeface="Arial" pitchFamily="34" charset="0"/>
              </a:rPr>
              <a:t>pada</a:t>
            </a:r>
            <a:r>
              <a:rPr lang="en-US" dirty="0">
                <a:latin typeface="Arial" pitchFamily="34" charset="0"/>
                <a:cs typeface="Arial" pitchFamily="34" charset="0"/>
              </a:rPr>
              <a:t> </a:t>
            </a:r>
            <a:r>
              <a:rPr lang="en-US" dirty="0" err="1">
                <a:latin typeface="Arial" pitchFamily="34" charset="0"/>
                <a:cs typeface="Arial" pitchFamily="34" charset="0"/>
              </a:rPr>
              <a:t>subjek</a:t>
            </a:r>
            <a:r>
              <a:rPr lang="en-US" dirty="0">
                <a:latin typeface="Arial" pitchFamily="34" charset="0"/>
                <a:cs typeface="Arial" pitchFamily="34" charset="0"/>
              </a:rPr>
              <a:t> </a:t>
            </a:r>
            <a:r>
              <a:rPr lang="en-US" dirty="0" err="1">
                <a:latin typeface="Arial" pitchFamily="34" charset="0"/>
                <a:cs typeface="Arial" pitchFamily="34" charset="0"/>
              </a:rPr>
              <a:t>tertentu</a:t>
            </a:r>
            <a:r>
              <a:rPr lang="en-US" dirty="0">
                <a:latin typeface="Arial" pitchFamily="34" charset="0"/>
                <a:cs typeface="Arial" pitchFamily="34" charset="0"/>
              </a:rPr>
              <a:t>.</a:t>
            </a:r>
          </a:p>
          <a:p>
            <a:pPr lvl="0" algn="just"/>
            <a:r>
              <a:rPr lang="en-US" b="1" dirty="0" err="1">
                <a:latin typeface="Arial" pitchFamily="34" charset="0"/>
                <a:cs typeface="Arial" pitchFamily="34" charset="0"/>
              </a:rPr>
              <a:t>Lensa</a:t>
            </a:r>
            <a:r>
              <a:rPr lang="en-US" b="1" dirty="0">
                <a:latin typeface="Arial" pitchFamily="34" charset="0"/>
                <a:cs typeface="Arial" pitchFamily="34" charset="0"/>
              </a:rPr>
              <a:t> Zoom</a:t>
            </a:r>
            <a:r>
              <a:rPr lang="en-US" dirty="0">
                <a:latin typeface="Arial" pitchFamily="34" charset="0"/>
                <a:cs typeface="Arial" pitchFamily="34" charset="0"/>
              </a:rPr>
              <a:t>. </a:t>
            </a:r>
            <a:endParaRPr lang="en-US" dirty="0" smtClean="0">
              <a:latin typeface="Arial" pitchFamily="34" charset="0"/>
              <a:cs typeface="Arial" pitchFamily="34" charset="0"/>
            </a:endParaRPr>
          </a:p>
          <a:p>
            <a:pPr marL="0" lvl="0" indent="0" algn="just">
              <a:buNone/>
            </a:pPr>
            <a:r>
              <a:rPr lang="en-US" dirty="0">
                <a:latin typeface="Arial" pitchFamily="34" charset="0"/>
                <a:cs typeface="Arial" pitchFamily="34" charset="0"/>
              </a:rPr>
              <a:t>	</a:t>
            </a:r>
            <a:r>
              <a:rPr lang="en-US" dirty="0" err="1" smtClean="0">
                <a:latin typeface="Arial" pitchFamily="34" charset="0"/>
                <a:cs typeface="Arial" pitchFamily="34" charset="0"/>
              </a:rPr>
              <a:t>Merupakan</a:t>
            </a:r>
            <a:r>
              <a:rPr lang="en-US" dirty="0" smtClean="0">
                <a:latin typeface="Arial" pitchFamily="34" charset="0"/>
                <a:cs typeface="Arial" pitchFamily="34" charset="0"/>
              </a:rPr>
              <a:t> </a:t>
            </a:r>
            <a:r>
              <a:rPr lang="en-US" dirty="0" err="1">
                <a:latin typeface="Arial" pitchFamily="34" charset="0"/>
                <a:cs typeface="Arial" pitchFamily="34" charset="0"/>
              </a:rPr>
              <a:t>gabungan</a:t>
            </a:r>
            <a:r>
              <a:rPr lang="en-US" dirty="0">
                <a:latin typeface="Arial" pitchFamily="34" charset="0"/>
                <a:cs typeface="Arial" pitchFamily="34" charset="0"/>
              </a:rPr>
              <a:t> </a:t>
            </a:r>
            <a:r>
              <a:rPr lang="en-US" dirty="0" err="1">
                <a:latin typeface="Arial" pitchFamily="34" charset="0"/>
                <a:cs typeface="Arial" pitchFamily="34" charset="0"/>
              </a:rPr>
              <a:t>antara</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tandar</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wide angle,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lesa</a:t>
            </a:r>
            <a:r>
              <a:rPr lang="en-US" dirty="0">
                <a:latin typeface="Arial" pitchFamily="34" charset="0"/>
                <a:cs typeface="Arial" pitchFamily="34" charset="0"/>
              </a:rPr>
              <a:t> </a:t>
            </a:r>
            <a:r>
              <a:rPr lang="en-US" dirty="0" err="1">
                <a:latin typeface="Arial" pitchFamily="34" charset="0"/>
                <a:cs typeface="Arial" pitchFamily="34" charset="0"/>
              </a:rPr>
              <a:t>tele</a:t>
            </a:r>
            <a:r>
              <a:rPr lang="en-US" dirty="0">
                <a:latin typeface="Arial" pitchFamily="34" charset="0"/>
                <a:cs typeface="Arial" pitchFamily="34" charset="0"/>
              </a:rPr>
              <a:t>. </a:t>
            </a:r>
            <a:r>
              <a:rPr lang="en-US" dirty="0" err="1">
                <a:latin typeface="Arial" pitchFamily="34" charset="0"/>
                <a:cs typeface="Arial" pitchFamily="34" charset="0"/>
              </a:rPr>
              <a:t>Ukuran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idak</a:t>
            </a:r>
            <a:r>
              <a:rPr lang="en-US" dirty="0">
                <a:latin typeface="Arial" pitchFamily="34" charset="0"/>
                <a:cs typeface="Arial" pitchFamily="34" charset="0"/>
              </a:rPr>
              <a:t> fixed, </a:t>
            </a:r>
            <a:r>
              <a:rPr lang="en-US" dirty="0" err="1">
                <a:latin typeface="Arial" pitchFamily="34" charset="0"/>
                <a:cs typeface="Arial" pitchFamily="34" charset="0"/>
              </a:rPr>
              <a:t>misalnya</a:t>
            </a:r>
            <a:r>
              <a:rPr lang="en-US" dirty="0">
                <a:latin typeface="Arial" pitchFamily="34" charset="0"/>
                <a:cs typeface="Arial" pitchFamily="34" charset="0"/>
              </a:rPr>
              <a:t> 80-200 mm.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ini</a:t>
            </a:r>
            <a:r>
              <a:rPr lang="en-US" dirty="0">
                <a:latin typeface="Arial" pitchFamily="34" charset="0"/>
                <a:cs typeface="Arial" pitchFamily="34" charset="0"/>
              </a:rPr>
              <a:t> </a:t>
            </a:r>
            <a:r>
              <a:rPr lang="en-US" dirty="0" err="1">
                <a:latin typeface="Arial" pitchFamily="34" charset="0"/>
                <a:cs typeface="Arial" pitchFamily="34" charset="0"/>
              </a:rPr>
              <a:t>cukup</a:t>
            </a:r>
            <a:r>
              <a:rPr lang="en-US" dirty="0">
                <a:latin typeface="Arial" pitchFamily="34" charset="0"/>
                <a:cs typeface="Arial" pitchFamily="34" charset="0"/>
              </a:rPr>
              <a:t> </a:t>
            </a:r>
            <a:r>
              <a:rPr lang="en-US" dirty="0" err="1">
                <a:latin typeface="Arial" pitchFamily="34" charset="0"/>
                <a:cs typeface="Arial" pitchFamily="34" charset="0"/>
              </a:rPr>
              <a:t>fleksibel</a:t>
            </a:r>
            <a:r>
              <a:rPr lang="en-US" dirty="0">
                <a:latin typeface="Arial" pitchFamily="34" charset="0"/>
                <a:cs typeface="Arial" pitchFamily="34" charset="0"/>
              </a:rPr>
              <a:t> </a:t>
            </a:r>
            <a:r>
              <a:rPr lang="en-US" dirty="0" err="1">
                <a:latin typeface="Arial" pitchFamily="34" charset="0"/>
                <a:cs typeface="Arial" pitchFamily="34" charset="0"/>
              </a:rPr>
              <a:t>dan</a:t>
            </a:r>
            <a:r>
              <a:rPr lang="en-US" dirty="0">
                <a:latin typeface="Arial" pitchFamily="34" charset="0"/>
                <a:cs typeface="Arial" pitchFamily="34" charset="0"/>
              </a:rPr>
              <a:t> </a:t>
            </a:r>
            <a:r>
              <a:rPr lang="en-US" dirty="0" err="1">
                <a:latin typeface="Arial" pitchFamily="34" charset="0"/>
                <a:cs typeface="Arial" pitchFamily="34" charset="0"/>
              </a:rPr>
              <a:t>memiliki</a:t>
            </a:r>
            <a:r>
              <a:rPr lang="en-US" dirty="0">
                <a:latin typeface="Arial" pitchFamily="34" charset="0"/>
                <a:cs typeface="Arial" pitchFamily="34" charset="0"/>
              </a:rPr>
              <a:t> range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ang</a:t>
            </a:r>
            <a:r>
              <a:rPr lang="en-US" dirty="0">
                <a:latin typeface="Arial" pitchFamily="34" charset="0"/>
                <a:cs typeface="Arial" pitchFamily="34" charset="0"/>
              </a:rPr>
              <a:t> </a:t>
            </a:r>
            <a:r>
              <a:rPr lang="en-US" dirty="0" err="1">
                <a:latin typeface="Arial" pitchFamily="34" charset="0"/>
                <a:cs typeface="Arial" pitchFamily="34" charset="0"/>
              </a:rPr>
              <a:t>cukup</a:t>
            </a:r>
            <a:r>
              <a:rPr lang="en-US" dirty="0">
                <a:latin typeface="Arial" pitchFamily="34" charset="0"/>
                <a:cs typeface="Arial" pitchFamily="34" charset="0"/>
              </a:rPr>
              <a:t> </a:t>
            </a:r>
            <a:r>
              <a:rPr lang="en-US" dirty="0" err="1">
                <a:latin typeface="Arial" pitchFamily="34" charset="0"/>
                <a:cs typeface="Arial" pitchFamily="34" charset="0"/>
              </a:rPr>
              <a:t>lebar</a:t>
            </a:r>
            <a:r>
              <a:rPr lang="en-US" dirty="0">
                <a:latin typeface="Arial" pitchFamily="34" charset="0"/>
                <a:cs typeface="Arial" pitchFamily="34" charset="0"/>
              </a:rPr>
              <a:t>. </a:t>
            </a:r>
            <a:r>
              <a:rPr lang="en-US" dirty="0" err="1">
                <a:latin typeface="Arial" pitchFamily="34" charset="0"/>
                <a:cs typeface="Arial" pitchFamily="34" charset="0"/>
              </a:rPr>
              <a:t>Oleh</a:t>
            </a:r>
            <a:r>
              <a:rPr lang="en-US" dirty="0">
                <a:latin typeface="Arial" pitchFamily="34" charset="0"/>
                <a:cs typeface="Arial" pitchFamily="34" charset="0"/>
              </a:rPr>
              <a:t> </a:t>
            </a:r>
            <a:r>
              <a:rPr lang="en-US" dirty="0" err="1">
                <a:latin typeface="Arial" pitchFamily="34" charset="0"/>
                <a:cs typeface="Arial" pitchFamily="34" charset="0"/>
              </a:rPr>
              <a:t>karena</a:t>
            </a:r>
            <a:r>
              <a:rPr lang="en-US" dirty="0">
                <a:latin typeface="Arial" pitchFamily="34" charset="0"/>
                <a:cs typeface="Arial" pitchFamily="34" charset="0"/>
              </a:rPr>
              <a:t> </a:t>
            </a:r>
            <a:r>
              <a:rPr lang="en-US" dirty="0" err="1">
                <a:latin typeface="Arial" pitchFamily="34" charset="0"/>
                <a:cs typeface="Arial" pitchFamily="34" charset="0"/>
              </a:rPr>
              <a:t>itu</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zoom </a:t>
            </a:r>
            <a:r>
              <a:rPr lang="en-US" dirty="0" err="1">
                <a:latin typeface="Arial" pitchFamily="34" charset="0"/>
                <a:cs typeface="Arial" pitchFamily="34" charset="0"/>
              </a:rPr>
              <a:t>banyak</a:t>
            </a:r>
            <a:r>
              <a:rPr lang="en-US" dirty="0">
                <a:latin typeface="Arial" pitchFamily="34" charset="0"/>
                <a:cs typeface="Arial" pitchFamily="34" charset="0"/>
              </a:rPr>
              <a:t> </a:t>
            </a:r>
            <a:r>
              <a:rPr lang="en-US" dirty="0" err="1">
                <a:latin typeface="Arial" pitchFamily="34" charset="0"/>
                <a:cs typeface="Arial" pitchFamily="34" charset="0"/>
              </a:rPr>
              <a:t>digunakan</a:t>
            </a:r>
            <a:r>
              <a:rPr lang="en-US" dirty="0">
                <a:latin typeface="Arial" pitchFamily="34" charset="0"/>
                <a:cs typeface="Arial" pitchFamily="34" charset="0"/>
              </a:rPr>
              <a:t>, </a:t>
            </a:r>
            <a:r>
              <a:rPr lang="en-US" dirty="0" err="1">
                <a:latin typeface="Arial" pitchFamily="34" charset="0"/>
                <a:cs typeface="Arial" pitchFamily="34" charset="0"/>
              </a:rPr>
              <a:t>sebab</a:t>
            </a:r>
            <a:r>
              <a:rPr lang="en-US" dirty="0">
                <a:latin typeface="Arial" pitchFamily="34" charset="0"/>
                <a:cs typeface="Arial" pitchFamily="34" charset="0"/>
              </a:rPr>
              <a:t> </a:t>
            </a:r>
            <a:r>
              <a:rPr lang="en-US" dirty="0" err="1">
                <a:latin typeface="Arial" pitchFamily="34" charset="0"/>
                <a:cs typeface="Arial" pitchFamily="34" charset="0"/>
              </a:rPr>
              <a:t>pemakai</a:t>
            </a:r>
            <a:r>
              <a:rPr lang="en-US" dirty="0">
                <a:latin typeface="Arial" pitchFamily="34" charset="0"/>
                <a:cs typeface="Arial" pitchFamily="34" charset="0"/>
              </a:rPr>
              <a:t> </a:t>
            </a:r>
            <a:r>
              <a:rPr lang="en-US" dirty="0" err="1">
                <a:latin typeface="Arial" pitchFamily="34" charset="0"/>
                <a:cs typeface="Arial" pitchFamily="34" charset="0"/>
              </a:rPr>
              <a:t>tinggal</a:t>
            </a:r>
            <a:r>
              <a:rPr lang="en-US" dirty="0">
                <a:latin typeface="Arial" pitchFamily="34" charset="0"/>
                <a:cs typeface="Arial" pitchFamily="34" charset="0"/>
              </a:rPr>
              <a:t> </a:t>
            </a:r>
            <a:r>
              <a:rPr lang="en-US" dirty="0" err="1">
                <a:latin typeface="Arial" pitchFamily="34" charset="0"/>
                <a:cs typeface="Arial" pitchFamily="34" charset="0"/>
              </a:rPr>
              <a:t>memutar</a:t>
            </a:r>
            <a:r>
              <a:rPr lang="en-US" dirty="0">
                <a:latin typeface="Arial" pitchFamily="34" charset="0"/>
                <a:cs typeface="Arial" pitchFamily="34" charset="0"/>
              </a:rPr>
              <a:t> </a:t>
            </a:r>
            <a:r>
              <a:rPr lang="en-US" dirty="0" err="1">
                <a:latin typeface="Arial" pitchFamily="34" charset="0"/>
                <a:cs typeface="Arial" pitchFamily="34" charset="0"/>
              </a:rPr>
              <a:t>ukuran</a:t>
            </a:r>
            <a:r>
              <a:rPr lang="en-US" dirty="0">
                <a:latin typeface="Arial" pitchFamily="34" charset="0"/>
                <a:cs typeface="Arial" pitchFamily="34" charset="0"/>
              </a:rPr>
              <a:t> </a:t>
            </a:r>
            <a:r>
              <a:rPr lang="en-US" dirty="0" err="1">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sesuai</a:t>
            </a:r>
            <a:r>
              <a:rPr lang="en-US" dirty="0">
                <a:latin typeface="Arial" pitchFamily="34" charset="0"/>
                <a:cs typeface="Arial" pitchFamily="34" charset="0"/>
              </a:rPr>
              <a:t> </a:t>
            </a:r>
            <a:r>
              <a:rPr lang="en-US" dirty="0" err="1">
                <a:latin typeface="Arial" pitchFamily="34" charset="0"/>
                <a:cs typeface="Arial" pitchFamily="34" charset="0"/>
              </a:rPr>
              <a:t>dengan</a:t>
            </a:r>
            <a:r>
              <a:rPr lang="en-US" dirty="0">
                <a:latin typeface="Arial" pitchFamily="34" charset="0"/>
                <a:cs typeface="Arial" pitchFamily="34" charset="0"/>
              </a:rPr>
              <a:t> yang </a:t>
            </a:r>
            <a:r>
              <a:rPr lang="en-US" dirty="0" err="1">
                <a:latin typeface="Arial" pitchFamily="34" charset="0"/>
                <a:cs typeface="Arial" pitchFamily="34" charset="0"/>
              </a:rPr>
              <a:t>dibutuhkan</a:t>
            </a:r>
            <a:r>
              <a:rPr lang="en-US" dirty="0">
                <a:latin typeface="Arial" pitchFamily="34" charset="0"/>
                <a:cs typeface="Arial" pitchFamily="34" charset="0"/>
              </a:rPr>
              <a:t>.</a:t>
            </a:r>
          </a:p>
          <a:p>
            <a:pPr lvl="0" algn="just"/>
            <a:r>
              <a:rPr lang="en-US" b="1" dirty="0" err="1">
                <a:latin typeface="Arial" pitchFamily="34" charset="0"/>
                <a:cs typeface="Arial" pitchFamily="34" charset="0"/>
              </a:rPr>
              <a:t>Lensa</a:t>
            </a:r>
            <a:r>
              <a:rPr lang="en-US" b="1" dirty="0">
                <a:latin typeface="Arial" pitchFamily="34" charset="0"/>
                <a:cs typeface="Arial" pitchFamily="34" charset="0"/>
              </a:rPr>
              <a:t> </a:t>
            </a:r>
            <a:r>
              <a:rPr lang="en-US" b="1" dirty="0" err="1">
                <a:latin typeface="Arial" pitchFamily="34" charset="0"/>
                <a:cs typeface="Arial" pitchFamily="34" charset="0"/>
              </a:rPr>
              <a:t>Makro</a:t>
            </a:r>
            <a:r>
              <a:rPr lang="en-US" dirty="0">
                <a:latin typeface="Arial" pitchFamily="34" charset="0"/>
                <a:cs typeface="Arial" pitchFamily="34" charset="0"/>
              </a:rPr>
              <a:t>. </a:t>
            </a:r>
            <a:endParaRPr lang="en-US" dirty="0" smtClean="0">
              <a:latin typeface="Arial" pitchFamily="34" charset="0"/>
              <a:cs typeface="Arial" pitchFamily="34" charset="0"/>
            </a:endParaRPr>
          </a:p>
          <a:p>
            <a:pPr marL="0" lvl="0" indent="0" algn="just">
              <a:buNone/>
            </a:pP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err="1" smtClean="0">
                <a:latin typeface="Arial" pitchFamily="34" charset="0"/>
                <a:cs typeface="Arial" pitchFamily="34" charset="0"/>
              </a:rPr>
              <a:t>Lensa</a:t>
            </a:r>
            <a:r>
              <a:rPr lang="en-US" dirty="0">
                <a:latin typeface="Arial" pitchFamily="34" charset="0"/>
                <a:cs typeface="Arial" pitchFamily="34" charset="0"/>
              </a:rPr>
              <a:t> </a:t>
            </a:r>
            <a:r>
              <a:rPr lang="en-US" dirty="0" err="1">
                <a:latin typeface="Arial" pitchFamily="34" charset="0"/>
                <a:cs typeface="Arial" pitchFamily="34" charset="0"/>
              </a:rPr>
              <a:t>makro</a:t>
            </a:r>
            <a:r>
              <a:rPr lang="en-US" dirty="0">
                <a:latin typeface="Arial" pitchFamily="34" charset="0"/>
                <a:cs typeface="Arial" pitchFamily="34" charset="0"/>
              </a:rPr>
              <a:t> </a:t>
            </a:r>
            <a:r>
              <a:rPr lang="en-US" dirty="0" err="1">
                <a:latin typeface="Arial" pitchFamily="34" charset="0"/>
                <a:cs typeface="Arial" pitchFamily="34" charset="0"/>
              </a:rPr>
              <a:t>biasa</a:t>
            </a:r>
            <a:r>
              <a:rPr lang="en-US" dirty="0">
                <a:latin typeface="Arial" pitchFamily="34" charset="0"/>
                <a:cs typeface="Arial" pitchFamily="34" charset="0"/>
              </a:rPr>
              <a:t> </a:t>
            </a:r>
            <a:r>
              <a:rPr lang="en-US" dirty="0" err="1">
                <a:latin typeface="Arial" pitchFamily="34" charset="0"/>
                <a:cs typeface="Arial" pitchFamily="34" charset="0"/>
              </a:rPr>
              <a:t>digunakan</a:t>
            </a:r>
            <a:r>
              <a:rPr lang="en-US" dirty="0">
                <a:latin typeface="Arial" pitchFamily="34" charset="0"/>
                <a:cs typeface="Arial" pitchFamily="34" charset="0"/>
              </a:rPr>
              <a:t> </a:t>
            </a:r>
            <a:r>
              <a:rPr lang="en-US" dirty="0" err="1">
                <a:latin typeface="Arial" pitchFamily="34" charset="0"/>
                <a:cs typeface="Arial" pitchFamily="34" charset="0"/>
              </a:rPr>
              <a:t>untuk</a:t>
            </a:r>
            <a:r>
              <a:rPr lang="en-US" dirty="0">
                <a:latin typeface="Arial" pitchFamily="34" charset="0"/>
                <a:cs typeface="Arial" pitchFamily="34" charset="0"/>
              </a:rPr>
              <a:t> </a:t>
            </a:r>
            <a:r>
              <a:rPr lang="en-US" dirty="0" err="1">
                <a:latin typeface="Arial" pitchFamily="34" charset="0"/>
                <a:cs typeface="Arial" pitchFamily="34" charset="0"/>
              </a:rPr>
              <a:t>memotret</a:t>
            </a:r>
            <a:r>
              <a:rPr lang="en-US" dirty="0">
                <a:latin typeface="Arial" pitchFamily="34" charset="0"/>
                <a:cs typeface="Arial" pitchFamily="34" charset="0"/>
              </a:rPr>
              <a:t> </a:t>
            </a:r>
            <a:r>
              <a:rPr lang="en-US" dirty="0" err="1">
                <a:latin typeface="Arial" pitchFamily="34" charset="0"/>
                <a:cs typeface="Arial" pitchFamily="34" charset="0"/>
              </a:rPr>
              <a:t>benda</a:t>
            </a:r>
            <a:r>
              <a:rPr lang="en-US" dirty="0">
                <a:latin typeface="Arial" pitchFamily="34" charset="0"/>
                <a:cs typeface="Arial" pitchFamily="34" charset="0"/>
              </a:rPr>
              <a:t> yang </a:t>
            </a:r>
            <a:r>
              <a:rPr lang="en-US" dirty="0" err="1">
                <a:latin typeface="Arial" pitchFamily="34" charset="0"/>
                <a:cs typeface="Arial" pitchFamily="34" charset="0"/>
              </a:rPr>
              <a:t>kecil</a:t>
            </a:r>
            <a:r>
              <a:rPr lang="en-US" dirty="0">
                <a:latin typeface="Arial" pitchFamily="34" charset="0"/>
                <a:cs typeface="Arial" pitchFamily="34" charset="0"/>
              </a:rPr>
              <a:t>.</a:t>
            </a:r>
          </a:p>
          <a:p>
            <a:pPr marL="0" indent="0" algn="just">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xmlns="" val="128974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a:latin typeface="Arial" pitchFamily="34" charset="0"/>
                <a:cs typeface="Arial" pitchFamily="34" charset="0"/>
              </a:rPr>
              <a:t/>
            </a:r>
            <a:br>
              <a:rPr lang="en-US" b="1" dirty="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D. </a:t>
            </a:r>
            <a:r>
              <a:rPr lang="en-US" b="1" dirty="0" err="1" smtClean="0">
                <a:latin typeface="Arial" pitchFamily="34" charset="0"/>
                <a:cs typeface="Arial" pitchFamily="34" charset="0"/>
              </a:rPr>
              <a:t>Fokus</a:t>
            </a: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t/>
            </a:r>
            <a:br>
              <a:rPr lang="en-US" dirty="0" smtClean="0"/>
            </a:br>
            <a:r>
              <a:rPr lang="en-US" dirty="0"/>
              <a:t/>
            </a:r>
            <a:br>
              <a:rPr lang="en-US" dirty="0"/>
            </a:b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000132"/>
            <a:ext cx="8229600" cy="5929330"/>
          </a:xfrm>
        </p:spPr>
        <p:txBody>
          <a:bodyPr>
            <a:normAutofit fontScale="25000" lnSpcReduction="20000"/>
          </a:bodyPr>
          <a:lstStyle/>
          <a:p>
            <a:pPr marL="0" indent="0" algn="just">
              <a:buNone/>
            </a:pPr>
            <a:r>
              <a:rPr lang="en-US" dirty="0" smtClean="0">
                <a:latin typeface="Arial" pitchFamily="34" charset="0"/>
                <a:cs typeface="Arial" pitchFamily="34" charset="0"/>
              </a:rPr>
              <a:t>	</a:t>
            </a:r>
            <a:r>
              <a:rPr lang="en-US" sz="7200" dirty="0" err="1" smtClean="0">
                <a:latin typeface="Arial" pitchFamily="34" charset="0"/>
                <a:cs typeface="Arial" pitchFamily="34" charset="0"/>
              </a:rPr>
              <a:t>Fokus</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adalah</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bagian</a:t>
            </a:r>
            <a:r>
              <a:rPr lang="en-US" sz="7200" dirty="0" smtClean="0">
                <a:latin typeface="Arial" pitchFamily="34" charset="0"/>
                <a:cs typeface="Arial" pitchFamily="34" charset="0"/>
              </a:rPr>
              <a:t> yang </a:t>
            </a:r>
            <a:r>
              <a:rPr lang="en-US" sz="7200" dirty="0" err="1" smtClean="0">
                <a:latin typeface="Arial" pitchFamily="34" charset="0"/>
                <a:cs typeface="Arial" pitchFamily="34" charset="0"/>
              </a:rPr>
              <a:t>mengatur</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jarak</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ketajaman</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lensa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sehingga</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gambar</a:t>
            </a:r>
            <a:r>
              <a:rPr lang="en-US" sz="7200" dirty="0" smtClean="0">
                <a:latin typeface="Arial" pitchFamily="34" charset="0"/>
                <a:cs typeface="Arial" pitchFamily="34" charset="0"/>
              </a:rPr>
              <a:t> yang </a:t>
            </a:r>
            <a:r>
              <a:rPr lang="en-US" sz="7200" dirty="0" err="1" smtClean="0">
                <a:latin typeface="Arial" pitchFamily="34" charset="0"/>
                <a:cs typeface="Arial" pitchFamily="34" charset="0"/>
              </a:rPr>
              <a:t>dihasilkan</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tidak</a:t>
            </a:r>
            <a:r>
              <a:rPr lang="en-US" sz="7200" dirty="0" smtClean="0">
                <a:latin typeface="Arial" pitchFamily="34" charset="0"/>
                <a:cs typeface="Arial" pitchFamily="34" charset="0"/>
              </a:rPr>
              <a:t> </a:t>
            </a:r>
            <a:r>
              <a:rPr lang="en-US" sz="7200" dirty="0" err="1" smtClean="0">
                <a:latin typeface="Arial" pitchFamily="34" charset="0"/>
                <a:cs typeface="Arial" pitchFamily="34" charset="0"/>
              </a:rPr>
              <a:t>Berbayang</a:t>
            </a:r>
            <a:r>
              <a:rPr lang="en-US" sz="7200" dirty="0" smtClean="0">
                <a:latin typeface="Arial" pitchFamily="34" charset="0"/>
                <a:cs typeface="Arial" pitchFamily="34" charset="0"/>
              </a:rPr>
              <a:t>.</a:t>
            </a:r>
          </a:p>
          <a:p>
            <a:pPr marL="0" indent="0" algn="just">
              <a:buNone/>
            </a:pPr>
            <a:endParaRPr lang="id-ID" sz="5200" b="1" dirty="0" smtClean="0">
              <a:latin typeface="Arial" pitchFamily="34" charset="0"/>
              <a:cs typeface="Arial" pitchFamily="34" charset="0"/>
            </a:endParaRPr>
          </a:p>
          <a:p>
            <a:pPr marL="0" indent="0" algn="just">
              <a:buNone/>
            </a:pPr>
            <a:endParaRPr lang="id-ID" sz="16000" b="1" dirty="0" smtClean="0">
              <a:latin typeface="Arial" pitchFamily="34" charset="0"/>
              <a:cs typeface="Arial" pitchFamily="34" charset="0"/>
            </a:endParaRPr>
          </a:p>
          <a:p>
            <a:pPr marL="0" indent="0" algn="just">
              <a:buNone/>
            </a:pPr>
            <a:r>
              <a:rPr lang="id-ID" sz="16000" b="1" dirty="0" smtClean="0">
                <a:latin typeface="Arial" pitchFamily="34" charset="0"/>
                <a:cs typeface="Arial" pitchFamily="34" charset="0"/>
              </a:rPr>
              <a:t>E. ISO/ASA/DIN</a:t>
            </a:r>
          </a:p>
          <a:p>
            <a:pPr marL="0" indent="0" algn="just">
              <a:buNone/>
            </a:pPr>
            <a:r>
              <a:rPr lang="id-ID" sz="16000" dirty="0" smtClean="0">
                <a:latin typeface="Arial" pitchFamily="34" charset="0"/>
                <a:cs typeface="Arial" pitchFamily="34" charset="0"/>
              </a:rPr>
              <a:t>-</a:t>
            </a:r>
            <a:r>
              <a:rPr lang="id-ID" sz="7200" dirty="0" smtClean="0">
                <a:latin typeface="Arial" pitchFamily="34" charset="0"/>
                <a:cs typeface="Arial" pitchFamily="34" charset="0"/>
              </a:rPr>
              <a:t>ISO= Istila Internasional</a:t>
            </a:r>
          </a:p>
          <a:p>
            <a:pPr marL="0" indent="0" algn="just">
              <a:buFontTx/>
              <a:buChar char="-"/>
            </a:pPr>
            <a:r>
              <a:rPr lang="id-ID" sz="7200" dirty="0" smtClean="0">
                <a:latin typeface="Arial" pitchFamily="34" charset="0"/>
                <a:cs typeface="Arial" pitchFamily="34" charset="0"/>
              </a:rPr>
              <a:t>ASA= Istilah Jepang</a:t>
            </a:r>
          </a:p>
          <a:p>
            <a:pPr marL="0" indent="0" algn="just">
              <a:buFontTx/>
              <a:buChar char="-"/>
            </a:pPr>
            <a:r>
              <a:rPr lang="id-ID" sz="7200" dirty="0" smtClean="0">
                <a:latin typeface="Arial" pitchFamily="34" charset="0"/>
                <a:cs typeface="Arial" pitchFamily="34" charset="0"/>
              </a:rPr>
              <a:t>DIN= Istila Eropa</a:t>
            </a:r>
          </a:p>
          <a:p>
            <a:pPr marL="0" indent="0" algn="just">
              <a:buNone/>
            </a:pPr>
            <a:r>
              <a:rPr lang="id-ID" sz="7200" dirty="0" smtClean="0">
                <a:latin typeface="Arial" pitchFamily="34" charset="0"/>
                <a:cs typeface="Arial" pitchFamily="34" charset="0"/>
              </a:rPr>
              <a:t>Istilah tersebut merupakan kepekaan film/CCD penyerap cahaya. Tambah tinggi angkanya, tambah peka media serapan cahaya. Seperti ASA 200, ISO 200, 400, 800.</a:t>
            </a:r>
            <a:endParaRPr lang="id-ID" sz="7200" dirty="0" smtClean="0">
              <a:latin typeface="Arial" pitchFamily="34" charset="0"/>
              <a:cs typeface="Arial" pitchFamily="34" charset="0"/>
            </a:endParaRPr>
          </a:p>
          <a:p>
            <a:pPr marL="0" indent="0" algn="just">
              <a:buNone/>
            </a:pPr>
            <a:endParaRPr lang="id-ID" sz="5200" b="1" dirty="0" smtClean="0">
              <a:latin typeface="Arial" pitchFamily="34" charset="0"/>
              <a:cs typeface="Arial" pitchFamily="34" charset="0"/>
            </a:endParaRPr>
          </a:p>
          <a:p>
            <a:pPr marL="0" indent="0" algn="just">
              <a:buNone/>
            </a:pPr>
            <a:r>
              <a:rPr lang="id-ID" sz="16000" b="1" dirty="0" smtClean="0">
                <a:latin typeface="Arial" pitchFamily="34" charset="0"/>
                <a:cs typeface="Arial" pitchFamily="34" charset="0"/>
              </a:rPr>
              <a:t>E</a:t>
            </a:r>
            <a:r>
              <a:rPr lang="en-US" sz="16000" b="1" dirty="0" smtClean="0">
                <a:latin typeface="Arial" pitchFamily="34" charset="0"/>
                <a:cs typeface="Arial" pitchFamily="34" charset="0"/>
              </a:rPr>
              <a:t>. </a:t>
            </a:r>
            <a:r>
              <a:rPr lang="en-US" sz="16000" b="1" dirty="0">
                <a:latin typeface="Arial" pitchFamily="34" charset="0"/>
                <a:cs typeface="Arial" pitchFamily="34" charset="0"/>
              </a:rPr>
              <a:t>Shutter </a:t>
            </a:r>
            <a:r>
              <a:rPr lang="en-US" sz="16000" b="1" dirty="0" smtClean="0">
                <a:latin typeface="Arial" pitchFamily="34" charset="0"/>
                <a:cs typeface="Arial" pitchFamily="34" charset="0"/>
              </a:rPr>
              <a:t>Speed</a:t>
            </a:r>
            <a:endParaRPr lang="en-US" sz="16000" dirty="0" smtClean="0">
              <a:latin typeface="Arial" pitchFamily="34" charset="0"/>
              <a:cs typeface="Arial" pitchFamily="34" charset="0"/>
            </a:endParaRPr>
          </a:p>
          <a:p>
            <a:pPr marL="0" indent="0" algn="just">
              <a:buNone/>
            </a:pPr>
            <a:r>
              <a:rPr lang="en-US" dirty="0">
                <a:latin typeface="Arial" pitchFamily="34" charset="0"/>
                <a:cs typeface="Arial" pitchFamily="34" charset="0"/>
              </a:rPr>
              <a:t>	</a:t>
            </a:r>
            <a:r>
              <a:rPr lang="en-US" sz="6200" dirty="0" smtClean="0">
                <a:latin typeface="Arial" pitchFamily="34" charset="0"/>
                <a:cs typeface="Arial" pitchFamily="34" charset="0"/>
              </a:rPr>
              <a:t>Shutter speed </a:t>
            </a:r>
            <a:r>
              <a:rPr lang="en-US" sz="6200" dirty="0" err="1" smtClean="0">
                <a:latin typeface="Arial" pitchFamily="34" charset="0"/>
                <a:cs typeface="Arial" pitchFamily="34" charset="0"/>
              </a:rPr>
              <a:t>atau</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kecepatan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rana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merupakan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kecepatan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terbukanya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jendela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kamera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sehingga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cahaya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dapat</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masuk</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ke</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dalam</a:t>
            </a:r>
            <a:r>
              <a:rPr lang="en-US" sz="6200" dirty="0" smtClean="0">
                <a:latin typeface="Arial" pitchFamily="34" charset="0"/>
                <a:cs typeface="Arial" pitchFamily="34" charset="0"/>
              </a:rPr>
              <a:t> image sensor. </a:t>
            </a:r>
            <a:r>
              <a:rPr lang="en-US" sz="6200" dirty="0" err="1" smtClean="0">
                <a:latin typeface="Arial" pitchFamily="34" charset="0"/>
                <a:cs typeface="Arial" pitchFamily="34" charset="0"/>
              </a:rPr>
              <a:t>Satuan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daripada</a:t>
            </a:r>
            <a:r>
              <a:rPr lang="en-US" sz="6200" dirty="0" smtClean="0">
                <a:latin typeface="Arial" pitchFamily="34" charset="0"/>
                <a:cs typeface="Arial" pitchFamily="34" charset="0"/>
              </a:rPr>
              <a:t> shutter speed </a:t>
            </a:r>
            <a:r>
              <a:rPr lang="en-US" sz="6200" dirty="0" err="1" smtClean="0">
                <a:latin typeface="Arial" pitchFamily="34" charset="0"/>
                <a:cs typeface="Arial" pitchFamily="34" charset="0"/>
              </a:rPr>
              <a:t>adalah</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detik</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sangat</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tergantung</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dengan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keadaan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cahaya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saat</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pemotretan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Semisal</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cahaya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terang</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pada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siang</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hari</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maka</a:t>
            </a:r>
            <a:r>
              <a:rPr lang="en-US" sz="6200" dirty="0" smtClean="0">
                <a:latin typeface="Arial" pitchFamily="34" charset="0"/>
                <a:cs typeface="Arial" pitchFamily="34" charset="0"/>
              </a:rPr>
              <a:t> shutter speed </a:t>
            </a:r>
            <a:r>
              <a:rPr lang="en-US" sz="6200" dirty="0" err="1" smtClean="0">
                <a:latin typeface="Arial" pitchFamily="34" charset="0"/>
                <a:cs typeface="Arial" pitchFamily="34" charset="0"/>
              </a:rPr>
              <a:t>harus</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disesuaikan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menjadi</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lebih</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cepat</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semisal</a:t>
            </a:r>
            <a:r>
              <a:rPr lang="en-US" sz="6200" dirty="0" smtClean="0">
                <a:latin typeface="Arial" pitchFamily="34" charset="0"/>
                <a:cs typeface="Arial" pitchFamily="34" charset="0"/>
              </a:rPr>
              <a:t> 1/500 </a:t>
            </a:r>
            <a:r>
              <a:rPr lang="en-US" sz="6200" dirty="0" err="1" smtClean="0">
                <a:latin typeface="Arial" pitchFamily="34" charset="0"/>
                <a:cs typeface="Arial" pitchFamily="34" charset="0"/>
              </a:rPr>
              <a:t>detik</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Sedangkan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untuk</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malam</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hari</a:t>
            </a:r>
            <a:r>
              <a:rPr lang="en-US" sz="6200" dirty="0" smtClean="0">
                <a:latin typeface="Arial" pitchFamily="34" charset="0"/>
                <a:cs typeface="Arial" pitchFamily="34" charset="0"/>
              </a:rPr>
              <a:t> yang </a:t>
            </a:r>
            <a:r>
              <a:rPr lang="en-US" sz="6200" dirty="0" err="1" smtClean="0">
                <a:latin typeface="Arial" pitchFamily="34" charset="0"/>
                <a:cs typeface="Arial" pitchFamily="34" charset="0"/>
              </a:rPr>
              <a:t>cahayanya</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lebih</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sedikit</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maka</a:t>
            </a:r>
            <a:r>
              <a:rPr lang="en-US" sz="6200" dirty="0" smtClean="0">
                <a:latin typeface="Arial" pitchFamily="34" charset="0"/>
                <a:cs typeface="Arial" pitchFamily="34" charset="0"/>
              </a:rPr>
              <a:t> shutter speed </a:t>
            </a:r>
            <a:r>
              <a:rPr lang="en-US" sz="6200" dirty="0" err="1" smtClean="0">
                <a:latin typeface="Arial" pitchFamily="34" charset="0"/>
                <a:cs typeface="Arial" pitchFamily="34" charset="0"/>
              </a:rPr>
              <a:t>harus</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disesuaikan</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menjadi</a:t>
            </a:r>
            <a:r>
              <a:rPr lang="en-US" sz="6200" dirty="0" smtClean="0">
                <a:latin typeface="Arial" pitchFamily="34" charset="0"/>
                <a:cs typeface="Arial" pitchFamily="34" charset="0"/>
              </a:rPr>
              <a:t> </a:t>
            </a:r>
            <a:r>
              <a:rPr lang="en-US" sz="6200" dirty="0" err="1" smtClean="0">
                <a:latin typeface="Arial" pitchFamily="34" charset="0"/>
                <a:cs typeface="Arial" pitchFamily="34" charset="0"/>
              </a:rPr>
              <a:t>lebih</a:t>
            </a:r>
            <a:r>
              <a:rPr lang="en-US" sz="6200" dirty="0" smtClean="0">
                <a:latin typeface="Arial" pitchFamily="34" charset="0"/>
                <a:cs typeface="Arial" pitchFamily="34" charset="0"/>
              </a:rPr>
              <a:t> lama, </a:t>
            </a:r>
            <a:r>
              <a:rPr lang="en-US" sz="6200" dirty="0" err="1" smtClean="0">
                <a:latin typeface="Arial" pitchFamily="34" charset="0"/>
                <a:cs typeface="Arial" pitchFamily="34" charset="0"/>
              </a:rPr>
              <a:t>semisal</a:t>
            </a:r>
            <a:r>
              <a:rPr lang="en-US" sz="6200" dirty="0" smtClean="0">
                <a:latin typeface="Arial" pitchFamily="34" charset="0"/>
                <a:cs typeface="Arial" pitchFamily="34" charset="0"/>
              </a:rPr>
              <a:t> 1/5 </a:t>
            </a:r>
            <a:r>
              <a:rPr lang="en-US" sz="6200" dirty="0" err="1" smtClean="0">
                <a:latin typeface="Arial" pitchFamily="34" charset="0"/>
                <a:cs typeface="Arial" pitchFamily="34" charset="0"/>
              </a:rPr>
              <a:t>detik</a:t>
            </a:r>
            <a:r>
              <a:rPr lang="en-US" sz="6200" dirty="0" smtClean="0">
                <a:latin typeface="Arial" pitchFamily="34" charset="0"/>
                <a:cs typeface="Arial" pitchFamily="34" charset="0"/>
              </a:rPr>
              <a:t>.</a:t>
            </a:r>
            <a:endParaRPr lang="en-US" sz="6200" dirty="0">
              <a:latin typeface="Arial" pitchFamily="34" charset="0"/>
              <a:cs typeface="Arial" pitchFamily="34" charset="0"/>
            </a:endParaRPr>
          </a:p>
        </p:txBody>
      </p:sp>
    </p:spTree>
    <p:extLst>
      <p:ext uri="{BB962C8B-B14F-4D97-AF65-F5344CB8AC3E}">
        <p14:creationId xmlns:p14="http://schemas.microsoft.com/office/powerpoint/2010/main" xmlns="" val="517512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429</Words>
  <Application>Microsoft Office PowerPoint</Application>
  <PresentationFormat>On-screen Show (4:3)</PresentationFormat>
  <Paragraphs>137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FOTOGRAFI </vt:lpstr>
      <vt:lpstr>A. Fotografi (Foto Jurnalistik)</vt:lpstr>
      <vt:lpstr>B. Kamera SLR</vt:lpstr>
      <vt:lpstr>Slide 4</vt:lpstr>
      <vt:lpstr>C. Lensa </vt:lpstr>
      <vt:lpstr>Slide 6</vt:lpstr>
      <vt:lpstr>Macam-macam lensa </vt:lpstr>
      <vt:lpstr>Lanjutan </vt:lpstr>
      <vt:lpstr>   D. Fokus   </vt:lpstr>
      <vt:lpstr>Lanjutan </vt:lpstr>
      <vt:lpstr>Slide 11</vt:lpstr>
      <vt:lpstr>F. Aperture </vt:lpstr>
      <vt:lpstr>Slide 13</vt:lpstr>
      <vt:lpstr>Slide 14</vt:lpstr>
      <vt:lpstr>Slide 15</vt:lpstr>
      <vt:lpstr>Beberapa istilah dalam fotografi yang amat perlu difahami: </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FOTOGRAFI</dc:title>
  <dc:creator>2014</dc:creator>
  <cp:lastModifiedBy>irfan</cp:lastModifiedBy>
  <cp:revision>29</cp:revision>
  <cp:lastPrinted>2014-03-29T14:05:36Z</cp:lastPrinted>
  <dcterms:created xsi:type="dcterms:W3CDTF">2014-03-29T13:33:03Z</dcterms:created>
  <dcterms:modified xsi:type="dcterms:W3CDTF">2014-03-29T18:35:53Z</dcterms:modified>
</cp:coreProperties>
</file>