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Lst>
  <p:notesMasterIdLst>
    <p:notesMasterId r:id="rId24"/>
  </p:notesMasterIdLst>
  <p:handoutMasterIdLst>
    <p:handoutMasterId r:id="rId25"/>
  </p:handoutMasterIdLst>
  <p:sldIdLst>
    <p:sldId id="256" r:id="rId2"/>
    <p:sldId id="270" r:id="rId3"/>
    <p:sldId id="269" r:id="rId4"/>
    <p:sldId id="272" r:id="rId5"/>
    <p:sldId id="273" r:id="rId6"/>
    <p:sldId id="276" r:id="rId7"/>
    <p:sldId id="281" r:id="rId8"/>
    <p:sldId id="277" r:id="rId9"/>
    <p:sldId id="278" r:id="rId10"/>
    <p:sldId id="280" r:id="rId11"/>
    <p:sldId id="279" r:id="rId12"/>
    <p:sldId id="282" r:id="rId13"/>
    <p:sldId id="274" r:id="rId14"/>
    <p:sldId id="264" r:id="rId15"/>
    <p:sldId id="275" r:id="rId16"/>
    <p:sldId id="285" r:id="rId17"/>
    <p:sldId id="286" r:id="rId18"/>
    <p:sldId id="287" r:id="rId19"/>
    <p:sldId id="288" r:id="rId20"/>
    <p:sldId id="289" r:id="rId21"/>
    <p:sldId id="284"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6" d="100"/>
          <a:sy n="46" d="100"/>
        </p:scale>
        <p:origin x="-605"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1FB06B-4A27-45E6-B0EE-577F7EA61919}" type="datetimeFigureOut">
              <a:rPr lang="en-US" smtClean="0"/>
              <a:pPr/>
              <a:t>2/25/2014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16C66D1-2D92-4CD9-8A7D-0082CBE73A46}"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211679-2171-47A9-B660-B8009DDDADD4}" type="datetimeFigureOut">
              <a:rPr lang="en-US" smtClean="0"/>
              <a:pPr/>
              <a:t>2/25/2014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88C02-F713-4791-8158-F68D74EBF94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495800"/>
          </a:xfrm>
        </p:spPr>
        <p:txBody>
          <a:bodyPr/>
          <a:lstStyle/>
          <a:p>
            <a:pPr lvl="0"/>
            <a:endParaRPr lang="en-US" noProof="0" smtClean="0"/>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2CE72B01-29FE-4CCB-8BBB-4F879272B803}" type="slidenum">
              <a:rPr lang="en-US"/>
              <a:pPr>
                <a:defRPr/>
              </a:pPr>
              <a:t>‹#›</a:t>
            </a:fld>
            <a:endParaRPr lang="en-US"/>
          </a:p>
        </p:txBody>
      </p:sp>
    </p:spTree>
  </p:cSld>
  <p:clrMapOvr>
    <a:masterClrMapping/>
  </p:clrMapOvr>
  <p:transition advClick="0" advTm="5000">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456853FC-F4D1-437C-B85A-F1FC367957E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6853FC-F4D1-437C-B85A-F1FC367957EB}" type="datetimeFigureOut">
              <a:rPr lang="en-US" smtClean="0"/>
              <a:pPr/>
              <a:t>2/25/2014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456853FC-F4D1-437C-B85A-F1FC367957EB}"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456853FC-F4D1-437C-B85A-F1FC367957EB}" type="datetimeFigureOut">
              <a:rPr lang="en-US" smtClean="0"/>
              <a:pPr/>
              <a:t>2/25/2014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456853FC-F4D1-437C-B85A-F1FC367957EB}" type="datetimeFigureOut">
              <a:rPr lang="en-US" smtClean="0"/>
              <a:pPr/>
              <a:t>2/25/2014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6853FC-F4D1-437C-B85A-F1FC367957EB}" type="datetimeFigureOut">
              <a:rPr lang="en-US" smtClean="0"/>
              <a:pPr/>
              <a:t>2/25/2014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853FC-F4D1-437C-B85A-F1FC367957EB}"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6853FC-F4D1-437C-B85A-F1FC367957EB}" type="datetimeFigureOut">
              <a:rPr lang="en-US" smtClean="0"/>
              <a:pPr/>
              <a:t>2/25/2014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668F5C-FED8-45A5-847A-731DC1847ED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38000" r="-38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6853FC-F4D1-437C-B85A-F1FC367957EB}" type="datetimeFigureOut">
              <a:rPr lang="en-US" smtClean="0"/>
              <a:pPr/>
              <a:t>2/25/2014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68F5C-FED8-45A5-847A-731DC1847ED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3"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toschool4.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828800" y="457200"/>
            <a:ext cx="7315200" cy="1905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PENINGKATAN KUALIFIKASI TENAGA PENDIDIK DALAM PENINGKATAN KUALITAS PENDIDIKAN</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Subtitle 2"/>
          <p:cNvSpPr>
            <a:spLocks noGrp="1"/>
          </p:cNvSpPr>
          <p:nvPr>
            <p:ph type="subTitle" idx="1"/>
          </p:nvPr>
        </p:nvSpPr>
        <p:spPr>
          <a:xfrm>
            <a:off x="838200" y="5739384"/>
            <a:ext cx="8077200" cy="1118616"/>
          </a:xfrm>
        </p:spPr>
        <p:txBody>
          <a:bodyPr>
            <a:normAutofit fontScale="92500" lnSpcReduction="20000"/>
          </a:bodyPr>
          <a:lstStyle/>
          <a:p>
            <a:pPr algn="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DISAMPAIKAN DALAM </a:t>
            </a: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SOSIALISASI PELAKSANAAN UAMBN MADRASAH (MI, MTS, DAN MA) TAHUN 2014</a:t>
            </a:r>
          </a:p>
          <a:p>
            <a:pPr algn="r"/>
            <a:r>
              <a:rPr lang="en-US" sz="2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KANWIL KEMENTERIAN AGAMA PROVINSI BENGKULU</a:t>
            </a:r>
            <a:endParaRPr lang="en-US" sz="2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4" descr="logo_departemen_agama.png"/>
          <p:cNvPicPr>
            <a:picLocks noChangeAspect="1"/>
          </p:cNvPicPr>
          <p:nvPr/>
        </p:nvPicPr>
        <p:blipFill>
          <a:blip r:embed="rId3"/>
          <a:stretch>
            <a:fillRect/>
          </a:stretch>
        </p:blipFill>
        <p:spPr>
          <a:xfrm>
            <a:off x="228600" y="304800"/>
            <a:ext cx="1524000" cy="1524000"/>
          </a:xfrm>
          <a:prstGeom prst="rect">
            <a:avLst/>
          </a:prstGeom>
        </p:spPr>
      </p:pic>
      <p:sp>
        <p:nvSpPr>
          <p:cNvPr id="6" name="TextBox 5"/>
          <p:cNvSpPr txBox="1"/>
          <p:nvPr/>
        </p:nvSpPr>
        <p:spPr>
          <a:xfrm flipH="1">
            <a:off x="4059603" y="3657600"/>
            <a:ext cx="5084397" cy="1292662"/>
          </a:xfrm>
          <a:prstGeom prst="rect">
            <a:avLst/>
          </a:prstGeom>
          <a:noFill/>
        </p:spPr>
        <p:txBody>
          <a:bodyPr wrap="square" rtlCol="0">
            <a:spAutoFit/>
          </a:bodyPr>
          <a:lstStyle/>
          <a:p>
            <a:pPr algn="ct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Oleh</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Drs. H. </a:t>
            </a: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Mulya</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Hudori</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t>
            </a: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M.Pd</a:t>
            </a:r>
            <a:endPar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a:p>
            <a:pPr algn="ct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Kabag</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Tata Usaha</a:t>
            </a:r>
          </a:p>
          <a:p>
            <a:pPr algn="ct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Kementerian</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Agama </a:t>
            </a:r>
            <a:r>
              <a:rPr lang="en-AU" sz="20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Provinsi</a:t>
            </a:r>
            <a:r>
              <a:rPr lang="en-AU" sz="20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 Bengkulu</a:t>
            </a:r>
          </a:p>
          <a:p>
            <a:endParaRPr lang="en-AU"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7" name="TextBox 6"/>
          <p:cNvSpPr txBox="1"/>
          <p:nvPr/>
        </p:nvSpPr>
        <p:spPr>
          <a:xfrm>
            <a:off x="0" y="1828800"/>
            <a:ext cx="2057400" cy="923330"/>
          </a:xfrm>
          <a:prstGeom prst="rect">
            <a:avLst/>
          </a:prstGeom>
          <a:noFill/>
        </p:spPr>
        <p:txBody>
          <a:bodyPr wrap="square" rtlCol="0">
            <a:spAutoFit/>
          </a:bodyPr>
          <a:lstStyle/>
          <a:p>
            <a:pPr algn="ctr"/>
            <a:r>
              <a:rPr lang="en-AU" dirty="0" smtClean="0">
                <a:solidFill>
                  <a:srgbClr val="FF0000"/>
                </a:solidFill>
              </a:rPr>
              <a:t>Hotel Nala Sea Side</a:t>
            </a:r>
            <a:endParaRPr lang="en-AU" dirty="0" smtClean="0">
              <a:solidFill>
                <a:srgbClr val="FF0000"/>
              </a:solidFill>
            </a:endParaRPr>
          </a:p>
          <a:p>
            <a:pPr algn="ctr"/>
            <a:r>
              <a:rPr lang="en-AU" dirty="0" smtClean="0">
                <a:solidFill>
                  <a:srgbClr val="FF0000"/>
                </a:solidFill>
              </a:rPr>
              <a:t>25 </a:t>
            </a:r>
            <a:r>
              <a:rPr lang="en-AU" dirty="0" err="1" smtClean="0">
                <a:solidFill>
                  <a:srgbClr val="FF0000"/>
                </a:solidFill>
              </a:rPr>
              <a:t>Februari</a:t>
            </a:r>
            <a:r>
              <a:rPr lang="en-AU" dirty="0" smtClean="0">
                <a:solidFill>
                  <a:srgbClr val="FF0000"/>
                </a:solidFill>
              </a:rPr>
              <a:t> 2013</a:t>
            </a:r>
            <a:endParaRPr lang="en-AU" dirty="0" smtClean="0">
              <a:solidFill>
                <a:srgbClr val="FF0000"/>
              </a:solidFill>
            </a:endParaRPr>
          </a:p>
          <a:p>
            <a:endParaRPr lang="en-AU"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descr="D:\KSM dan AKSIOMA (MALANG)\Aksioma\DSC_0005.JPG"/>
          <p:cNvPicPr>
            <a:picLocks noChangeAspect="1" noChangeArrowheads="1"/>
          </p:cNvPicPr>
          <p:nvPr/>
        </p:nvPicPr>
        <p:blipFill>
          <a:blip r:embed="rId2" cstate="print"/>
          <a:srcRect/>
          <a:stretch>
            <a:fillRect/>
          </a:stretch>
        </p:blipFill>
        <p:spPr bwMode="auto">
          <a:xfrm>
            <a:off x="-457200" y="0"/>
            <a:ext cx="11689636" cy="7772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KSM dan AKSIOMA (MALANG)\Penutupan\DSC_0061.JPG"/>
          <p:cNvPicPr>
            <a:picLocks noChangeAspect="1" noChangeArrowheads="1"/>
          </p:cNvPicPr>
          <p:nvPr/>
        </p:nvPicPr>
        <p:blipFill>
          <a:blip r:embed="rId2" cstate="print"/>
          <a:srcRect/>
          <a:stretch>
            <a:fillRect/>
          </a:stretch>
        </p:blipFill>
        <p:spPr bwMode="auto">
          <a:xfrm>
            <a:off x="0" y="304800"/>
            <a:ext cx="9144000" cy="63246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anq1390210623.jpg"/>
          <p:cNvPicPr>
            <a:picLocks noChangeAspect="1"/>
          </p:cNvPicPr>
          <p:nvPr/>
        </p:nvPicPr>
        <p:blipFill>
          <a:blip r:embed="rId2" cstate="print"/>
          <a:stretch>
            <a:fillRect/>
          </a:stretch>
        </p:blipFill>
        <p:spPr>
          <a:xfrm>
            <a:off x="0" y="0"/>
            <a:ext cx="9829800" cy="6858000"/>
          </a:xfrm>
          <a:prstGeom prst="rect">
            <a:avLst/>
          </a:prstGeom>
        </p:spPr>
      </p:pic>
      <p:sp>
        <p:nvSpPr>
          <p:cNvPr id="3" name="Content Placeholder 2"/>
          <p:cNvSpPr>
            <a:spLocks noGrp="1"/>
          </p:cNvSpPr>
          <p:nvPr>
            <p:ph idx="1"/>
          </p:nvPr>
        </p:nvSpPr>
        <p:spPr>
          <a:xfrm>
            <a:off x="0" y="838200"/>
            <a:ext cx="5105400" cy="4525963"/>
          </a:xfrm>
        </p:spPr>
        <p:txBody>
          <a:bodyPr>
            <a:normAutofit/>
          </a:bodyPr>
          <a:lstStyle/>
          <a:p>
            <a:pPr algn="ctr">
              <a:buNone/>
            </a:pP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BAGAIMANA CARA MENINGKATKAN </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KUALIFIKASI TENAGA PENDIDIK DALAM PENINGKATAN KUALITAS </a:t>
            </a: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PENDIDIKAN ???</a:t>
            </a:r>
            <a:endParaRPr lang="en-AU"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pic>
        <p:nvPicPr>
          <p:cNvPr id="4" name="Picture 3"/>
          <p:cNvPicPr>
            <a:picLocks noChangeAspect="1" noChangeArrowheads="1"/>
          </p:cNvPicPr>
          <p:nvPr/>
        </p:nvPicPr>
        <p:blipFill>
          <a:blip r:embed="rId2" cstate="print"/>
          <a:srcRect l="30128" t="27635" r="30609" b="13390"/>
          <a:stretch>
            <a:fillRect/>
          </a:stretch>
        </p:blipFill>
        <p:spPr bwMode="auto">
          <a:xfrm>
            <a:off x="457200" y="761999"/>
            <a:ext cx="8458200" cy="59770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780305" y="2352874"/>
            <a:ext cx="3921666" cy="3092351"/>
          </a:xfrm>
          <a:prstGeom prst="ellipse">
            <a:avLst/>
          </a:prstGeom>
          <a:ln>
            <a:noFill/>
          </a:ln>
        </p:spPr>
        <p:style>
          <a:lnRef idx="1">
            <a:schemeClr val="accent1"/>
          </a:lnRef>
          <a:fillRef idx="2">
            <a:schemeClr val="accent1"/>
          </a:fillRef>
          <a:effectRef idx="1">
            <a:schemeClr val="accent1"/>
          </a:effectRef>
          <a:fontRef idx="minor">
            <a:schemeClr val="dk1"/>
          </a:fontRef>
        </p:style>
        <p:txBody>
          <a:bodyPr anchor="ctr"/>
          <a:lstStyle/>
          <a:p>
            <a:pPr algn="ctr"/>
            <a:r>
              <a:rPr lang="id-ID" sz="3600" b="1" dirty="0" smtClean="0">
                <a:solidFill>
                  <a:schemeClr val="accent5">
                    <a:lumMod val="75000"/>
                  </a:schemeClr>
                </a:solidFill>
              </a:rPr>
              <a:t>GURU</a:t>
            </a:r>
            <a:endParaRPr lang="id-ID" sz="3600" b="1" dirty="0">
              <a:solidFill>
                <a:schemeClr val="accent5">
                  <a:lumMod val="75000"/>
                </a:schemeClr>
              </a:solidFill>
            </a:endParaRPr>
          </a:p>
        </p:txBody>
      </p:sp>
      <p:sp>
        <p:nvSpPr>
          <p:cNvPr id="15" name="Oval 14"/>
          <p:cNvSpPr/>
          <p:nvPr/>
        </p:nvSpPr>
        <p:spPr>
          <a:xfrm>
            <a:off x="864096" y="1623978"/>
            <a:ext cx="6646892" cy="46332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0"/>
          <p:cNvSpPr/>
          <p:nvPr/>
        </p:nvSpPr>
        <p:spPr>
          <a:xfrm>
            <a:off x="4904345" y="5230228"/>
            <a:ext cx="2459350" cy="12430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19"/>
          <p:cNvSpPr/>
          <p:nvPr/>
        </p:nvSpPr>
        <p:spPr>
          <a:xfrm>
            <a:off x="1713837" y="5349532"/>
            <a:ext cx="2193474" cy="119570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18"/>
          <p:cNvSpPr/>
          <p:nvPr/>
        </p:nvSpPr>
        <p:spPr>
          <a:xfrm>
            <a:off x="52114" y="3790070"/>
            <a:ext cx="2060537" cy="1026977"/>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17"/>
          <p:cNvSpPr/>
          <p:nvPr/>
        </p:nvSpPr>
        <p:spPr>
          <a:xfrm>
            <a:off x="849740" y="2014584"/>
            <a:ext cx="1794661" cy="810953"/>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16"/>
          <p:cNvSpPr/>
          <p:nvPr/>
        </p:nvSpPr>
        <p:spPr>
          <a:xfrm>
            <a:off x="5569035" y="3088852"/>
            <a:ext cx="3256977" cy="1584176"/>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15"/>
          <p:cNvSpPr/>
          <p:nvPr/>
        </p:nvSpPr>
        <p:spPr>
          <a:xfrm>
            <a:off x="3109684" y="836713"/>
            <a:ext cx="3929388" cy="1999743"/>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Slide Number Placeholder 2"/>
          <p:cNvSpPr>
            <a:spLocks noGrp="1"/>
          </p:cNvSpPr>
          <p:nvPr>
            <p:ph type="sldNum" sz="quarter" idx="12"/>
          </p:nvPr>
        </p:nvSpPr>
        <p:spPr>
          <a:xfrm>
            <a:off x="5822042" y="6448254"/>
            <a:ext cx="2133600" cy="365125"/>
          </a:xfrm>
        </p:spPr>
        <p:txBody>
          <a:bodyPr/>
          <a:lstStyle/>
          <a:p>
            <a:fld id="{F9FDEDF1-2D69-4A24-90B2-688D088CE037}" type="slidenum">
              <a:rPr lang="id-ID" smtClean="0"/>
              <a:pPr/>
              <a:t>14</a:t>
            </a:fld>
            <a:endParaRPr lang="id-ID"/>
          </a:p>
        </p:txBody>
      </p:sp>
      <p:sp>
        <p:nvSpPr>
          <p:cNvPr id="4" name="Title 2"/>
          <p:cNvSpPr txBox="1">
            <a:spLocks/>
          </p:cNvSpPr>
          <p:nvPr/>
        </p:nvSpPr>
        <p:spPr>
          <a:xfrm>
            <a:off x="457200" y="58614"/>
            <a:ext cx="8229600" cy="63408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sz="3200" b="1" dirty="0" smtClean="0"/>
              <a:t>Pengembangan Guru</a:t>
            </a:r>
            <a:endParaRPr lang="id-ID" sz="3200" b="1" dirty="0"/>
          </a:p>
        </p:txBody>
      </p:sp>
      <p:cxnSp>
        <p:nvCxnSpPr>
          <p:cNvPr id="5" name="Straight Connector 4"/>
          <p:cNvCxnSpPr/>
          <p:nvPr/>
        </p:nvCxnSpPr>
        <p:spPr>
          <a:xfrm>
            <a:off x="14356" y="692696"/>
            <a:ext cx="9144000" cy="0"/>
          </a:xfrm>
          <a:prstGeom prst="line">
            <a:avLst/>
          </a:prstGeom>
        </p:spPr>
        <p:style>
          <a:lnRef idx="1">
            <a:schemeClr val="accent6"/>
          </a:lnRef>
          <a:fillRef idx="0">
            <a:schemeClr val="accent6"/>
          </a:fillRef>
          <a:effectRef idx="0">
            <a:schemeClr val="accent6"/>
          </a:effectRef>
          <a:fontRef idx="minor">
            <a:schemeClr val="tx1"/>
          </a:fontRef>
        </p:style>
      </p:cxnSp>
      <p:sp>
        <p:nvSpPr>
          <p:cNvPr id="7" name="Flowchart: Process 6"/>
          <p:cNvSpPr/>
          <p:nvPr/>
        </p:nvSpPr>
        <p:spPr>
          <a:xfrm>
            <a:off x="3637355" y="1113823"/>
            <a:ext cx="3360320" cy="151216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400" dirty="0" smtClean="0"/>
              <a:t>Mindset:</a:t>
            </a:r>
          </a:p>
          <a:p>
            <a:pPr marL="447675" lvl="1" indent="-285750">
              <a:buFont typeface="Wingdings" pitchFamily="2" charset="2"/>
              <a:buChar char="ü"/>
            </a:pPr>
            <a:r>
              <a:rPr lang="id-ID" sz="1400" dirty="0" smtClean="0"/>
              <a:t>Perubahan paradigma, dari konten menuju kompetensi</a:t>
            </a:r>
          </a:p>
          <a:p>
            <a:pPr marL="447675" lvl="1" indent="-285750">
              <a:buFont typeface="Wingdings" pitchFamily="2" charset="2"/>
              <a:buChar char="ü"/>
            </a:pPr>
            <a:r>
              <a:rPr lang="id-ID" sz="1400" dirty="0" smtClean="0"/>
              <a:t>Persepsi tentang peserta didik</a:t>
            </a:r>
          </a:p>
          <a:p>
            <a:pPr marL="447675" lvl="1" indent="-285750">
              <a:buFont typeface="Wingdings" pitchFamily="2" charset="2"/>
              <a:buChar char="ü"/>
            </a:pPr>
            <a:r>
              <a:rPr lang="id-ID" sz="1400" dirty="0" smtClean="0"/>
              <a:t>Persepsi tentang belajar</a:t>
            </a:r>
          </a:p>
          <a:p>
            <a:pPr marL="447675" lvl="1" indent="-285750">
              <a:buFont typeface="Wingdings" pitchFamily="2" charset="2"/>
              <a:buChar char="ü"/>
            </a:pPr>
            <a:r>
              <a:rPr lang="id-ID" sz="1400" dirty="0" smtClean="0"/>
              <a:t>Persepsi tentang fungsi penilaian</a:t>
            </a:r>
          </a:p>
        </p:txBody>
      </p:sp>
      <p:sp>
        <p:nvSpPr>
          <p:cNvPr id="8" name="Flowchart: Process 7"/>
          <p:cNvSpPr/>
          <p:nvPr/>
        </p:nvSpPr>
        <p:spPr>
          <a:xfrm>
            <a:off x="995519" y="1936724"/>
            <a:ext cx="1462316" cy="96081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2">
                    <a:lumMod val="50000"/>
                  </a:schemeClr>
                </a:solidFill>
              </a:rPr>
              <a:t>Skills</a:t>
            </a:r>
          </a:p>
        </p:txBody>
      </p:sp>
      <p:sp>
        <p:nvSpPr>
          <p:cNvPr id="9" name="Flowchart: Process 8"/>
          <p:cNvSpPr/>
          <p:nvPr/>
        </p:nvSpPr>
        <p:spPr>
          <a:xfrm>
            <a:off x="132939" y="3813714"/>
            <a:ext cx="1927599" cy="96081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2">
                    <a:lumMod val="50000"/>
                  </a:schemeClr>
                </a:solidFill>
              </a:rPr>
              <a:t>Budaya Kerja</a:t>
            </a:r>
          </a:p>
        </p:txBody>
      </p:sp>
      <p:sp>
        <p:nvSpPr>
          <p:cNvPr id="10" name="Flowchart: Process 9"/>
          <p:cNvSpPr/>
          <p:nvPr/>
        </p:nvSpPr>
        <p:spPr>
          <a:xfrm>
            <a:off x="5782796" y="3160860"/>
            <a:ext cx="2858164" cy="151216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Uji Kompetensi, Penilaian Kinerja, dan Pembinaan Keprofesionalan Berkelanjutan</a:t>
            </a:r>
          </a:p>
        </p:txBody>
      </p:sp>
      <p:sp>
        <p:nvSpPr>
          <p:cNvPr id="11" name="Flowchart: Process 10"/>
          <p:cNvSpPr/>
          <p:nvPr/>
        </p:nvSpPr>
        <p:spPr>
          <a:xfrm>
            <a:off x="5251045" y="5278592"/>
            <a:ext cx="1920474" cy="1194639"/>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Pelindungan dan Karir Guru</a:t>
            </a:r>
          </a:p>
        </p:txBody>
      </p:sp>
      <p:sp>
        <p:nvSpPr>
          <p:cNvPr id="12" name="Flowchart: Process 11"/>
          <p:cNvSpPr/>
          <p:nvPr/>
        </p:nvSpPr>
        <p:spPr>
          <a:xfrm>
            <a:off x="1861131" y="5512410"/>
            <a:ext cx="1927599" cy="96081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solidFill>
                  <a:schemeClr val="tx2">
                    <a:lumMod val="50000"/>
                  </a:schemeClr>
                </a:solidFill>
              </a:rPr>
              <a:t>Kode Etik Guru</a:t>
            </a:r>
          </a:p>
        </p:txBody>
      </p:sp>
    </p:spTree>
    <p:extLst>
      <p:ext uri="{BB962C8B-B14F-4D97-AF65-F5344CB8AC3E}">
        <p14:creationId xmlns="" xmlns:p14="http://schemas.microsoft.com/office/powerpoint/2010/main" val="478683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p:spPr>
        <p:txBody>
          <a:bodyPr>
            <a:normAutofit fontScale="90000"/>
          </a:bodyPr>
          <a:lstStyle/>
          <a:p>
            <a:r>
              <a:rPr lang="en-US" dirty="0" smtClean="0">
                <a:latin typeface="Algerian" pitchFamily="82" charset="0"/>
              </a:rPr>
              <a:t/>
            </a:r>
            <a:br>
              <a:rPr lang="en-US" dirty="0" smtClean="0">
                <a:latin typeface="Algerian" pitchFamily="82" charset="0"/>
              </a:rPr>
            </a:br>
            <a:r>
              <a:rPr lang="en-US" dirty="0" smtClean="0">
                <a:latin typeface="Algerian" pitchFamily="82" charset="0"/>
              </a:rPr>
              <a:t> </a:t>
            </a:r>
            <a:r>
              <a:rPr lang="en-US" dirty="0" err="1" smtClean="0">
                <a:latin typeface="Algerian" pitchFamily="82" charset="0"/>
              </a:rPr>
              <a:t>sesuai</a:t>
            </a:r>
            <a:r>
              <a:rPr lang="en-US" dirty="0" smtClean="0">
                <a:latin typeface="Algerian" pitchFamily="82" charset="0"/>
              </a:rPr>
              <a:t> UU No. 14 </a:t>
            </a:r>
            <a:r>
              <a:rPr lang="en-US" dirty="0" err="1" smtClean="0">
                <a:latin typeface="Algerian" pitchFamily="82" charset="0"/>
              </a:rPr>
              <a:t>Tahun</a:t>
            </a:r>
            <a:r>
              <a:rPr lang="en-US" dirty="0" smtClean="0">
                <a:latin typeface="Algerian" pitchFamily="82" charset="0"/>
              </a:rPr>
              <a:t> 2005 </a:t>
            </a:r>
            <a:r>
              <a:rPr lang="en-US" dirty="0" err="1" smtClean="0">
                <a:latin typeface="Algerian" pitchFamily="82" charset="0"/>
              </a:rPr>
              <a:t>tentang</a:t>
            </a:r>
            <a:r>
              <a:rPr lang="en-US" dirty="0" smtClean="0">
                <a:latin typeface="Algerian" pitchFamily="82" charset="0"/>
              </a:rPr>
              <a:t> Guru </a:t>
            </a:r>
            <a:r>
              <a:rPr lang="en-US" dirty="0" err="1" smtClean="0">
                <a:latin typeface="Algerian" pitchFamily="82" charset="0"/>
              </a:rPr>
              <a:t>dan</a:t>
            </a:r>
            <a:r>
              <a:rPr lang="en-US" dirty="0" smtClean="0">
                <a:latin typeface="Algerian" pitchFamily="82" charset="0"/>
              </a:rPr>
              <a:t> </a:t>
            </a:r>
            <a:r>
              <a:rPr lang="en-US" dirty="0" err="1" smtClean="0">
                <a:latin typeface="Algerian" pitchFamily="82" charset="0"/>
              </a:rPr>
              <a:t>Dosen</a:t>
            </a:r>
            <a:r>
              <a:rPr lang="en-US" dirty="0" smtClean="0">
                <a:latin typeface="Algerian" pitchFamily="82" charset="0"/>
              </a:rPr>
              <a:t>. </a:t>
            </a:r>
            <a:r>
              <a:rPr lang="en-US" dirty="0">
                <a:latin typeface="Algerian" pitchFamily="82" charset="0"/>
              </a:rPr>
              <a:t/>
            </a:r>
            <a:br>
              <a:rPr lang="en-US" dirty="0">
                <a:latin typeface="Algerian" pitchFamily="82" charset="0"/>
              </a:rPr>
            </a:br>
            <a:r>
              <a:rPr lang="en-US" dirty="0" err="1" smtClean="0">
                <a:latin typeface="Algerian" pitchFamily="82" charset="0"/>
              </a:rPr>
              <a:t>Syarat</a:t>
            </a:r>
            <a:r>
              <a:rPr lang="en-US" dirty="0" smtClean="0">
                <a:latin typeface="Algerian" pitchFamily="82" charset="0"/>
              </a:rPr>
              <a:t> </a:t>
            </a:r>
            <a:r>
              <a:rPr lang="en-US" dirty="0" err="1" smtClean="0">
                <a:latin typeface="Algerian" pitchFamily="82" charset="0"/>
              </a:rPr>
              <a:t>menjadi</a:t>
            </a:r>
            <a:r>
              <a:rPr lang="en-US" dirty="0" smtClean="0">
                <a:latin typeface="Algerian" pitchFamily="82" charset="0"/>
              </a:rPr>
              <a:t> guru yang </a:t>
            </a:r>
            <a:r>
              <a:rPr lang="en-US" dirty="0" err="1" smtClean="0">
                <a:latin typeface="Algerian" pitchFamily="82" charset="0"/>
              </a:rPr>
              <a:t>profesional</a:t>
            </a:r>
            <a:r>
              <a:rPr lang="en-US" dirty="0" smtClean="0">
                <a:latin typeface="Algerian" pitchFamily="82" charset="0"/>
              </a:rPr>
              <a:t> </a:t>
            </a:r>
            <a:r>
              <a:rPr lang="en-US" dirty="0" err="1" smtClean="0">
                <a:latin typeface="Algerian" pitchFamily="82" charset="0"/>
              </a:rPr>
              <a:t>harus</a:t>
            </a:r>
            <a:r>
              <a:rPr lang="en-US" dirty="0" smtClean="0">
                <a:latin typeface="Algerian" pitchFamily="82" charset="0"/>
              </a:rPr>
              <a:t> </a:t>
            </a:r>
            <a:r>
              <a:rPr lang="en-US" dirty="0" err="1" smtClean="0">
                <a:latin typeface="Algerian" pitchFamily="82" charset="0"/>
              </a:rPr>
              <a:t>memiliki</a:t>
            </a:r>
            <a:r>
              <a:rPr lang="en-US" dirty="0" smtClean="0">
                <a:latin typeface="Algerian" pitchFamily="82" charset="0"/>
              </a:rPr>
              <a:t> 4 </a:t>
            </a:r>
            <a:r>
              <a:rPr lang="en-US" dirty="0" err="1" smtClean="0">
                <a:latin typeface="Algerian" pitchFamily="82" charset="0"/>
              </a:rPr>
              <a:t>kompetensi</a:t>
            </a:r>
            <a:r>
              <a:rPr lang="en-US" dirty="0" smtClean="0">
                <a:latin typeface="Algerian" pitchFamily="82" charset="0"/>
              </a:rPr>
              <a:t> </a:t>
            </a:r>
            <a:r>
              <a:rPr lang="en-US" dirty="0" err="1" smtClean="0">
                <a:latin typeface="Algerian" pitchFamily="82" charset="0"/>
              </a:rPr>
              <a:t>yaitu</a:t>
            </a:r>
            <a:r>
              <a:rPr lang="en-US" dirty="0" smtClean="0">
                <a:latin typeface="Algerian" pitchFamily="82" charset="0"/>
              </a:rPr>
              <a:t> </a:t>
            </a:r>
            <a:r>
              <a:rPr lang="en-US" dirty="0" err="1" smtClean="0">
                <a:latin typeface="Algerian" pitchFamily="82" charset="0"/>
              </a:rPr>
              <a:t>sbb</a:t>
            </a:r>
            <a:r>
              <a:rPr lang="en-US" dirty="0" smtClean="0">
                <a:latin typeface="Algerian" pitchFamily="82" charset="0"/>
              </a:rPr>
              <a:t>:</a:t>
            </a:r>
            <a:endParaRPr lang="en-AU" dirty="0"/>
          </a:p>
        </p:txBody>
      </p:sp>
      <p:pic>
        <p:nvPicPr>
          <p:cNvPr id="4" name="Picture 3" descr="gambar-animasi-pendidikan.gif.png"/>
          <p:cNvPicPr>
            <a:picLocks noChangeAspect="1"/>
          </p:cNvPicPr>
          <p:nvPr/>
        </p:nvPicPr>
        <p:blipFill>
          <a:blip r:embed="rId2"/>
          <a:stretch>
            <a:fillRect/>
          </a:stretch>
        </p:blipFill>
        <p:spPr>
          <a:xfrm>
            <a:off x="0" y="4572000"/>
            <a:ext cx="2103120" cy="2286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2057400"/>
          </a:xfrm>
        </p:spPr>
        <p:txBody>
          <a:bodyPr>
            <a:normAutofit fontScale="90000"/>
          </a:bodyPr>
          <a:lstStyle/>
          <a:p>
            <a:pPr algn="l"/>
            <a:r>
              <a:rPr lang="en-US" sz="4000" b="1" dirty="0" smtClean="0">
                <a:solidFill>
                  <a:srgbClr val="FF0000"/>
                </a:solidFill>
                <a:latin typeface="Arial Narrow" pitchFamily="34" charset="0"/>
                <a:cs typeface="Arial" pitchFamily="34" charset="0"/>
              </a:rPr>
              <a:t>1. </a:t>
            </a:r>
            <a:r>
              <a:rPr lang="en-US" sz="4000" b="1" dirty="0" err="1" smtClean="0">
                <a:solidFill>
                  <a:srgbClr val="FF0000"/>
                </a:solidFill>
                <a:latin typeface="Arial Narrow" pitchFamily="34" charset="0"/>
                <a:cs typeface="Arial" pitchFamily="34" charset="0"/>
              </a:rPr>
              <a:t>Kompetensi</a:t>
            </a:r>
            <a:r>
              <a:rPr lang="en-US" sz="4000" b="1" dirty="0" smtClean="0">
                <a:solidFill>
                  <a:srgbClr val="FF0000"/>
                </a:solidFill>
                <a:latin typeface="Arial Narrow" pitchFamily="34" charset="0"/>
                <a:cs typeface="Arial" pitchFamily="34" charset="0"/>
              </a:rPr>
              <a:t> </a:t>
            </a:r>
            <a:r>
              <a:rPr lang="en-US" sz="4000" b="1" dirty="0" err="1" smtClean="0">
                <a:solidFill>
                  <a:srgbClr val="FF0000"/>
                </a:solidFill>
                <a:latin typeface="Arial Narrow" pitchFamily="34" charset="0"/>
                <a:cs typeface="Arial" pitchFamily="34" charset="0"/>
              </a:rPr>
              <a:t>Pedagogik</a:t>
            </a:r>
            <a:r>
              <a:rPr lang="en-US" sz="4000" b="1" dirty="0" smtClean="0">
                <a:solidFill>
                  <a:srgbClr val="FF0000"/>
                </a:solidFill>
                <a:latin typeface="Arial Narrow" pitchFamily="34" charset="0"/>
                <a:cs typeface="Arial" pitchFamily="34" charset="0"/>
              </a:rPr>
              <a:t>,</a:t>
            </a:r>
            <a:r>
              <a:rPr lang="en-US" sz="4000" b="1" dirty="0" smtClean="0">
                <a:latin typeface="Arial Narrow" pitchFamily="34" charset="0"/>
                <a:cs typeface="Arial" pitchFamily="34" charset="0"/>
              </a:rPr>
              <a:t/>
            </a:r>
            <a:br>
              <a:rPr lang="en-US" sz="4000" b="1" dirty="0" smtClean="0">
                <a:latin typeface="Arial Narrow" pitchFamily="34" charset="0"/>
                <a:cs typeface="Arial" pitchFamily="34" charset="0"/>
              </a:rPr>
            </a:b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Pemahaman</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peserta</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didik</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Perancangan</a:t>
            </a:r>
            <a:r>
              <a:rPr lang="en-US" sz="4000" b="1" dirty="0" smtClean="0">
                <a:latin typeface="Arial Narrow" pitchFamily="34" charset="0"/>
                <a:cs typeface="Arial" pitchFamily="34" charset="0"/>
              </a:rPr>
              <a:t>,</a:t>
            </a:r>
            <a:br>
              <a:rPr lang="en-US" sz="4000" b="1" dirty="0" smtClean="0">
                <a:latin typeface="Arial Narrow" pitchFamily="34" charset="0"/>
                <a:cs typeface="Arial" pitchFamily="34" charset="0"/>
              </a:rPr>
            </a:b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Pelaksanaan</a:t>
            </a:r>
            <a:r>
              <a:rPr lang="en-US" sz="4000" b="1" dirty="0" smtClean="0">
                <a:latin typeface="Arial Narrow" pitchFamily="34" charset="0"/>
                <a:cs typeface="Arial" pitchFamily="34" charset="0"/>
              </a:rPr>
              <a:t>, &amp; </a:t>
            </a:r>
            <a:r>
              <a:rPr lang="en-US" sz="4000" b="1" dirty="0" err="1" smtClean="0">
                <a:latin typeface="Arial Narrow" pitchFamily="34" charset="0"/>
                <a:cs typeface="Arial" pitchFamily="34" charset="0"/>
              </a:rPr>
              <a:t>Evaluasi</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Pembelajaran</a:t>
            </a:r>
            <a:r>
              <a:rPr lang="en-US" sz="4000" b="1" dirty="0" smtClean="0">
                <a:latin typeface="Arial Narrow" pitchFamily="34" charset="0"/>
                <a:cs typeface="Arial" pitchFamily="34" charset="0"/>
              </a:rPr>
              <a:t>,</a:t>
            </a:r>
            <a:br>
              <a:rPr lang="en-US" sz="4000" b="1" dirty="0" smtClean="0">
                <a:latin typeface="Arial Narrow" pitchFamily="34" charset="0"/>
                <a:cs typeface="Arial" pitchFamily="34" charset="0"/>
              </a:rPr>
            </a:b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Pengembangan</a:t>
            </a:r>
            <a:r>
              <a:rPr lang="en-US" sz="4000" b="1" dirty="0" smtClean="0">
                <a:latin typeface="Arial Narrow" pitchFamily="34" charset="0"/>
                <a:cs typeface="Arial" pitchFamily="34" charset="0"/>
              </a:rPr>
              <a:t> </a:t>
            </a:r>
            <a:r>
              <a:rPr lang="en-US" sz="4000" b="1" dirty="0" err="1" smtClean="0">
                <a:latin typeface="Arial Narrow" pitchFamily="34" charset="0"/>
                <a:cs typeface="Arial" pitchFamily="34" charset="0"/>
              </a:rPr>
              <a:t>Pendidikan</a:t>
            </a:r>
            <a:endParaRPr lang="en-US" sz="4000" dirty="0" smtClean="0"/>
          </a:p>
        </p:txBody>
      </p:sp>
      <p:sp>
        <p:nvSpPr>
          <p:cNvPr id="11267" name="Content Placeholder 2"/>
          <p:cNvSpPr>
            <a:spLocks noGrp="1"/>
          </p:cNvSpPr>
          <p:nvPr>
            <p:ph idx="1"/>
          </p:nvPr>
        </p:nvSpPr>
        <p:spPr>
          <a:xfrm>
            <a:off x="762000" y="2895600"/>
            <a:ext cx="8153400" cy="3657600"/>
          </a:xfrm>
        </p:spPr>
        <p:txBody>
          <a:bodyPr/>
          <a:lstStyle/>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Aspek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Potensi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Peserta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Didik</a:t>
            </a:r>
            <a:r>
              <a:rPr lang="en-US" b="1" dirty="0" smtClean="0">
                <a:latin typeface="Arial Narrow" pitchFamily="34" charset="0"/>
                <a:cs typeface="Arial" pitchFamily="34" charset="0"/>
              </a:rPr>
              <a:t>;</a:t>
            </a:r>
          </a:p>
          <a:p>
            <a:pPr marL="514350" indent="-514350">
              <a:buFont typeface="+mj-lt"/>
              <a:buAutoNum type="arabicPeriod"/>
            </a:pPr>
            <a:r>
              <a:rPr lang="en-US" b="1" dirty="0" err="1" smtClean="0">
                <a:latin typeface="Arial Narrow" pitchFamily="34" charset="0"/>
                <a:cs typeface="Arial" pitchFamily="34" charset="0"/>
              </a:rPr>
              <a:t>Teori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Belajar</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Pembelajaran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Strategi</a:t>
            </a:r>
            <a:r>
              <a:rPr lang="en-US" b="1" dirty="0" smtClean="0">
                <a:latin typeface="Arial Narrow" pitchFamily="34" charset="0"/>
                <a:cs typeface="Arial" pitchFamily="34" charset="0"/>
              </a:rPr>
              <a:t>;</a:t>
            </a:r>
          </a:p>
          <a:p>
            <a:pPr marL="514350" indent="-514350">
              <a:buFont typeface="+mj-lt"/>
              <a:buAutoNum type="arabicPeriod"/>
            </a:pPr>
            <a:r>
              <a:rPr lang="en-US" b="1" dirty="0" err="1" smtClean="0">
                <a:latin typeface="Arial Narrow" pitchFamily="34" charset="0"/>
                <a:cs typeface="Arial" pitchFamily="34" charset="0"/>
              </a:rPr>
              <a:t>Kompetensi</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isi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Rencana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Pembelajaran</a:t>
            </a:r>
            <a:r>
              <a:rPr lang="en-US" b="1" dirty="0" smtClean="0">
                <a:latin typeface="Arial Narrow" pitchFamily="34" charset="0"/>
                <a:cs typeface="Arial" pitchFamily="34" charset="0"/>
              </a:rPr>
              <a:t>;</a:t>
            </a:r>
          </a:p>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Menata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Latar</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melaksanakan</a:t>
            </a:r>
            <a:r>
              <a:rPr lang="en-US" b="1" dirty="0" smtClean="0">
                <a:latin typeface="Arial Narrow" pitchFamily="34" charset="0"/>
                <a:cs typeface="Arial" pitchFamily="34" charset="0"/>
              </a:rPr>
              <a:t>; </a:t>
            </a:r>
          </a:p>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Asesmen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Proses</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Hasil</a:t>
            </a:r>
            <a:r>
              <a:rPr lang="en-US" b="1" dirty="0" smtClean="0">
                <a:latin typeface="Arial Narrow" pitchFamily="34" charset="0"/>
                <a:cs typeface="Arial" pitchFamily="34" charset="0"/>
              </a:rPr>
              <a:t>;</a:t>
            </a:r>
          </a:p>
          <a:p>
            <a:pPr marL="514350" indent="-514350">
              <a:buFont typeface="+mj-lt"/>
              <a:buAutoNum type="arabicPeriod"/>
            </a:pP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Pengembangan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Akademik</a:t>
            </a:r>
            <a:r>
              <a:rPr lang="en-US" b="1" dirty="0" smtClean="0">
                <a:latin typeface="Arial Narrow" pitchFamily="34" charset="0"/>
                <a:cs typeface="Arial" pitchFamily="34" charset="0"/>
              </a:rPr>
              <a:t> &amp; Non </a:t>
            </a:r>
            <a:r>
              <a:rPr lang="en-US" b="1" dirty="0" err="1" smtClean="0">
                <a:latin typeface="Arial Narrow" pitchFamily="34" charset="0"/>
                <a:cs typeface="Arial" pitchFamily="34" charset="0"/>
              </a:rPr>
              <a:t>Akademik</a:t>
            </a:r>
            <a:r>
              <a:rPr lang="en-US" b="1" dirty="0" smtClean="0">
                <a:latin typeface="Arial Narrow" pitchFamily="34" charset="0"/>
                <a:cs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l"/>
            <a:r>
              <a:rPr lang="en-US" b="1" dirty="0" smtClean="0">
                <a:solidFill>
                  <a:srgbClr val="FF0000"/>
                </a:solidFill>
                <a:latin typeface="Arial Narrow" pitchFamily="34" charset="0"/>
                <a:cs typeface="Arial" pitchFamily="34" charset="0"/>
              </a:rPr>
              <a:t>2. </a:t>
            </a:r>
            <a:r>
              <a:rPr lang="en-US" b="1" dirty="0" err="1" smtClean="0">
                <a:solidFill>
                  <a:srgbClr val="FF0000"/>
                </a:solidFill>
                <a:latin typeface="Arial Narrow" pitchFamily="34" charset="0"/>
                <a:cs typeface="Arial" pitchFamily="34" charset="0"/>
              </a:rPr>
              <a:t>Kompetensi</a:t>
            </a:r>
            <a:r>
              <a:rPr lang="en-US" b="1" dirty="0" smtClean="0">
                <a:solidFill>
                  <a:srgbClr val="FF0000"/>
                </a:solidFill>
                <a:latin typeface="Arial Narrow" pitchFamily="34" charset="0"/>
                <a:cs typeface="Arial" pitchFamily="34" charset="0"/>
              </a:rPr>
              <a:t> </a:t>
            </a:r>
            <a:r>
              <a:rPr lang="en-US" b="1" dirty="0" err="1" smtClean="0">
                <a:solidFill>
                  <a:srgbClr val="FF0000"/>
                </a:solidFill>
                <a:latin typeface="Arial Narrow" pitchFamily="34" charset="0"/>
              </a:rPr>
              <a:t>Kepribadian</a:t>
            </a:r>
            <a:endParaRPr lang="en-US" b="1" dirty="0" smtClean="0">
              <a:solidFill>
                <a:srgbClr val="FF0000"/>
              </a:solidFill>
              <a:latin typeface="Arial Narrow" pitchFamily="34" charset="0"/>
            </a:endParaRPr>
          </a:p>
        </p:txBody>
      </p:sp>
      <p:sp>
        <p:nvSpPr>
          <p:cNvPr id="12291" name="Content Placeholder 2"/>
          <p:cNvSpPr>
            <a:spLocks noGrp="1"/>
          </p:cNvSpPr>
          <p:nvPr>
            <p:ph idx="1"/>
          </p:nvPr>
        </p:nvSpPr>
        <p:spPr>
          <a:xfrm>
            <a:off x="609600" y="1600200"/>
            <a:ext cx="8229600" cy="4876800"/>
          </a:xfrm>
        </p:spPr>
        <p:txBody>
          <a:bodyPr>
            <a:normAutofit fontScale="92500" lnSpcReduction="20000"/>
          </a:bodyPr>
          <a:lstStyle/>
          <a:p>
            <a:pPr algn="ctr">
              <a:buFontTx/>
              <a:buNone/>
            </a:pPr>
            <a:endParaRPr lang="en-US" b="1" dirty="0" smtClean="0">
              <a:latin typeface="Arial Narrow" pitchFamily="34" charset="0"/>
              <a:cs typeface="Arial" pitchFamily="34" charset="0"/>
            </a:endParaRPr>
          </a:p>
          <a:p>
            <a:pPr algn="ctr">
              <a:buFontTx/>
              <a:buNone/>
            </a:pPr>
            <a:r>
              <a:rPr lang="en-US" b="1" dirty="0" err="1" smtClean="0">
                <a:latin typeface="Arial Narrow" pitchFamily="34" charset="0"/>
                <a:cs typeface="Arial" pitchFamily="34" charset="0"/>
              </a:rPr>
              <a:t>Mantap</a:t>
            </a:r>
            <a:r>
              <a:rPr lang="en-US" b="1" dirty="0" smtClean="0">
                <a:latin typeface="Arial Narrow" pitchFamily="34" charset="0"/>
                <a:cs typeface="Arial" pitchFamily="34" charset="0"/>
              </a:rPr>
              <a:t> </a:t>
            </a:r>
            <a:r>
              <a:rPr lang="en-US" b="1" dirty="0" smtClean="0">
                <a:latin typeface="Arial Narrow" pitchFamily="34" charset="0"/>
                <a:cs typeface="Arial" pitchFamily="34" charset="0"/>
              </a:rPr>
              <a:t>&amp; </a:t>
            </a:r>
            <a:r>
              <a:rPr lang="en-US" b="1" dirty="0" err="1" smtClean="0">
                <a:latin typeface="Arial Narrow" pitchFamily="34" charset="0"/>
                <a:cs typeface="Arial" pitchFamily="34" charset="0"/>
              </a:rPr>
              <a:t>Stabil</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Dewasa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Arief</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Berwibawa</a:t>
            </a:r>
            <a:r>
              <a:rPr lang="en-US" b="1" dirty="0" smtClean="0">
                <a:latin typeface="Arial Narrow" pitchFamily="34" charset="0"/>
                <a:cs typeface="Arial" pitchFamily="34" charset="0"/>
              </a:rPr>
              <a:t>,</a:t>
            </a:r>
          </a:p>
          <a:p>
            <a:pPr algn="ctr">
              <a:buFontTx/>
              <a:buNone/>
            </a:pPr>
            <a:r>
              <a:rPr lang="en-US" b="1" dirty="0" err="1" smtClean="0">
                <a:latin typeface="Arial Narrow" pitchFamily="34" charset="0"/>
                <a:cs typeface="Arial" pitchFamily="34" charset="0"/>
              </a:rPr>
              <a:t>Akhlak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Mulia</a:t>
            </a: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marL="514350" indent="-514350">
              <a:buFont typeface="+mj-lt"/>
              <a:buAutoNum type="arabicPeriod"/>
            </a:pPr>
            <a:r>
              <a:rPr lang="en-US" b="1" dirty="0" smtClean="0">
                <a:latin typeface="Arial Narrow" pitchFamily="34" charset="0"/>
                <a:cs typeface="Arial" pitchFamily="34" charset="0"/>
              </a:rPr>
              <a:t>Norma </a:t>
            </a:r>
            <a:r>
              <a:rPr lang="en-US" b="1" dirty="0" err="1" smtClean="0">
                <a:latin typeface="Arial Narrow" pitchFamily="34" charset="0"/>
                <a:cs typeface="Arial" pitchFamily="34" charset="0"/>
              </a:rPr>
              <a:t>hukum</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sosial</a:t>
            </a:r>
            <a:r>
              <a:rPr lang="en-US" b="1" dirty="0" smtClean="0">
                <a:latin typeface="Arial Narrow" pitchFamily="34" charset="0"/>
                <a:cs typeface="Arial" pitchFamily="34" charset="0"/>
              </a:rPr>
              <a:t>, rasa </a:t>
            </a:r>
            <a:r>
              <a:rPr lang="en-US" b="1" dirty="0" err="1" smtClean="0">
                <a:latin typeface="Arial Narrow" pitchFamily="34" charset="0"/>
                <a:cs typeface="Arial" pitchFamily="34" charset="0"/>
              </a:rPr>
              <a:t>bangga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Konsisten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dengan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norma</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Mandiri</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etos</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kerja</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Berpengaruh</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Positif</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disegani</a:t>
            </a:r>
            <a:r>
              <a:rPr lang="en-US" b="1" dirty="0" smtClean="0">
                <a:latin typeface="Arial Narrow" pitchFamily="34" charset="0"/>
                <a:cs typeface="Arial" pitchFamily="34" charset="0"/>
              </a:rPr>
              <a:t>; </a:t>
            </a:r>
          </a:p>
          <a:p>
            <a:pPr marL="514350" indent="-514350">
              <a:buFont typeface="+mj-lt"/>
              <a:buAutoNum type="arabicPeriod"/>
            </a:pPr>
            <a:r>
              <a:rPr lang="en-US" b="1" dirty="0" smtClean="0">
                <a:latin typeface="Arial Narrow" pitchFamily="34" charset="0"/>
                <a:cs typeface="Arial" pitchFamily="34" charset="0"/>
              </a:rPr>
              <a:t>Norma </a:t>
            </a:r>
            <a:r>
              <a:rPr lang="en-US" b="1" dirty="0" err="1" smtClean="0">
                <a:latin typeface="Arial Narrow" pitchFamily="34" charset="0"/>
                <a:cs typeface="Arial" pitchFamily="34" charset="0"/>
              </a:rPr>
              <a:t>Religius</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diteladani</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Jujur</a:t>
            </a:r>
            <a:r>
              <a:rPr lang="en-US" b="1" dirty="0" smtClean="0">
                <a:latin typeface="Arial Narrow" pitchFamily="34" charset="0"/>
                <a:cs typeface="Arial" pitchFamily="34" charset="0"/>
              </a:rPr>
              <a:t>; </a:t>
            </a:r>
          </a:p>
          <a:p>
            <a:pPr>
              <a:buFontTx/>
              <a:buNone/>
            </a:pPr>
            <a:endParaRPr lang="en-US" dirty="0" smtClean="0"/>
          </a:p>
        </p:txBody>
      </p:sp>
      <p:pic>
        <p:nvPicPr>
          <p:cNvPr id="4" name="Picture 3" descr="kartun-siswa2.jpg"/>
          <p:cNvPicPr>
            <a:picLocks noChangeAspect="1"/>
          </p:cNvPicPr>
          <p:nvPr/>
        </p:nvPicPr>
        <p:blipFill>
          <a:blip r:embed="rId2" cstate="print"/>
          <a:stretch>
            <a:fillRect/>
          </a:stretch>
        </p:blipFill>
        <p:spPr>
          <a:xfrm>
            <a:off x="6553200" y="0"/>
            <a:ext cx="2819400" cy="17526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381000" y="0"/>
            <a:ext cx="8229600" cy="6019800"/>
          </a:xfrm>
        </p:spPr>
        <p:txBody>
          <a:bodyPr/>
          <a:lstStyle/>
          <a:p>
            <a:pPr>
              <a:buFont typeface="Arial" pitchFamily="34" charset="0"/>
              <a:buNone/>
            </a:pPr>
            <a:r>
              <a:rPr lang="en-US" sz="4000" b="1" dirty="0" smtClean="0">
                <a:solidFill>
                  <a:srgbClr val="FF0000"/>
                </a:solidFill>
                <a:latin typeface="Arial Narrow" pitchFamily="34" charset="0"/>
                <a:cs typeface="Arial" pitchFamily="34" charset="0"/>
              </a:rPr>
              <a:t>3. </a:t>
            </a:r>
            <a:r>
              <a:rPr lang="en-US" sz="4000" b="1" dirty="0" err="1" smtClean="0">
                <a:solidFill>
                  <a:srgbClr val="FF0000"/>
                </a:solidFill>
                <a:latin typeface="Arial Narrow" pitchFamily="34" charset="0"/>
                <a:cs typeface="Arial" pitchFamily="34" charset="0"/>
              </a:rPr>
              <a:t>Kompetensi</a:t>
            </a:r>
            <a:r>
              <a:rPr lang="en-US" sz="4000" b="1" dirty="0" smtClean="0">
                <a:solidFill>
                  <a:srgbClr val="FF0000"/>
                </a:solidFill>
                <a:latin typeface="Arial Narrow" pitchFamily="34" charset="0"/>
                <a:cs typeface="Arial" pitchFamily="34" charset="0"/>
              </a:rPr>
              <a:t> </a:t>
            </a:r>
            <a:r>
              <a:rPr lang="en-US" sz="4000" b="1" dirty="0" err="1" smtClean="0">
                <a:solidFill>
                  <a:srgbClr val="FF0000"/>
                </a:solidFill>
                <a:latin typeface="Arial Narrow" pitchFamily="34" charset="0"/>
                <a:cs typeface="Arial" pitchFamily="34" charset="0"/>
              </a:rPr>
              <a:t>Profesional</a:t>
            </a:r>
            <a:endParaRPr lang="en-US" b="1" dirty="0" smtClean="0">
              <a:solidFill>
                <a:srgbClr val="FF0000"/>
              </a:solidFill>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algn="ctr">
              <a:buFontTx/>
              <a:buNone/>
            </a:pPr>
            <a:r>
              <a:rPr lang="en-US" b="1" dirty="0" err="1" smtClean="0">
                <a:latin typeface="Arial Narrow" pitchFamily="34" charset="0"/>
                <a:cs typeface="Arial" pitchFamily="34" charset="0"/>
              </a:rPr>
              <a:t>Menguasai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keilmuan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bidang</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studi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langkah</a:t>
            </a:r>
            <a:endParaRPr lang="en-US" b="1" dirty="0" smtClean="0">
              <a:latin typeface="Arial Narrow" pitchFamily="34" charset="0"/>
              <a:cs typeface="Arial" pitchFamily="34" charset="0"/>
            </a:endParaRPr>
          </a:p>
          <a:p>
            <a:pPr algn="ctr">
              <a:buFontTx/>
              <a:buNone/>
            </a:pPr>
            <a:r>
              <a:rPr lang="en-US" b="1" dirty="0" err="1" smtClean="0">
                <a:latin typeface="Arial Narrow" pitchFamily="34" charset="0"/>
                <a:cs typeface="Arial" pitchFamily="34" charset="0"/>
              </a:rPr>
              <a:t>kajian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kritis</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pendalaman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isi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bidang</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studi</a:t>
            </a:r>
            <a:r>
              <a:rPr lang="en-US" b="1" dirty="0" smtClean="0">
                <a:latin typeface="Arial Narrow" pitchFamily="34" charset="0"/>
                <a:cs typeface="Arial" pitchFamily="34" charset="0"/>
              </a:rPr>
              <a:t> </a:t>
            </a:r>
          </a:p>
          <a:p>
            <a:pPr>
              <a:buFontTx/>
              <a:buNone/>
            </a:pPr>
            <a:endParaRPr lang="en-US" b="1" dirty="0" smtClean="0">
              <a:latin typeface="Arial Narrow" pitchFamily="34" charset="0"/>
              <a:cs typeface="Arial" pitchFamily="34" charset="0"/>
            </a:endParaRPr>
          </a:p>
          <a:p>
            <a:pPr marL="514350" indent="-514350">
              <a:buFont typeface="+mj-lt"/>
              <a:buAutoNum type="arabicPeriod"/>
            </a:pPr>
            <a:r>
              <a:rPr lang="en-US" b="1" dirty="0" err="1" smtClean="0">
                <a:latin typeface="Arial Narrow" pitchFamily="34" charset="0"/>
                <a:cs typeface="Arial" pitchFamily="34" charset="0"/>
              </a:rPr>
              <a:t>Paham</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materi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struktur</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konsep</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metode</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Keilmuan</a:t>
            </a:r>
            <a:r>
              <a:rPr lang="en-US" b="1" dirty="0" smtClean="0">
                <a:latin typeface="Arial Narrow" pitchFamily="34" charset="0"/>
                <a:cs typeface="Arial" pitchFamily="34" charset="0"/>
              </a:rPr>
              <a:t> yang </a:t>
            </a:r>
            <a:r>
              <a:rPr lang="en-US" b="1" dirty="0" err="1" smtClean="0">
                <a:latin typeface="Arial Narrow" pitchFamily="34" charset="0"/>
                <a:cs typeface="Arial" pitchFamily="34" charset="0"/>
              </a:rPr>
              <a:t>menaungi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menerapkan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dalam</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kehidupan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sehari-hari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Metode</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pengembangan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ilmu</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telaah</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kritis</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cs typeface="Arial" pitchFamily="34" charset="0"/>
              </a:rPr>
              <a:t>Kreatif</a:t>
            </a:r>
            <a:r>
              <a:rPr lang="en-US" b="1" dirty="0" smtClean="0">
                <a:cs typeface="Arial" pitchFamily="34" charset="0"/>
              </a:rPr>
              <a:t> </a:t>
            </a:r>
            <a:r>
              <a:rPr lang="en-US" b="1" dirty="0" err="1" smtClean="0">
                <a:cs typeface="Arial" pitchFamily="34" charset="0"/>
              </a:rPr>
              <a:t>dan</a:t>
            </a:r>
            <a:r>
              <a:rPr lang="en-US" b="1" dirty="0" smtClean="0">
                <a:cs typeface="Arial" pitchFamily="34" charset="0"/>
              </a:rPr>
              <a:t> </a:t>
            </a:r>
            <a:r>
              <a:rPr lang="en-US" b="1" dirty="0" err="1" smtClean="0">
                <a:cs typeface="Arial" pitchFamily="34" charset="0"/>
              </a:rPr>
              <a:t>Inovatif</a:t>
            </a:r>
            <a:r>
              <a:rPr lang="en-US" b="1" dirty="0" smtClean="0">
                <a:cs typeface="Arial" pitchFamily="34" charset="0"/>
              </a:rPr>
              <a:t> </a:t>
            </a:r>
            <a:r>
              <a:rPr lang="en-US" b="1" dirty="0" err="1" smtClean="0">
                <a:cs typeface="Arial" pitchFamily="34" charset="0"/>
              </a:rPr>
              <a:t>terhadap</a:t>
            </a:r>
            <a:r>
              <a:rPr lang="en-US" b="1" dirty="0" smtClean="0">
                <a:cs typeface="Arial" pitchFamily="34" charset="0"/>
              </a:rPr>
              <a:t> </a:t>
            </a:r>
            <a:r>
              <a:rPr lang="en-US" b="1" dirty="0" err="1" smtClean="0">
                <a:cs typeface="Arial" pitchFamily="34" charset="0"/>
              </a:rPr>
              <a:t>bidang</a:t>
            </a:r>
            <a:r>
              <a:rPr lang="en-US" b="1" dirty="0" smtClean="0">
                <a:cs typeface="Arial" pitchFamily="34" charset="0"/>
              </a:rPr>
              <a:t> </a:t>
            </a:r>
            <a:r>
              <a:rPr lang="en-US" b="1" dirty="0" err="1" smtClean="0">
                <a:cs typeface="Arial" pitchFamily="34" charset="0"/>
              </a:rPr>
              <a:t>studi</a:t>
            </a:r>
            <a:endParaRPr lang="en-US" b="1" dirty="0" smtClean="0">
              <a:latin typeface="Arial Narrow" pitchFamily="34" charset="0"/>
              <a:cs typeface="Arial" pitchFamily="34" charset="0"/>
            </a:endParaRPr>
          </a:p>
          <a:p>
            <a:endParaRPr lang="en-US" b="1" dirty="0" smtClean="0">
              <a:latin typeface="Arial Narrow" pitchFamily="34" charset="0"/>
              <a:cs typeface="Arial" pitchFamily="34" charset="0"/>
            </a:endParaRPr>
          </a:p>
          <a:p>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a:r>
              <a:rPr lang="en-US" b="1" dirty="0" smtClean="0">
                <a:solidFill>
                  <a:srgbClr val="FF0000"/>
                </a:solidFill>
                <a:latin typeface="Arial Narrow" pitchFamily="34" charset="0"/>
                <a:cs typeface="Arial" pitchFamily="34" charset="0"/>
              </a:rPr>
              <a:t>4. </a:t>
            </a:r>
            <a:r>
              <a:rPr lang="en-US" b="1" dirty="0" err="1" smtClean="0">
                <a:solidFill>
                  <a:srgbClr val="FF0000"/>
                </a:solidFill>
                <a:latin typeface="Arial Narrow" pitchFamily="34" charset="0"/>
                <a:cs typeface="Arial" pitchFamily="34" charset="0"/>
              </a:rPr>
              <a:t>Kompetensi</a:t>
            </a:r>
            <a:r>
              <a:rPr lang="en-US" b="1" dirty="0" smtClean="0">
                <a:solidFill>
                  <a:srgbClr val="FF0000"/>
                </a:solidFill>
                <a:latin typeface="Arial Narrow" pitchFamily="34" charset="0"/>
                <a:cs typeface="Arial" pitchFamily="34" charset="0"/>
              </a:rPr>
              <a:t> </a:t>
            </a:r>
            <a:r>
              <a:rPr lang="en-US" b="1" dirty="0" err="1" smtClean="0">
                <a:solidFill>
                  <a:srgbClr val="FF0000"/>
                </a:solidFill>
                <a:latin typeface="Arial Narrow" pitchFamily="34" charset="0"/>
                <a:cs typeface="Arial" pitchFamily="34" charset="0"/>
              </a:rPr>
              <a:t>Sosial</a:t>
            </a:r>
            <a:endParaRPr lang="en-US" dirty="0" smtClean="0">
              <a:solidFill>
                <a:srgbClr val="FF0000"/>
              </a:solidFill>
            </a:endParaRPr>
          </a:p>
        </p:txBody>
      </p:sp>
      <p:sp>
        <p:nvSpPr>
          <p:cNvPr id="14339" name="Content Placeholder 2"/>
          <p:cNvSpPr>
            <a:spLocks noGrp="1"/>
          </p:cNvSpPr>
          <p:nvPr>
            <p:ph idx="1"/>
          </p:nvPr>
        </p:nvSpPr>
        <p:spPr/>
        <p:txBody>
          <a:bodyPr/>
          <a:lstStyle/>
          <a:p>
            <a:pPr algn="ctr">
              <a:buFontTx/>
              <a:buNone/>
            </a:pPr>
            <a:r>
              <a:rPr lang="en-US" b="1" dirty="0" err="1" smtClean="0">
                <a:latin typeface="Arial Narrow" pitchFamily="34" charset="0"/>
                <a:cs typeface="Arial" pitchFamily="34" charset="0"/>
              </a:rPr>
              <a:t>Komunikasi</a:t>
            </a:r>
            <a:r>
              <a:rPr lang="en-US" b="1" dirty="0" smtClean="0">
                <a:latin typeface="Arial Narrow" pitchFamily="34" charset="0"/>
                <a:cs typeface="Arial" pitchFamily="34" charset="0"/>
              </a:rPr>
              <a:t> &amp; </a:t>
            </a:r>
            <a:r>
              <a:rPr lang="en-US" b="1" dirty="0" err="1" smtClean="0">
                <a:latin typeface="Arial Narrow" pitchFamily="34" charset="0"/>
                <a:cs typeface="Arial" pitchFamily="34" charset="0"/>
              </a:rPr>
              <a:t>bergaul</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dengan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pesertadidik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kolega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dan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masyarakat</a:t>
            </a: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marL="514350" indent="-514350">
              <a:buFont typeface="+mj-lt"/>
              <a:buAutoNum type="arabicPeriod"/>
            </a:pPr>
            <a:r>
              <a:rPr lang="en-US" b="1" dirty="0" err="1" smtClean="0">
                <a:latin typeface="Arial Narrow" pitchFamily="34" charset="0"/>
                <a:cs typeface="Arial" pitchFamily="34" charset="0"/>
              </a:rPr>
              <a:t>Menarik</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empati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kolaboratif</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suka</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menolong</a:t>
            </a:r>
            <a:r>
              <a:rPr lang="en-US" b="1" dirty="0" smtClean="0">
                <a:latin typeface="Arial Narrow" pitchFamily="34" charset="0"/>
                <a:cs typeface="Arial" pitchFamily="34" charset="0"/>
              </a:rPr>
              <a:t>,  </a:t>
            </a:r>
          </a:p>
          <a:p>
            <a:pPr marL="514350" indent="-514350">
              <a:buFont typeface="+mj-lt"/>
              <a:buAutoNum type="arabicPeriod"/>
            </a:pPr>
            <a:r>
              <a:rPr lang="en-US" b="1" dirty="0" err="1" smtClean="0">
                <a:latin typeface="Arial Narrow" pitchFamily="34" charset="0"/>
                <a:cs typeface="Arial" pitchFamily="34" charset="0"/>
              </a:rPr>
              <a:t>Menjadi</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panutan</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komunikatif</a:t>
            </a:r>
            <a:r>
              <a:rPr lang="en-US" b="1" dirty="0" smtClean="0">
                <a:latin typeface="Arial Narrow" pitchFamily="34" charset="0"/>
                <a:cs typeface="Arial" pitchFamily="34" charset="0"/>
              </a:rPr>
              <a:t>, </a:t>
            </a:r>
            <a:r>
              <a:rPr lang="en-US" b="1" dirty="0" err="1" smtClean="0">
                <a:latin typeface="Arial Narrow" pitchFamily="34" charset="0"/>
                <a:cs typeface="Arial" pitchFamily="34" charset="0"/>
              </a:rPr>
              <a:t>kooperatif</a:t>
            </a: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pPr>
              <a:buFontTx/>
              <a:buNone/>
            </a:pPr>
            <a:endParaRPr lang="en-US" b="1" dirty="0" smtClean="0">
              <a:latin typeface="Arial Narrow" pitchFamily="34" charset="0"/>
              <a:cs typeface="Arial" pitchFamily="34" charset="0"/>
            </a:endParaRPr>
          </a:p>
          <a:p>
            <a:endParaRPr lang="en-US" dirty="0" smtClean="0"/>
          </a:p>
        </p:txBody>
      </p:sp>
      <p:pic>
        <p:nvPicPr>
          <p:cNvPr id="4" name="Picture 3" descr="ujian.jpg"/>
          <p:cNvPicPr>
            <a:picLocks noChangeAspect="1"/>
          </p:cNvPicPr>
          <p:nvPr/>
        </p:nvPicPr>
        <p:blipFill>
          <a:blip r:embed="rId2"/>
          <a:stretch>
            <a:fillRect/>
          </a:stretch>
        </p:blipFill>
        <p:spPr>
          <a:xfrm>
            <a:off x="0" y="4686300"/>
            <a:ext cx="2286000" cy="21717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to-school-powerpoint-background-2.jpg"/>
          <p:cNvPicPr>
            <a:picLocks noChangeAspect="1"/>
          </p:cNvPicPr>
          <p:nvPr/>
        </p:nvPicPr>
        <p:blipFill>
          <a:blip r:embed="rId2"/>
          <a:stretch>
            <a:fillRect/>
          </a:stretch>
        </p:blipFill>
        <p:spPr>
          <a:xfrm>
            <a:off x="0" y="0"/>
            <a:ext cx="9144000" cy="6858000"/>
          </a:xfrm>
          <a:prstGeom prst="rect">
            <a:avLst/>
          </a:prstGeom>
        </p:spPr>
      </p:pic>
      <p:sp>
        <p:nvSpPr>
          <p:cNvPr id="5122" name="Title 1"/>
          <p:cNvSpPr>
            <a:spLocks noGrp="1"/>
          </p:cNvSpPr>
          <p:nvPr>
            <p:ph type="title"/>
          </p:nvPr>
        </p:nvSpPr>
        <p:spPr>
          <a:xfrm>
            <a:off x="762000" y="304800"/>
            <a:ext cx="7543800" cy="533400"/>
          </a:xfrm>
        </p:spPr>
        <p:txBody>
          <a:bodyPr>
            <a:noAutofit/>
          </a:bodyPr>
          <a:lstStyle/>
          <a:p>
            <a:r>
              <a:rPr lang="id-ID" sz="4000" b="1" dirty="0" smtClean="0">
                <a:solidFill>
                  <a:srgbClr val="FF0000"/>
                </a:solidFill>
              </a:rPr>
              <a:t>Curriculum Vitae</a:t>
            </a:r>
          </a:p>
        </p:txBody>
      </p:sp>
      <p:sp>
        <p:nvSpPr>
          <p:cNvPr id="3" name="Content Placeholder 2"/>
          <p:cNvSpPr>
            <a:spLocks noGrp="1"/>
          </p:cNvSpPr>
          <p:nvPr>
            <p:ph idx="1"/>
          </p:nvPr>
        </p:nvSpPr>
        <p:spPr>
          <a:xfrm>
            <a:off x="381000" y="1219200"/>
            <a:ext cx="7772400" cy="5638800"/>
          </a:xfrm>
        </p:spPr>
        <p:txBody>
          <a:bodyPr/>
          <a:lstStyle/>
          <a:p>
            <a:pPr>
              <a:buFont typeface="Wingdings" pitchFamily="2" charset="2"/>
              <a:buNone/>
              <a:defRPr/>
            </a:pPr>
            <a:r>
              <a:rPr lang="id-ID" sz="2000" dirty="0" smtClean="0"/>
              <a:t>Nama		:</a:t>
            </a:r>
            <a:r>
              <a:rPr lang="id-ID" sz="2000" b="1" dirty="0" smtClean="0"/>
              <a:t> Drs. H. Mulya Hudori, M.Pd</a:t>
            </a:r>
          </a:p>
          <a:p>
            <a:pPr>
              <a:buFont typeface="Wingdings" pitchFamily="2" charset="2"/>
              <a:buNone/>
              <a:defRPr/>
            </a:pPr>
            <a:r>
              <a:rPr lang="id-ID" sz="2000" dirty="0" smtClean="0"/>
              <a:t>Tgl Lahir	</a:t>
            </a:r>
            <a:r>
              <a:rPr lang="en-AU" sz="2000" dirty="0" smtClean="0"/>
              <a:t>	</a:t>
            </a:r>
            <a:r>
              <a:rPr lang="id-ID" sz="2000" dirty="0" smtClean="0"/>
              <a:t>: </a:t>
            </a:r>
            <a:r>
              <a:rPr lang="id-ID" sz="2000" b="1" dirty="0" smtClean="0"/>
              <a:t>Bandung, 5 Nopember 1963</a:t>
            </a:r>
          </a:p>
          <a:p>
            <a:pPr>
              <a:buFont typeface="Wingdings" pitchFamily="2" charset="2"/>
              <a:buNone/>
              <a:defRPr/>
            </a:pPr>
            <a:r>
              <a:rPr lang="id-ID" sz="2000" dirty="0" smtClean="0"/>
              <a:t>Pangkat/Gol	: </a:t>
            </a:r>
            <a:r>
              <a:rPr lang="id-ID" sz="2000" b="1" dirty="0" smtClean="0"/>
              <a:t>Pembina Tk 1   / IV/b </a:t>
            </a:r>
          </a:p>
          <a:p>
            <a:pPr>
              <a:buFont typeface="Wingdings" pitchFamily="2" charset="2"/>
              <a:buNone/>
              <a:defRPr/>
            </a:pPr>
            <a:r>
              <a:rPr lang="id-ID" sz="2000" b="1" dirty="0" smtClean="0">
                <a:solidFill>
                  <a:srgbClr val="FF0000"/>
                </a:solidFill>
              </a:rPr>
              <a:t>Pendididikan : </a:t>
            </a:r>
          </a:p>
          <a:p>
            <a:pPr marL="514350" indent="-514350">
              <a:buFont typeface="Wingdings" pitchFamily="2" charset="2"/>
              <a:buAutoNum type="arabicPeriod"/>
              <a:defRPr/>
            </a:pPr>
            <a:r>
              <a:rPr lang="id-ID" sz="2000" b="1" dirty="0" smtClean="0"/>
              <a:t>S.1	: IAIN Bandung tahun 1988 </a:t>
            </a:r>
          </a:p>
          <a:p>
            <a:pPr marL="514350" indent="-514350">
              <a:buFont typeface="Wingdings" pitchFamily="2" charset="2"/>
              <a:buAutoNum type="arabicPeriod"/>
              <a:defRPr/>
            </a:pPr>
            <a:r>
              <a:rPr lang="id-ID" sz="2000" b="1" dirty="0" smtClean="0"/>
              <a:t>S.2 : </a:t>
            </a:r>
            <a:r>
              <a:rPr lang="fi-FI" sz="2000" b="1" dirty="0" smtClean="0"/>
              <a:t>Universitas Bengkulu Tahun 2007</a:t>
            </a:r>
            <a:endParaRPr lang="id-ID" sz="2000" b="1" dirty="0" smtClean="0"/>
          </a:p>
          <a:p>
            <a:pPr>
              <a:buFont typeface="Wingdings" pitchFamily="2" charset="2"/>
              <a:buNone/>
              <a:defRPr/>
            </a:pPr>
            <a:r>
              <a:rPr lang="id-ID" sz="2000" b="1" dirty="0" smtClean="0">
                <a:solidFill>
                  <a:srgbClr val="FF0000"/>
                </a:solidFill>
              </a:rPr>
              <a:t>Riwayat Pekerjaan : </a:t>
            </a:r>
          </a:p>
          <a:p>
            <a:pPr marL="457200" indent="-457200">
              <a:buFont typeface="Wingdings" pitchFamily="2" charset="2"/>
              <a:buAutoNum type="arabicPeriod"/>
              <a:defRPr/>
            </a:pPr>
            <a:r>
              <a:rPr lang="id-ID" sz="2000" b="1" dirty="0" smtClean="0"/>
              <a:t>Kepala MAN Al-Hidayah – IPUH tahun 1992</a:t>
            </a:r>
          </a:p>
          <a:p>
            <a:pPr marL="457200" indent="-457200">
              <a:buFont typeface="Wingdings" pitchFamily="2" charset="2"/>
              <a:buAutoNum type="arabicPeriod"/>
              <a:defRPr/>
            </a:pPr>
            <a:r>
              <a:rPr lang="id-ID" sz="2000" b="1" dirty="0" smtClean="0"/>
              <a:t>Kepala MAN IPUH 1997</a:t>
            </a:r>
          </a:p>
          <a:p>
            <a:pPr marL="457200" indent="-457200">
              <a:buFont typeface="Wingdings" pitchFamily="2" charset="2"/>
              <a:buAutoNum type="arabicPeriod"/>
              <a:defRPr/>
            </a:pPr>
            <a:r>
              <a:rPr lang="id-ID" sz="2000" b="1" dirty="0" smtClean="0"/>
              <a:t>Kepala MAN Arga Makmur 2003</a:t>
            </a:r>
          </a:p>
          <a:p>
            <a:pPr marL="457200" indent="-457200">
              <a:buFont typeface="Wingdings" pitchFamily="2" charset="2"/>
              <a:buAutoNum type="arabicPeriod"/>
              <a:defRPr/>
            </a:pPr>
            <a:r>
              <a:rPr lang="id-ID" sz="2000" b="1" dirty="0" smtClean="0"/>
              <a:t>Kepala MAN 2 Padang Kemiling 2007</a:t>
            </a:r>
          </a:p>
          <a:p>
            <a:pPr marL="457200" indent="-457200">
              <a:buFont typeface="Wingdings" pitchFamily="2" charset="2"/>
              <a:buAutoNum type="arabicPeriod"/>
              <a:defRPr/>
            </a:pPr>
            <a:r>
              <a:rPr lang="id-ID" sz="2000" b="1" dirty="0" smtClean="0"/>
              <a:t>Kepala Seksi Penyuluhan Haji dan Umroh pada Bidang Hazawa Kanwil Kemenag tahun 2007</a:t>
            </a:r>
          </a:p>
          <a:p>
            <a:pPr marL="457200" indent="-457200">
              <a:buFont typeface="Wingdings" pitchFamily="2" charset="2"/>
              <a:buAutoNum type="arabicPeriod"/>
              <a:defRPr/>
            </a:pPr>
            <a:r>
              <a:rPr lang="id-ID" sz="2000" b="1" dirty="0" smtClean="0"/>
              <a:t>Kepala Kantor Kemenag Kabupaten Lebong (2007-2013)</a:t>
            </a:r>
          </a:p>
          <a:p>
            <a:pPr marL="457200" indent="-457200">
              <a:buFont typeface="Wingdings" pitchFamily="2" charset="2"/>
              <a:buAutoNum type="arabicPeriod"/>
              <a:defRPr/>
            </a:pPr>
            <a:r>
              <a:rPr lang="id-ID" sz="2000" b="1" dirty="0" smtClean="0"/>
              <a:t>Kabag TU Kanwil Kemenag Provinsi Bengkulu (2013)</a:t>
            </a:r>
          </a:p>
        </p:txBody>
      </p:sp>
      <p:pic>
        <p:nvPicPr>
          <p:cNvPr id="4" name="Picture 3" descr="Mulya.jpg"/>
          <p:cNvPicPr>
            <a:picLocks noChangeAspect="1"/>
          </p:cNvPicPr>
          <p:nvPr/>
        </p:nvPicPr>
        <p:blipFill>
          <a:blip r:embed="rId3" cstate="print"/>
          <a:stretch>
            <a:fillRect/>
          </a:stretch>
        </p:blipFill>
        <p:spPr>
          <a:xfrm>
            <a:off x="6858000" y="1143000"/>
            <a:ext cx="2057400" cy="25594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AU" dirty="0" err="1" smtClean="0"/>
              <a:t>Beberapa</a:t>
            </a:r>
            <a:r>
              <a:rPr lang="en-AU" dirty="0" smtClean="0"/>
              <a:t> model yang </a:t>
            </a:r>
            <a:r>
              <a:rPr lang="en-AU" dirty="0" err="1" smtClean="0"/>
              <a:t>ditawarkan</a:t>
            </a:r>
            <a:r>
              <a:rPr lang="en-AU" dirty="0" smtClean="0"/>
              <a:t> </a:t>
            </a:r>
            <a:r>
              <a:rPr lang="en-AU" dirty="0" err="1" smtClean="0"/>
              <a:t>menteri</a:t>
            </a:r>
            <a:r>
              <a:rPr lang="en-AU" dirty="0" smtClean="0"/>
              <a:t> </a:t>
            </a:r>
            <a:r>
              <a:rPr lang="en-AU" dirty="0" err="1" smtClean="0"/>
              <a:t>pendidikan</a:t>
            </a:r>
            <a:r>
              <a:rPr lang="en-AU" dirty="0" smtClean="0"/>
              <a:t> </a:t>
            </a:r>
            <a:r>
              <a:rPr lang="en-AU" dirty="0" err="1" smtClean="0"/>
              <a:t>dalam</a:t>
            </a:r>
            <a:r>
              <a:rPr lang="en-AU" dirty="0" smtClean="0"/>
              <a:t> </a:t>
            </a:r>
            <a:r>
              <a:rPr lang="en-AU" dirty="0" err="1" smtClean="0"/>
              <a:t>meningkatkan</a:t>
            </a:r>
            <a:r>
              <a:rPr lang="en-AU" dirty="0" smtClean="0"/>
              <a:t> </a:t>
            </a:r>
            <a:r>
              <a:rPr lang="en-AU" dirty="0" err="1" smtClean="0"/>
              <a:t>kualitas</a:t>
            </a:r>
            <a:r>
              <a:rPr lang="en-AU" dirty="0" smtClean="0"/>
              <a:t> </a:t>
            </a:r>
            <a:r>
              <a:rPr lang="en-AU" dirty="0" err="1" smtClean="0"/>
              <a:t>tenaga</a:t>
            </a:r>
            <a:r>
              <a:rPr lang="en-AU" dirty="0" smtClean="0"/>
              <a:t> </a:t>
            </a:r>
            <a:r>
              <a:rPr lang="en-AU" dirty="0" err="1" smtClean="0"/>
              <a:t>pendidik</a:t>
            </a:r>
            <a:r>
              <a:rPr lang="en-AU" dirty="0" smtClean="0"/>
              <a:t/>
            </a:r>
            <a:br>
              <a:rPr lang="en-AU" dirty="0" smtClean="0"/>
            </a:br>
            <a:endParaRPr lang="en-AU" dirty="0"/>
          </a:p>
        </p:txBody>
      </p:sp>
      <p:sp>
        <p:nvSpPr>
          <p:cNvPr id="3" name="Content Placeholder 2"/>
          <p:cNvSpPr>
            <a:spLocks noGrp="1"/>
          </p:cNvSpPr>
          <p:nvPr>
            <p:ph idx="1"/>
          </p:nvPr>
        </p:nvSpPr>
        <p:spPr>
          <a:xfrm>
            <a:off x="457200" y="2332037"/>
            <a:ext cx="8229600" cy="4525963"/>
          </a:xfrm>
        </p:spPr>
        <p:txBody>
          <a:bodyPr>
            <a:normAutofit/>
          </a:bodyPr>
          <a:lstStyle/>
          <a:p>
            <a:pPr>
              <a:buNone/>
            </a:pPr>
            <a:r>
              <a:rPr lang="en-AU" sz="4000" b="1" dirty="0" smtClean="0"/>
              <a:t>1. Model </a:t>
            </a:r>
            <a:r>
              <a:rPr lang="en-AU" sz="4000" b="1" dirty="0" err="1" smtClean="0"/>
              <a:t>tugas</a:t>
            </a:r>
            <a:r>
              <a:rPr lang="en-AU" sz="4000" b="1" dirty="0" smtClean="0"/>
              <a:t> </a:t>
            </a:r>
            <a:r>
              <a:rPr lang="en-AU" sz="4000" b="1" dirty="0" err="1" smtClean="0"/>
              <a:t>belajar</a:t>
            </a:r>
            <a:endParaRPr lang="en-AU" sz="4000" b="1" dirty="0" smtClean="0"/>
          </a:p>
          <a:p>
            <a:pPr>
              <a:buNone/>
            </a:pPr>
            <a:r>
              <a:rPr lang="en-AU" sz="4000" b="1" dirty="0" smtClean="0"/>
              <a:t>2. Model </a:t>
            </a:r>
            <a:r>
              <a:rPr lang="en-AU" sz="4000" b="1" dirty="0" err="1" smtClean="0"/>
              <a:t>Izin</a:t>
            </a:r>
            <a:r>
              <a:rPr lang="en-AU" sz="4000" b="1" dirty="0" smtClean="0"/>
              <a:t> </a:t>
            </a:r>
            <a:r>
              <a:rPr lang="en-AU" sz="4000" b="1" dirty="0" err="1" smtClean="0"/>
              <a:t>Belajar</a:t>
            </a:r>
            <a:endParaRPr lang="en-AU" sz="4000" b="1" dirty="0" smtClean="0"/>
          </a:p>
          <a:p>
            <a:pPr>
              <a:buNone/>
            </a:pPr>
            <a:r>
              <a:rPr lang="en-AU" sz="4000" b="1" dirty="0" smtClean="0"/>
              <a:t>3. Model </a:t>
            </a:r>
            <a:r>
              <a:rPr lang="en-AU" sz="4000" b="1" dirty="0" err="1" smtClean="0"/>
              <a:t>Akreditasi</a:t>
            </a:r>
            <a:endParaRPr lang="en-AU" sz="4000" b="1" dirty="0" smtClean="0"/>
          </a:p>
          <a:p>
            <a:pPr>
              <a:buNone/>
            </a:pPr>
            <a:r>
              <a:rPr lang="en-AU" sz="4000" b="1" dirty="0" smtClean="0"/>
              <a:t>4. Model </a:t>
            </a:r>
            <a:r>
              <a:rPr lang="en-AU" sz="4000" b="1" dirty="0" err="1" smtClean="0"/>
              <a:t>Belajar</a:t>
            </a:r>
            <a:r>
              <a:rPr lang="en-AU" sz="4000" b="1" dirty="0" smtClean="0"/>
              <a:t> </a:t>
            </a:r>
            <a:r>
              <a:rPr lang="en-AU" sz="4000" b="1" dirty="0" err="1" smtClean="0"/>
              <a:t>Jarak</a:t>
            </a:r>
            <a:r>
              <a:rPr lang="en-AU" sz="4000" b="1" dirty="0" smtClean="0"/>
              <a:t> </a:t>
            </a:r>
            <a:r>
              <a:rPr lang="en-AU" sz="4000" b="1" dirty="0" err="1" smtClean="0"/>
              <a:t>Jauh</a:t>
            </a:r>
            <a:endParaRPr lang="en-AU" sz="4000" b="1" dirty="0" smtClean="0"/>
          </a:p>
          <a:p>
            <a:pPr>
              <a:buNone/>
            </a:pPr>
            <a:r>
              <a:rPr lang="en-AU" sz="4000" b="1" dirty="0" smtClean="0"/>
              <a:t>5. </a:t>
            </a:r>
            <a:r>
              <a:rPr lang="en-AU" sz="4000" b="1" dirty="0" err="1" smtClean="0"/>
              <a:t>Dll</a:t>
            </a:r>
            <a:endParaRPr lang="en-AU" sz="4000" b="1" dirty="0" smtClean="0"/>
          </a:p>
          <a:p>
            <a:pPr>
              <a:buNone/>
            </a:pPr>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l="28174" t="29344" r="28696" b="13390"/>
          <a:stretch>
            <a:fillRect/>
          </a:stretch>
        </p:blipFill>
        <p:spPr bwMode="auto">
          <a:xfrm>
            <a:off x="0" y="380999"/>
            <a:ext cx="9144000" cy="6317673"/>
          </a:xfrm>
          <a:prstGeom prst="rect">
            <a:avLst/>
          </a:prstGeom>
          <a:noFill/>
          <a:ln w="9525">
            <a:noFill/>
            <a:miter lim="800000"/>
            <a:headEnd/>
            <a:tailEnd/>
          </a:ln>
        </p:spPr>
      </p:pic>
    </p:spTree>
  </p:cSld>
  <p:clrMapOvr>
    <a:masterClrMapping/>
  </p:clrMapOvr>
  <p:transition advClick="0" advTm="5000">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sky-nature-backgrounds-wallpapers.jpg"/>
          <p:cNvPicPr>
            <a:picLocks noChangeAspect="1"/>
          </p:cNvPicPr>
          <p:nvPr/>
        </p:nvPicPr>
        <p:blipFill>
          <a:blip r:embed="rId2"/>
          <a:stretch>
            <a:fillRect/>
          </a:stretch>
        </p:blipFill>
        <p:spPr>
          <a:xfrm>
            <a:off x="0" y="0"/>
            <a:ext cx="9144000" cy="6858000"/>
          </a:xfrm>
          <a:prstGeom prst="rect">
            <a:avLst/>
          </a:prstGeom>
        </p:spPr>
      </p:pic>
      <p:pic>
        <p:nvPicPr>
          <p:cNvPr id="5" name="Picture 7" descr="Animasi bergerak untuk powerpoint (1) - tepuk tangan.gif"/>
          <p:cNvPicPr>
            <a:picLocks noChangeAspect="1"/>
          </p:cNvPicPr>
          <p:nvPr/>
        </p:nvPicPr>
        <p:blipFill>
          <a:blip r:embed="rId3"/>
          <a:srcRect/>
          <a:stretch>
            <a:fillRect/>
          </a:stretch>
        </p:blipFill>
        <p:spPr bwMode="auto">
          <a:xfrm>
            <a:off x="4929188" y="2643188"/>
            <a:ext cx="4572000" cy="4572000"/>
          </a:xfrm>
          <a:prstGeom prst="rect">
            <a:avLst/>
          </a:prstGeom>
          <a:noFill/>
          <a:ln w="9525">
            <a:noFill/>
            <a:miter lim="800000"/>
            <a:headEnd/>
            <a:tailEnd/>
          </a:ln>
        </p:spPr>
      </p:pic>
      <p:sp>
        <p:nvSpPr>
          <p:cNvPr id="7" name="TextBox 6"/>
          <p:cNvSpPr txBox="1"/>
          <p:nvPr/>
        </p:nvSpPr>
        <p:spPr>
          <a:xfrm>
            <a:off x="0" y="1905000"/>
            <a:ext cx="8229600" cy="2062103"/>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A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BURUNG IRIAN BURUNG CENDRAWASIH</a:t>
            </a:r>
          </a:p>
          <a:p>
            <a:pPr algn="ctr"/>
            <a:r>
              <a:rPr lang="en-A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CUKUP SEKIAN DAN TERIMAKASIH</a:t>
            </a:r>
          </a:p>
          <a:p>
            <a:pPr algn="ctr"/>
            <a:endParaRPr lang="en-A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r>
              <a:rPr lang="en-A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WASSALAMU’ALAIKUM WR.WB</a:t>
            </a:r>
            <a:endParaRPr lang="en-AU" sz="1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8" name="ClipArt Placeholder 4" descr="animasi-gerak-lucu-649.gif"/>
          <p:cNvPicPr>
            <a:picLocks noGrp="1" noChangeAspect="1"/>
          </p:cNvPicPr>
          <p:nvPr>
            <p:ph type="clipArt" sz="half" idx="2"/>
          </p:nvPr>
        </p:nvPicPr>
        <p:blipFill>
          <a:blip r:embed="rId4"/>
          <a:stretch>
            <a:fillRect/>
          </a:stretch>
        </p:blipFill>
        <p:spPr>
          <a:xfrm>
            <a:off x="0" y="4191000"/>
            <a:ext cx="2286000" cy="2667000"/>
          </a:xfrm>
        </p:spPr>
      </p:pic>
    </p:spTree>
  </p:cSld>
  <p:clrMapOvr>
    <a:masterClrMapping/>
  </p:clrMapOvr>
  <p:transition advClick="0" advTm="5000">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a:grpSpLocks/>
          </p:cNvGrpSpPr>
          <p:nvPr/>
        </p:nvGrpSpPr>
        <p:grpSpPr bwMode="auto">
          <a:xfrm>
            <a:off x="6096000" y="0"/>
            <a:ext cx="3308297" cy="3200400"/>
            <a:chOff x="3666" y="240"/>
            <a:chExt cx="1993" cy="2635"/>
          </a:xfrm>
        </p:grpSpPr>
        <p:pic>
          <p:nvPicPr>
            <p:cNvPr id="5" name="Picture 4" descr="AIRPL026"/>
            <p:cNvPicPr>
              <a:picLocks noChangeAspect="1" noChangeArrowheads="1"/>
            </p:cNvPicPr>
            <p:nvPr/>
          </p:nvPicPr>
          <p:blipFill>
            <a:blip r:embed="rId3"/>
            <a:srcRect/>
            <a:stretch>
              <a:fillRect/>
            </a:stretch>
          </p:blipFill>
          <p:spPr bwMode="auto">
            <a:xfrm>
              <a:off x="3731" y="240"/>
              <a:ext cx="1928" cy="2635"/>
            </a:xfrm>
            <a:prstGeom prst="rect">
              <a:avLst/>
            </a:prstGeom>
            <a:noFill/>
            <a:ln w="9525">
              <a:noFill/>
              <a:miter lim="800000"/>
              <a:headEnd/>
              <a:tailEnd/>
            </a:ln>
          </p:spPr>
        </p:pic>
        <p:sp>
          <p:nvSpPr>
            <p:cNvPr id="6" name="Rectangle 5"/>
            <p:cNvSpPr>
              <a:spLocks noChangeArrowheads="1"/>
            </p:cNvSpPr>
            <p:nvPr/>
          </p:nvSpPr>
          <p:spPr bwMode="auto">
            <a:xfrm>
              <a:off x="3666" y="1600"/>
              <a:ext cx="558" cy="300"/>
            </a:xfrm>
            <a:prstGeom prst="rect">
              <a:avLst/>
            </a:prstGeom>
            <a:solidFill>
              <a:schemeClr val="accent1"/>
            </a:solidFill>
            <a:ln w="9525">
              <a:solidFill>
                <a:schemeClr val="tx1"/>
              </a:solidFill>
              <a:miter lim="800000"/>
              <a:headEnd/>
              <a:tailEnd/>
            </a:ln>
          </p:spPr>
          <p:txBody>
            <a:bodyPr wrap="none" anchor="ctr"/>
            <a:lstStyle/>
            <a:p>
              <a:pPr algn="ctr"/>
              <a:r>
                <a:rPr lang="en-US" sz="1800" b="1" dirty="0">
                  <a:latin typeface="Comic Sans MS" pitchFamily="66" charset="0"/>
                </a:rPr>
                <a:t>Service</a:t>
              </a:r>
              <a:endParaRPr lang="en-GB" sz="1800" b="1" dirty="0">
                <a:latin typeface="Comic Sans MS" pitchFamily="66" charset="0"/>
              </a:endParaRPr>
            </a:p>
          </p:txBody>
        </p:sp>
      </p:grpSp>
      <p:sp>
        <p:nvSpPr>
          <p:cNvPr id="2" name="Title 1"/>
          <p:cNvSpPr>
            <a:spLocks noGrp="1"/>
          </p:cNvSpPr>
          <p:nvPr>
            <p:ph type="title"/>
          </p:nvPr>
        </p:nvSpPr>
        <p:spPr>
          <a:xfrm>
            <a:off x="304800" y="274638"/>
            <a:ext cx="8382000" cy="1143000"/>
          </a:xfrm>
        </p:spPr>
        <p:txBody>
          <a:bodyPr/>
          <a:lstStyle/>
          <a:p>
            <a:pPr algn="l"/>
            <a:r>
              <a:rPr lang="en-AU" dirty="0" smtClean="0"/>
              <a:t>DASAR HUKUM</a:t>
            </a:r>
            <a:endParaRPr lang="en-AU" dirty="0"/>
          </a:p>
        </p:txBody>
      </p:sp>
      <p:sp>
        <p:nvSpPr>
          <p:cNvPr id="3" name="Content Placeholder 2"/>
          <p:cNvSpPr>
            <a:spLocks noGrp="1"/>
          </p:cNvSpPr>
          <p:nvPr>
            <p:ph idx="1"/>
          </p:nvPr>
        </p:nvSpPr>
        <p:spPr>
          <a:xfrm>
            <a:off x="0" y="1752600"/>
            <a:ext cx="6172200" cy="4525963"/>
          </a:xfrm>
        </p:spPr>
        <p:txBody>
          <a:bodyPr/>
          <a:lstStyle/>
          <a:p>
            <a:pPr>
              <a:buNone/>
            </a:pPr>
            <a:r>
              <a:rPr lang="sv-SE" dirty="0" smtClean="0"/>
              <a:t>  1. UUD 1945 Bab XIII Pasal 31 a.l. butir (3) yaitu bahwa Pemerintah mengusahakan dan menyelenggarakan satu sistem pendidikan nasional, yang meningkatkan keimanan dan ketakwaan serta akhlak mulia dalam rangka mencerdaskan kehidupan bangsa.</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Dasar</a:t>
            </a:r>
            <a:r>
              <a:rPr lang="en-AU" dirty="0" smtClean="0"/>
              <a:t> </a:t>
            </a:r>
            <a:r>
              <a:rPr lang="en-AU" dirty="0" err="1" smtClean="0"/>
              <a:t>Hukum</a:t>
            </a:r>
            <a:r>
              <a:rPr lang="en-AU" dirty="0" smtClean="0"/>
              <a:t> (</a:t>
            </a:r>
            <a:r>
              <a:rPr lang="en-AU" dirty="0" err="1" smtClean="0"/>
              <a:t>Lanjutan</a:t>
            </a:r>
            <a:r>
              <a:rPr lang="en-AU" dirty="0" smtClean="0"/>
              <a:t>)</a:t>
            </a:r>
            <a:endParaRPr lang="en-AU" dirty="0"/>
          </a:p>
        </p:txBody>
      </p:sp>
      <p:sp>
        <p:nvSpPr>
          <p:cNvPr id="3" name="Content Placeholder 2"/>
          <p:cNvSpPr>
            <a:spLocks noGrp="1"/>
          </p:cNvSpPr>
          <p:nvPr>
            <p:ph idx="1"/>
          </p:nvPr>
        </p:nvSpPr>
        <p:spPr>
          <a:xfrm>
            <a:off x="457200" y="1600200"/>
            <a:ext cx="7772400" cy="5029200"/>
          </a:xfrm>
        </p:spPr>
        <p:txBody>
          <a:bodyPr>
            <a:normAutofit fontScale="92500" lnSpcReduction="10000"/>
          </a:bodyPr>
          <a:lstStyle/>
          <a:p>
            <a:pPr marL="342900" lvl="1" indent="-342900">
              <a:buNone/>
            </a:pPr>
            <a:r>
              <a:rPr lang="sv-SE" sz="3600" dirty="0" smtClean="0"/>
              <a:t>2.  UU No. 20 tahun 2003 Tentang Sistem Pendidikan Nasional pasal 3 bahwa : </a:t>
            </a:r>
            <a:r>
              <a:rPr lang="sv-SE" sz="3600" i="1" dirty="0" smtClean="0">
                <a:solidFill>
                  <a:srgbClr val="FF0000"/>
                </a:solidFill>
              </a:rPr>
              <a:t>”Pendidikan nasional </a:t>
            </a:r>
            <a:r>
              <a:rPr lang="sv-SE" sz="3600" i="1" dirty="0" smtClean="0"/>
              <a:t>bertujuan untuk berkembangnya potensi peserta didik agar menjadi manusia yang beriman dan bertakwa kepada Tuhan Yang Maha Esa, berakhlak mulia, sehat, berilmu, cakap, kreatif, mandiri, dan menjadi warga negara yang demokratis serta bertanggung jawab”. </a:t>
            </a:r>
            <a:endParaRPr lang="en-US" sz="3600" i="1" dirty="0" smtClean="0"/>
          </a:p>
          <a:p>
            <a:pPr>
              <a:buNone/>
            </a:pPr>
            <a:endParaRPr lang="en-A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lgn="just">
              <a:lnSpc>
                <a:spcPct val="90000"/>
              </a:lnSpc>
              <a:buNone/>
            </a:pPr>
            <a:r>
              <a:rPr lang="sv-SE" i="1" dirty="0" smtClean="0"/>
              <a:t>4.  Pendidikan Nasional, Bab V, pasal 12 ayat 1 a,</a:t>
            </a:r>
            <a:r>
              <a:rPr lang="sv-SE" dirty="0" smtClean="0"/>
              <a:t>  </a:t>
            </a:r>
            <a:r>
              <a:rPr lang="sv-SE" i="1" dirty="0" smtClean="0"/>
              <a:t>Setiap peserta didik pada setiap satuan pendidikan  berhak:</a:t>
            </a:r>
          </a:p>
          <a:p>
            <a:pPr algn="just">
              <a:lnSpc>
                <a:spcPct val="90000"/>
              </a:lnSpc>
              <a:buFontTx/>
              <a:buNone/>
            </a:pPr>
            <a:r>
              <a:rPr lang="sv-SE" i="1" dirty="0" smtClean="0"/>
              <a:t>	 a.mendapatkan pendidikan agama  sesuai</a:t>
            </a:r>
          </a:p>
          <a:p>
            <a:pPr algn="just">
              <a:lnSpc>
                <a:spcPct val="90000"/>
              </a:lnSpc>
              <a:buFontTx/>
              <a:buNone/>
            </a:pPr>
            <a:r>
              <a:rPr lang="sv-SE" i="1" dirty="0" smtClean="0"/>
              <a:t>        dengan  </a:t>
            </a:r>
            <a:r>
              <a:rPr lang="sv-SE" b="1" i="1" dirty="0" smtClean="0"/>
              <a:t>agama</a:t>
            </a:r>
            <a:r>
              <a:rPr lang="sv-SE" i="1" dirty="0" smtClean="0"/>
              <a:t> yang dianutnya dan</a:t>
            </a:r>
          </a:p>
          <a:p>
            <a:pPr algn="just">
              <a:lnSpc>
                <a:spcPct val="90000"/>
              </a:lnSpc>
              <a:buFontTx/>
              <a:buNone/>
            </a:pPr>
            <a:r>
              <a:rPr lang="sv-SE" i="1" dirty="0" smtClean="0"/>
              <a:t>        diajarkan  oleh pendidik yang </a:t>
            </a:r>
            <a:r>
              <a:rPr lang="sv-SE" b="1" i="1" dirty="0" smtClean="0"/>
              <a:t>seagama</a:t>
            </a:r>
            <a:r>
              <a:rPr lang="sv-SE" i="1" dirty="0" smtClean="0"/>
              <a:t>.</a:t>
            </a:r>
          </a:p>
          <a:p>
            <a:pPr algn="just">
              <a:lnSpc>
                <a:spcPct val="90000"/>
              </a:lnSpc>
              <a:buFontTx/>
              <a:buNone/>
            </a:pPr>
            <a:r>
              <a:rPr lang="en-US" i="1" dirty="0" smtClean="0"/>
              <a:t>	 b. </a:t>
            </a:r>
            <a:r>
              <a:rPr lang="en-US" i="1" dirty="0" err="1" smtClean="0"/>
              <a:t>mendapatkan</a:t>
            </a:r>
            <a:r>
              <a:rPr lang="en-US" i="1" dirty="0" smtClean="0"/>
              <a:t> </a:t>
            </a:r>
            <a:r>
              <a:rPr lang="en-US" i="1" dirty="0" err="1" smtClean="0"/>
              <a:t>pelayanan</a:t>
            </a:r>
            <a:r>
              <a:rPr lang="en-US" i="1" dirty="0" smtClean="0"/>
              <a:t> </a:t>
            </a:r>
            <a:r>
              <a:rPr lang="en-US" i="1" dirty="0" err="1" smtClean="0"/>
              <a:t>sesuai</a:t>
            </a:r>
            <a:r>
              <a:rPr lang="en-US" i="1" dirty="0" smtClean="0"/>
              <a:t> </a:t>
            </a:r>
            <a:r>
              <a:rPr lang="en-US" i="1" dirty="0" err="1" smtClean="0"/>
              <a:t>dengan</a:t>
            </a:r>
            <a:endParaRPr lang="en-US" i="1" dirty="0" smtClean="0"/>
          </a:p>
          <a:p>
            <a:pPr algn="just">
              <a:lnSpc>
                <a:spcPct val="90000"/>
              </a:lnSpc>
              <a:buFontTx/>
              <a:buNone/>
            </a:pPr>
            <a:r>
              <a:rPr lang="en-US" i="1" dirty="0" smtClean="0"/>
              <a:t>         </a:t>
            </a:r>
            <a:r>
              <a:rPr lang="en-US" i="1" dirty="0" err="1" smtClean="0"/>
              <a:t>bakat</a:t>
            </a:r>
            <a:r>
              <a:rPr lang="en-US" i="1" dirty="0" smtClean="0"/>
              <a:t>, </a:t>
            </a:r>
            <a:r>
              <a:rPr lang="en-US" i="1" dirty="0" err="1" smtClean="0"/>
              <a:t>minat</a:t>
            </a:r>
            <a:r>
              <a:rPr lang="en-US" i="1" dirty="0" smtClean="0"/>
              <a:t> </a:t>
            </a:r>
            <a:r>
              <a:rPr lang="en-US" i="1" dirty="0" err="1" smtClean="0"/>
              <a:t>dan</a:t>
            </a:r>
            <a:r>
              <a:rPr lang="en-US" i="1" dirty="0" smtClean="0"/>
              <a:t> </a:t>
            </a:r>
            <a:r>
              <a:rPr lang="en-US" i="1" dirty="0" err="1" smtClean="0"/>
              <a:t>kemampuannya</a:t>
            </a:r>
            <a:r>
              <a:rPr lang="en-US" i="1" dirty="0" smtClean="0"/>
              <a:t>.</a:t>
            </a:r>
            <a:endParaRPr lang="en-US" dirty="0" smtClean="0"/>
          </a:p>
          <a:p>
            <a:pPr>
              <a:buNone/>
            </a:pPr>
            <a:endParaRPr lang="en-A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0" y="579438"/>
            <a:ext cx="4267200" cy="868362"/>
          </a:xfrm>
          <a:solidFill>
            <a:schemeClr val="bg2"/>
          </a:solidFill>
        </p:spPr>
        <p:txBody>
          <a:bodyPr/>
          <a:lstStyle/>
          <a:p>
            <a:pPr eaLnBrk="1" hangingPunct="1"/>
            <a:r>
              <a:rPr lang="en-US" b="1" dirty="0" smtClean="0"/>
              <a:t>Guru (PP 74)</a:t>
            </a:r>
          </a:p>
        </p:txBody>
      </p:sp>
      <p:sp>
        <p:nvSpPr>
          <p:cNvPr id="6147" name="Content Placeholder 2"/>
          <p:cNvSpPr>
            <a:spLocks noGrp="1"/>
          </p:cNvSpPr>
          <p:nvPr>
            <p:ph idx="1"/>
          </p:nvPr>
        </p:nvSpPr>
        <p:spPr>
          <a:xfrm>
            <a:off x="457200" y="2286000"/>
            <a:ext cx="8229600" cy="3657600"/>
          </a:xfrm>
          <a:blipFill dpi="0" rotWithShape="1">
            <a:blip r:embed="rId2" cstate="print"/>
            <a:srcRect/>
            <a:tile tx="0" ty="0" sx="100000" sy="100000" flip="none" algn="tl"/>
          </a:blipFill>
        </p:spPr>
        <p:txBody>
          <a:bodyPr/>
          <a:lstStyle/>
          <a:p>
            <a:pPr algn="ctr" eaLnBrk="1" hangingPunct="1">
              <a:buFont typeface="Arial" pitchFamily="34" charset="0"/>
              <a:buNone/>
            </a:pPr>
            <a:r>
              <a:rPr lang="en-US" dirty="0" smtClean="0"/>
              <a:t>Guru </a:t>
            </a:r>
            <a:r>
              <a:rPr lang="en-US" dirty="0" err="1" smtClean="0"/>
              <a:t>adalah</a:t>
            </a:r>
            <a:r>
              <a:rPr lang="en-US" dirty="0" smtClean="0"/>
              <a:t> </a:t>
            </a:r>
            <a:r>
              <a:rPr lang="en-US" dirty="0" err="1" smtClean="0"/>
              <a:t>pendidik</a:t>
            </a:r>
            <a:r>
              <a:rPr lang="en-US" dirty="0" smtClean="0"/>
              <a:t> </a:t>
            </a:r>
            <a:r>
              <a:rPr lang="en-US" dirty="0" err="1" smtClean="0"/>
              <a:t>profesional</a:t>
            </a:r>
            <a:r>
              <a:rPr lang="en-US" dirty="0" smtClean="0"/>
              <a:t> </a:t>
            </a:r>
            <a:r>
              <a:rPr lang="en-US" dirty="0" err="1" smtClean="0"/>
              <a:t>dengan</a:t>
            </a:r>
            <a:r>
              <a:rPr lang="en-US" dirty="0" smtClean="0"/>
              <a:t> </a:t>
            </a:r>
            <a:r>
              <a:rPr lang="en-US" dirty="0" err="1" smtClean="0"/>
              <a:t>tugas</a:t>
            </a:r>
            <a:r>
              <a:rPr lang="en-US" dirty="0" smtClean="0"/>
              <a:t> </a:t>
            </a:r>
            <a:r>
              <a:rPr lang="en-US" dirty="0" err="1" smtClean="0"/>
              <a:t>utama</a:t>
            </a:r>
            <a:r>
              <a:rPr lang="en-US" dirty="0" smtClean="0"/>
              <a:t> </a:t>
            </a:r>
            <a:r>
              <a:rPr lang="en-US" dirty="0" err="1" smtClean="0"/>
              <a:t>mendidik</a:t>
            </a:r>
            <a:r>
              <a:rPr lang="en-US" dirty="0" smtClean="0"/>
              <a:t>, </a:t>
            </a:r>
            <a:r>
              <a:rPr lang="en-US" dirty="0" err="1" smtClean="0"/>
              <a:t>mengajar</a:t>
            </a:r>
            <a:r>
              <a:rPr lang="en-US" dirty="0" smtClean="0"/>
              <a:t>, </a:t>
            </a:r>
            <a:r>
              <a:rPr lang="en-US" dirty="0" err="1" smtClean="0"/>
              <a:t>membimbing</a:t>
            </a:r>
            <a:r>
              <a:rPr lang="en-US" dirty="0" smtClean="0"/>
              <a:t>,</a:t>
            </a:r>
            <a:r>
              <a:rPr lang="nl-NL" dirty="0" smtClean="0"/>
              <a:t>mengarahkan, melatih, menilai, dan mengevaluasi </a:t>
            </a:r>
            <a:r>
              <a:rPr lang="it-IT" dirty="0" smtClean="0"/>
              <a:t>peserta didik pada pendidikan anak usia dini jalur</a:t>
            </a:r>
            <a:r>
              <a:rPr lang="id-ID" dirty="0" smtClean="0"/>
              <a:t> </a:t>
            </a:r>
            <a:r>
              <a:rPr lang="en-US" dirty="0" err="1" smtClean="0"/>
              <a:t>pendidikan</a:t>
            </a:r>
            <a:r>
              <a:rPr lang="en-US" dirty="0" smtClean="0"/>
              <a:t> formal, </a:t>
            </a:r>
            <a:r>
              <a:rPr lang="en-US" dirty="0" err="1" smtClean="0"/>
              <a:t>pendidikan</a:t>
            </a:r>
            <a:r>
              <a:rPr lang="en-US" dirty="0" smtClean="0"/>
              <a:t> </a:t>
            </a:r>
            <a:r>
              <a:rPr lang="en-US" dirty="0" err="1" smtClean="0"/>
              <a:t>dasar</a:t>
            </a:r>
            <a:r>
              <a:rPr lang="en-US" dirty="0" smtClean="0"/>
              <a:t>, </a:t>
            </a:r>
            <a:r>
              <a:rPr lang="en-US" dirty="0" err="1" smtClean="0"/>
              <a:t>dan</a:t>
            </a:r>
            <a:r>
              <a:rPr lang="en-US" dirty="0" smtClean="0"/>
              <a:t> </a:t>
            </a:r>
            <a:r>
              <a:rPr lang="en-US" dirty="0" err="1" smtClean="0"/>
              <a:t>pendidikan</a:t>
            </a:r>
            <a:r>
              <a:rPr lang="en-US" dirty="0" smtClean="0"/>
              <a:t> </a:t>
            </a:r>
            <a:r>
              <a:rPr lang="en-US" dirty="0" err="1" smtClean="0"/>
              <a:t>menengah</a:t>
            </a:r>
            <a:r>
              <a:rPr lang="en-US" dirty="0"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lkboard-powerpoint-background.jpg"/>
          <p:cNvPicPr>
            <a:picLocks noChangeAspect="1"/>
          </p:cNvPicPr>
          <p:nvPr/>
        </p:nvPicPr>
        <p:blipFill>
          <a:blip r:embed="rId2"/>
          <a:stretch>
            <a:fillRect/>
          </a:stretch>
        </p:blipFill>
        <p:spPr>
          <a:xfrm>
            <a:off x="0" y="0"/>
            <a:ext cx="9144000" cy="6858000"/>
          </a:xfrm>
          <a:prstGeom prst="rect">
            <a:avLst/>
          </a:prstGeom>
        </p:spPr>
      </p:pic>
      <p:sp>
        <p:nvSpPr>
          <p:cNvPr id="3" name="Content Placeholder 2"/>
          <p:cNvSpPr>
            <a:spLocks noGrp="1"/>
          </p:cNvSpPr>
          <p:nvPr>
            <p:ph idx="1"/>
          </p:nvPr>
        </p:nvSpPr>
        <p:spPr>
          <a:xfrm>
            <a:off x="914400" y="1676400"/>
            <a:ext cx="8229600" cy="4525963"/>
          </a:xfrm>
        </p:spPr>
        <p:txBody>
          <a:bodyPr>
            <a:normAutofit/>
          </a:bodyPr>
          <a:lstStyle/>
          <a:p>
            <a:pPr algn="ctr">
              <a:buNone/>
            </a:pPr>
            <a:r>
              <a:rPr lang="en-AU" sz="4800" b="1" dirty="0" smtClean="0">
                <a:solidFill>
                  <a:srgbClr val="FF0000"/>
                </a:solidFill>
              </a:rPr>
              <a:t>COBA RENUNGKAN FOTO </a:t>
            </a:r>
          </a:p>
          <a:p>
            <a:pPr algn="ctr">
              <a:buNone/>
            </a:pPr>
            <a:r>
              <a:rPr lang="en-AU" sz="4800" b="1" dirty="0" smtClean="0">
                <a:solidFill>
                  <a:srgbClr val="FF0000"/>
                </a:solidFill>
              </a:rPr>
              <a:t>BERIKUT INI !!</a:t>
            </a:r>
            <a:endParaRPr lang="en-AU" sz="4800" b="1" dirty="0">
              <a:solidFill>
                <a:srgbClr val="FF0000"/>
              </a:solidFill>
            </a:endParaRPr>
          </a:p>
        </p:txBody>
      </p:sp>
      <p:pic>
        <p:nvPicPr>
          <p:cNvPr id="5" name="Picture 4" descr="gambar-animasi-pendidikan-yang-lucu.gif"/>
          <p:cNvPicPr>
            <a:picLocks noChangeAspect="1"/>
          </p:cNvPicPr>
          <p:nvPr/>
        </p:nvPicPr>
        <p:blipFill>
          <a:blip r:embed="rId3"/>
          <a:stretch>
            <a:fillRect/>
          </a:stretch>
        </p:blipFill>
        <p:spPr>
          <a:xfrm>
            <a:off x="4312920" y="3474720"/>
            <a:ext cx="4831080" cy="33832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pic>
        <p:nvPicPr>
          <p:cNvPr id="4" name="Picture 2" descr="D:\datalama\Documents dj\karya akademis new\PENELITIAN\PENELITIAN KECERDASAN SPIRITUAL 2011\Gambar Kenakalan remaja\tawuran[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awuran-pelajar-48511052.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501</Words>
  <Application>Microsoft Office PowerPoint</Application>
  <PresentationFormat>On-screen Show (4:3)</PresentationFormat>
  <Paragraphs>95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PENINGKATAN KUALIFIKASI TENAGA PENDIDIK DALAM PENINGKATAN KUALITAS PENDIDIKAN</vt:lpstr>
      <vt:lpstr>Curriculum Vitae</vt:lpstr>
      <vt:lpstr>DASAR HUKUM</vt:lpstr>
      <vt:lpstr>Dasar Hukum (Lanjutan)</vt:lpstr>
      <vt:lpstr>Slide 5</vt:lpstr>
      <vt:lpstr>Guru (PP 74)</vt:lpstr>
      <vt:lpstr>Slide 7</vt:lpstr>
      <vt:lpstr>Slide 8</vt:lpstr>
      <vt:lpstr>Slide 9</vt:lpstr>
      <vt:lpstr>Slide 10</vt:lpstr>
      <vt:lpstr>Slide 11</vt:lpstr>
      <vt:lpstr>Slide 12</vt:lpstr>
      <vt:lpstr>Slide 13</vt:lpstr>
      <vt:lpstr>Slide 14</vt:lpstr>
      <vt:lpstr>  sesuai UU No. 14 Tahun 2005 tentang Guru dan Dosen.  Syarat menjadi guru yang profesional harus memiliki 4 kompetensi yaitu sbb:</vt:lpstr>
      <vt:lpstr>1. Kompetensi Pedagogik,     Pemahaman peserta didik, Perancangan,     Pelaksanaan, &amp; Evaluasi Pembelajaran,     Pengembangan Pendidikan</vt:lpstr>
      <vt:lpstr>2. Kompetensi Kepribadian</vt:lpstr>
      <vt:lpstr>Slide 18</vt:lpstr>
      <vt:lpstr>4. Kompetensi Sosial</vt:lpstr>
      <vt:lpstr>Beberapa model yang ditawarkan menteri pendidikan dalam meningkatkan kualitas tenaga pendidik </vt:lpstr>
      <vt:lpstr>Slide 21</vt:lpstr>
      <vt:lpstr>Slide 22</vt:lpstr>
    </vt:vector>
  </TitlesOfParts>
  <Company>Your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KEBIJAKAN, PROGRAM DAN STRATEGI PELAKSANAAN KEGIATAN PENINGKATAN MUTU PENDIDIKAN ISLAM</dc:title>
  <dc:creator>Valuaded User Costumer</dc:creator>
  <cp:lastModifiedBy>VAIO</cp:lastModifiedBy>
  <cp:revision>35</cp:revision>
  <dcterms:created xsi:type="dcterms:W3CDTF">2013-12-11T14:05:51Z</dcterms:created>
  <dcterms:modified xsi:type="dcterms:W3CDTF">2014-02-25T08:03:50Z</dcterms:modified>
</cp:coreProperties>
</file>