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6" r:id="rId7"/>
    <p:sldId id="272" r:id="rId8"/>
    <p:sldId id="274" r:id="rId9"/>
    <p:sldId id="262" r:id="rId10"/>
    <p:sldId id="263" r:id="rId11"/>
    <p:sldId id="264" r:id="rId12"/>
    <p:sldId id="276" r:id="rId13"/>
    <p:sldId id="265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E3A10-5008-41E1-A3A9-2DF282C8AC46}" type="doc">
      <dgm:prSet loTypeId="urn:microsoft.com/office/officeart/2005/8/layout/vList3#1" loCatId="list" qsTypeId="urn:microsoft.com/office/officeart/2005/8/quickstyle/3d1" qsCatId="3D" csTypeId="urn:microsoft.com/office/officeart/2005/8/colors/colorful1#1" csCatId="colorful" phldr="1"/>
      <dgm:spPr/>
    </dgm:pt>
    <dgm:pt modelId="{61FC0050-E90D-409E-83F8-C753703605CC}">
      <dgm:prSet phldrT="[Text]"/>
      <dgm:spPr/>
      <dgm:t>
        <a:bodyPr/>
        <a:lstStyle/>
        <a:p>
          <a:r>
            <a:rPr lang="id-ID" dirty="0" smtClean="0"/>
            <a:t>Rangkaian kegiatan yang diorganisasikan </a:t>
          </a:r>
          <a:endParaRPr lang="id-ID" dirty="0"/>
        </a:p>
      </dgm:t>
    </dgm:pt>
    <dgm:pt modelId="{6D63FCF1-C27B-4197-BF82-48BF8EBDF42F}" type="parTrans" cxnId="{0D291D21-D623-4073-A5A4-42C7A0185CD4}">
      <dgm:prSet/>
      <dgm:spPr/>
      <dgm:t>
        <a:bodyPr/>
        <a:lstStyle/>
        <a:p>
          <a:endParaRPr lang="id-ID"/>
        </a:p>
      </dgm:t>
    </dgm:pt>
    <dgm:pt modelId="{4086D523-79A5-4400-BE9F-EC47D0FADCD5}" type="sibTrans" cxnId="{0D291D21-D623-4073-A5A4-42C7A0185CD4}">
      <dgm:prSet/>
      <dgm:spPr/>
      <dgm:t>
        <a:bodyPr/>
        <a:lstStyle/>
        <a:p>
          <a:endParaRPr lang="id-ID"/>
        </a:p>
      </dgm:t>
    </dgm:pt>
    <dgm:pt modelId="{21BE903A-81FC-4A67-A19C-E20480E11371}">
      <dgm:prSet phldrT="[Text]"/>
      <dgm:spPr/>
      <dgm:t>
        <a:bodyPr/>
        <a:lstStyle/>
        <a:p>
          <a:r>
            <a:rPr lang="id-ID" dirty="0" smtClean="0"/>
            <a:t>Berlangsung secara berkesinambungan dan teratur</a:t>
          </a:r>
          <a:endParaRPr lang="id-ID" dirty="0"/>
        </a:p>
      </dgm:t>
    </dgm:pt>
    <dgm:pt modelId="{1C04E680-975E-41E3-A696-58F4AD8F751A}" type="parTrans" cxnId="{F93962BD-A609-4FF6-BA3A-8357B620DDE0}">
      <dgm:prSet/>
      <dgm:spPr/>
      <dgm:t>
        <a:bodyPr/>
        <a:lstStyle/>
        <a:p>
          <a:endParaRPr lang="id-ID"/>
        </a:p>
      </dgm:t>
    </dgm:pt>
    <dgm:pt modelId="{55AD13C6-9975-487F-B6C2-CCA23F9249BB}" type="sibTrans" cxnId="{F93962BD-A609-4FF6-BA3A-8357B620DDE0}">
      <dgm:prSet/>
      <dgm:spPr/>
      <dgm:t>
        <a:bodyPr/>
        <a:lstStyle/>
        <a:p>
          <a:endParaRPr lang="id-ID"/>
        </a:p>
      </dgm:t>
    </dgm:pt>
    <dgm:pt modelId="{C624BE21-2763-4961-96DD-6C90FBF69865}">
      <dgm:prSet phldrT="[Text]"/>
      <dgm:spPr/>
      <dgm:t>
        <a:bodyPr/>
        <a:lstStyle/>
        <a:p>
          <a:r>
            <a:rPr lang="id-ID" dirty="0" smtClean="0"/>
            <a:t>Tujuannya untuk dimengerti oleh pihak yang berkepentingan</a:t>
          </a:r>
          <a:endParaRPr lang="id-ID" dirty="0"/>
        </a:p>
      </dgm:t>
    </dgm:pt>
    <dgm:pt modelId="{02E59D9D-742E-4394-B62B-5CFE851B6EA3}" type="parTrans" cxnId="{C37570C1-5710-449E-93B2-327A46619BDE}">
      <dgm:prSet/>
      <dgm:spPr/>
      <dgm:t>
        <a:bodyPr/>
        <a:lstStyle/>
        <a:p>
          <a:endParaRPr lang="id-ID"/>
        </a:p>
      </dgm:t>
    </dgm:pt>
    <dgm:pt modelId="{3B95D30C-EF21-45D4-90EF-BC6009AB3A2C}" type="sibTrans" cxnId="{C37570C1-5710-449E-93B2-327A46619BDE}">
      <dgm:prSet/>
      <dgm:spPr/>
      <dgm:t>
        <a:bodyPr/>
        <a:lstStyle/>
        <a:p>
          <a:endParaRPr lang="id-ID"/>
        </a:p>
      </dgm:t>
    </dgm:pt>
    <dgm:pt modelId="{2B007D52-5D68-47F3-896A-CCD0B324A0DC}" type="pres">
      <dgm:prSet presAssocID="{DFAE3A10-5008-41E1-A3A9-2DF282C8AC46}" presName="linearFlow" presStyleCnt="0">
        <dgm:presLayoutVars>
          <dgm:dir/>
          <dgm:resizeHandles val="exact"/>
        </dgm:presLayoutVars>
      </dgm:prSet>
      <dgm:spPr/>
    </dgm:pt>
    <dgm:pt modelId="{66303650-5E6F-4114-AB0E-56673538BD48}" type="pres">
      <dgm:prSet presAssocID="{61FC0050-E90D-409E-83F8-C753703605CC}" presName="composite" presStyleCnt="0"/>
      <dgm:spPr/>
    </dgm:pt>
    <dgm:pt modelId="{E03BE7CD-2F19-4191-8204-68849628760D}" type="pres">
      <dgm:prSet presAssocID="{61FC0050-E90D-409E-83F8-C753703605CC}" presName="imgShp" presStyleLbl="fgImgPlace1" presStyleIdx="0" presStyleCnt="3"/>
      <dgm:spPr/>
    </dgm:pt>
    <dgm:pt modelId="{31766F62-6364-4247-85FC-606B5B1E42F9}" type="pres">
      <dgm:prSet presAssocID="{61FC0050-E90D-409E-83F8-C753703605C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703C6B0-2A9A-495A-B0B7-745DD2E75D72}" type="pres">
      <dgm:prSet presAssocID="{4086D523-79A5-4400-BE9F-EC47D0FADCD5}" presName="spacing" presStyleCnt="0"/>
      <dgm:spPr/>
    </dgm:pt>
    <dgm:pt modelId="{0F18740C-B0B1-40BD-8FBD-C8A0EAF8BB63}" type="pres">
      <dgm:prSet presAssocID="{21BE903A-81FC-4A67-A19C-E20480E11371}" presName="composite" presStyleCnt="0"/>
      <dgm:spPr/>
    </dgm:pt>
    <dgm:pt modelId="{82EAB26D-A029-400D-BDFA-857CD7F7D532}" type="pres">
      <dgm:prSet presAssocID="{21BE903A-81FC-4A67-A19C-E20480E11371}" presName="imgShp" presStyleLbl="fgImgPlace1" presStyleIdx="1" presStyleCnt="3"/>
      <dgm:spPr/>
    </dgm:pt>
    <dgm:pt modelId="{0BF455CC-9D7B-41AE-82AA-029BF59B713E}" type="pres">
      <dgm:prSet presAssocID="{21BE903A-81FC-4A67-A19C-E20480E1137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8A0C5C8-4742-4DE3-AE25-4E36FE61C0E6}" type="pres">
      <dgm:prSet presAssocID="{55AD13C6-9975-487F-B6C2-CCA23F9249BB}" presName="spacing" presStyleCnt="0"/>
      <dgm:spPr/>
    </dgm:pt>
    <dgm:pt modelId="{71ED1B72-B7B4-4522-84B4-B299395E2EBB}" type="pres">
      <dgm:prSet presAssocID="{C624BE21-2763-4961-96DD-6C90FBF69865}" presName="composite" presStyleCnt="0"/>
      <dgm:spPr/>
    </dgm:pt>
    <dgm:pt modelId="{35108CCD-D0BE-4D96-B883-BE89E5D5B286}" type="pres">
      <dgm:prSet presAssocID="{C624BE21-2763-4961-96DD-6C90FBF69865}" presName="imgShp" presStyleLbl="fgImgPlace1" presStyleIdx="2" presStyleCnt="3"/>
      <dgm:spPr/>
    </dgm:pt>
    <dgm:pt modelId="{24FF486C-82AD-49BD-BA79-A0C01DB9B6B0}" type="pres">
      <dgm:prSet presAssocID="{C624BE21-2763-4961-96DD-6C90FBF6986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33CC84D-D78F-4A6A-9548-19B44E37691B}" type="presOf" srcId="{21BE903A-81FC-4A67-A19C-E20480E11371}" destId="{0BF455CC-9D7B-41AE-82AA-029BF59B713E}" srcOrd="0" destOrd="0" presId="urn:microsoft.com/office/officeart/2005/8/layout/vList3#1"/>
    <dgm:cxn modelId="{61ABF15D-844D-4125-B128-F205E69185D8}" type="presOf" srcId="{C624BE21-2763-4961-96DD-6C90FBF69865}" destId="{24FF486C-82AD-49BD-BA79-A0C01DB9B6B0}" srcOrd="0" destOrd="0" presId="urn:microsoft.com/office/officeart/2005/8/layout/vList3#1"/>
    <dgm:cxn modelId="{61B283F7-E94D-4B32-B17B-BC50317436F1}" type="presOf" srcId="{DFAE3A10-5008-41E1-A3A9-2DF282C8AC46}" destId="{2B007D52-5D68-47F3-896A-CCD0B324A0DC}" srcOrd="0" destOrd="0" presId="urn:microsoft.com/office/officeart/2005/8/layout/vList3#1"/>
    <dgm:cxn modelId="{0D291D21-D623-4073-A5A4-42C7A0185CD4}" srcId="{DFAE3A10-5008-41E1-A3A9-2DF282C8AC46}" destId="{61FC0050-E90D-409E-83F8-C753703605CC}" srcOrd="0" destOrd="0" parTransId="{6D63FCF1-C27B-4197-BF82-48BF8EBDF42F}" sibTransId="{4086D523-79A5-4400-BE9F-EC47D0FADCD5}"/>
    <dgm:cxn modelId="{F93962BD-A609-4FF6-BA3A-8357B620DDE0}" srcId="{DFAE3A10-5008-41E1-A3A9-2DF282C8AC46}" destId="{21BE903A-81FC-4A67-A19C-E20480E11371}" srcOrd="1" destOrd="0" parTransId="{1C04E680-975E-41E3-A696-58F4AD8F751A}" sibTransId="{55AD13C6-9975-487F-B6C2-CCA23F9249BB}"/>
    <dgm:cxn modelId="{1D7417BD-7888-41B2-9241-FA2EC6515A47}" type="presOf" srcId="{61FC0050-E90D-409E-83F8-C753703605CC}" destId="{31766F62-6364-4247-85FC-606B5B1E42F9}" srcOrd="0" destOrd="0" presId="urn:microsoft.com/office/officeart/2005/8/layout/vList3#1"/>
    <dgm:cxn modelId="{C37570C1-5710-449E-93B2-327A46619BDE}" srcId="{DFAE3A10-5008-41E1-A3A9-2DF282C8AC46}" destId="{C624BE21-2763-4961-96DD-6C90FBF69865}" srcOrd="2" destOrd="0" parTransId="{02E59D9D-742E-4394-B62B-5CFE851B6EA3}" sibTransId="{3B95D30C-EF21-45D4-90EF-BC6009AB3A2C}"/>
    <dgm:cxn modelId="{8B450B79-1BFC-4F67-BEE0-194A523D2333}" type="presParOf" srcId="{2B007D52-5D68-47F3-896A-CCD0B324A0DC}" destId="{66303650-5E6F-4114-AB0E-56673538BD48}" srcOrd="0" destOrd="0" presId="urn:microsoft.com/office/officeart/2005/8/layout/vList3#1"/>
    <dgm:cxn modelId="{CF49C9DD-65F6-41B9-AFC3-BCFE3E98303E}" type="presParOf" srcId="{66303650-5E6F-4114-AB0E-56673538BD48}" destId="{E03BE7CD-2F19-4191-8204-68849628760D}" srcOrd="0" destOrd="0" presId="urn:microsoft.com/office/officeart/2005/8/layout/vList3#1"/>
    <dgm:cxn modelId="{D62E2C9C-520B-48C5-88F5-2D56B8ADC723}" type="presParOf" srcId="{66303650-5E6F-4114-AB0E-56673538BD48}" destId="{31766F62-6364-4247-85FC-606B5B1E42F9}" srcOrd="1" destOrd="0" presId="urn:microsoft.com/office/officeart/2005/8/layout/vList3#1"/>
    <dgm:cxn modelId="{DD061841-99B0-49C6-A972-B57616112E98}" type="presParOf" srcId="{2B007D52-5D68-47F3-896A-CCD0B324A0DC}" destId="{8703C6B0-2A9A-495A-B0B7-745DD2E75D72}" srcOrd="1" destOrd="0" presId="urn:microsoft.com/office/officeart/2005/8/layout/vList3#1"/>
    <dgm:cxn modelId="{CC62E30F-E0C7-4BEA-A3E2-76153BA4097B}" type="presParOf" srcId="{2B007D52-5D68-47F3-896A-CCD0B324A0DC}" destId="{0F18740C-B0B1-40BD-8FBD-C8A0EAF8BB63}" srcOrd="2" destOrd="0" presId="urn:microsoft.com/office/officeart/2005/8/layout/vList3#1"/>
    <dgm:cxn modelId="{77F31441-C424-4A25-A811-B18771F6A919}" type="presParOf" srcId="{0F18740C-B0B1-40BD-8FBD-C8A0EAF8BB63}" destId="{82EAB26D-A029-400D-BDFA-857CD7F7D532}" srcOrd="0" destOrd="0" presId="urn:microsoft.com/office/officeart/2005/8/layout/vList3#1"/>
    <dgm:cxn modelId="{BAAE5956-B18C-4023-A74B-9D5EE542D96A}" type="presParOf" srcId="{0F18740C-B0B1-40BD-8FBD-C8A0EAF8BB63}" destId="{0BF455CC-9D7B-41AE-82AA-029BF59B713E}" srcOrd="1" destOrd="0" presId="urn:microsoft.com/office/officeart/2005/8/layout/vList3#1"/>
    <dgm:cxn modelId="{E73DBC4E-C9B9-479F-8A19-0E9E9D28E245}" type="presParOf" srcId="{2B007D52-5D68-47F3-896A-CCD0B324A0DC}" destId="{18A0C5C8-4742-4DE3-AE25-4E36FE61C0E6}" srcOrd="3" destOrd="0" presId="urn:microsoft.com/office/officeart/2005/8/layout/vList3#1"/>
    <dgm:cxn modelId="{38CAFB78-E154-4374-8902-00AF45CAC133}" type="presParOf" srcId="{2B007D52-5D68-47F3-896A-CCD0B324A0DC}" destId="{71ED1B72-B7B4-4522-84B4-B299395E2EBB}" srcOrd="4" destOrd="0" presId="urn:microsoft.com/office/officeart/2005/8/layout/vList3#1"/>
    <dgm:cxn modelId="{AF8B3BD7-C8E6-4720-BA51-CD440B4EA0CA}" type="presParOf" srcId="{71ED1B72-B7B4-4522-84B4-B299395E2EBB}" destId="{35108CCD-D0BE-4D96-B883-BE89E5D5B286}" srcOrd="0" destOrd="0" presId="urn:microsoft.com/office/officeart/2005/8/layout/vList3#1"/>
    <dgm:cxn modelId="{10FD5E96-881B-46F4-B750-6BA61E8147D2}" type="presParOf" srcId="{71ED1B72-B7B4-4522-84B4-B299395E2EBB}" destId="{24FF486C-82AD-49BD-BA79-A0C01DB9B6B0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766F62-6364-4247-85FC-606B5B1E42F9}">
      <dsp:nvSpPr>
        <dsp:cNvPr id="0" name=""/>
        <dsp:cNvSpPr/>
      </dsp:nvSpPr>
      <dsp:spPr>
        <a:xfrm rot="10800000">
          <a:off x="936779" y="367"/>
          <a:ext cx="2825233" cy="900642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158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Rangkaian kegiatan yang diorganisasikan </a:t>
          </a:r>
          <a:endParaRPr lang="id-ID" sz="1600" kern="1200" dirty="0"/>
        </a:p>
      </dsp:txBody>
      <dsp:txXfrm rot="10800000">
        <a:off x="936779" y="367"/>
        <a:ext cx="2825233" cy="900642"/>
      </dsp:txXfrm>
    </dsp:sp>
    <dsp:sp modelId="{E03BE7CD-2F19-4191-8204-68849628760D}">
      <dsp:nvSpPr>
        <dsp:cNvPr id="0" name=""/>
        <dsp:cNvSpPr/>
      </dsp:nvSpPr>
      <dsp:spPr>
        <a:xfrm>
          <a:off x="486458" y="367"/>
          <a:ext cx="900642" cy="900642"/>
        </a:xfrm>
        <a:prstGeom prst="ellipse">
          <a:avLst/>
        </a:prstGeom>
        <a:gradFill rotWithShape="0">
          <a:gsLst>
            <a:gs pos="0">
              <a:schemeClr val="accent2">
                <a:tint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BF455CC-9D7B-41AE-82AA-029BF59B713E}">
      <dsp:nvSpPr>
        <dsp:cNvPr id="0" name=""/>
        <dsp:cNvSpPr/>
      </dsp:nvSpPr>
      <dsp:spPr>
        <a:xfrm rot="10800000">
          <a:off x="936779" y="1169858"/>
          <a:ext cx="2825233" cy="900642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158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Berlangsung secara berkesinambungan dan teratur</a:t>
          </a:r>
          <a:endParaRPr lang="id-ID" sz="1600" kern="1200" dirty="0"/>
        </a:p>
      </dsp:txBody>
      <dsp:txXfrm rot="10800000">
        <a:off x="936779" y="1169858"/>
        <a:ext cx="2825233" cy="900642"/>
      </dsp:txXfrm>
    </dsp:sp>
    <dsp:sp modelId="{82EAB26D-A029-400D-BDFA-857CD7F7D532}">
      <dsp:nvSpPr>
        <dsp:cNvPr id="0" name=""/>
        <dsp:cNvSpPr/>
      </dsp:nvSpPr>
      <dsp:spPr>
        <a:xfrm>
          <a:off x="486458" y="1169858"/>
          <a:ext cx="900642" cy="900642"/>
        </a:xfrm>
        <a:prstGeom prst="ellipse">
          <a:avLst/>
        </a:prstGeom>
        <a:gradFill rotWithShape="0">
          <a:gsLst>
            <a:gs pos="0">
              <a:schemeClr val="accent3">
                <a:tint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tint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tint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4FF486C-82AD-49BD-BA79-A0C01DB9B6B0}">
      <dsp:nvSpPr>
        <dsp:cNvPr id="0" name=""/>
        <dsp:cNvSpPr/>
      </dsp:nvSpPr>
      <dsp:spPr>
        <a:xfrm rot="10800000">
          <a:off x="936779" y="2339350"/>
          <a:ext cx="2825233" cy="900642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158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Tujuannya untuk dimengerti oleh pihak yang berkepentingan</a:t>
          </a:r>
          <a:endParaRPr lang="id-ID" sz="1600" kern="1200" dirty="0"/>
        </a:p>
      </dsp:txBody>
      <dsp:txXfrm rot="10800000">
        <a:off x="936779" y="2339350"/>
        <a:ext cx="2825233" cy="900642"/>
      </dsp:txXfrm>
    </dsp:sp>
    <dsp:sp modelId="{35108CCD-D0BE-4D96-B883-BE89E5D5B286}">
      <dsp:nvSpPr>
        <dsp:cNvPr id="0" name=""/>
        <dsp:cNvSpPr/>
      </dsp:nvSpPr>
      <dsp:spPr>
        <a:xfrm>
          <a:off x="486458" y="2339350"/>
          <a:ext cx="900642" cy="900642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tint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tint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F4FB9-0529-4CFE-8B9E-BA4BC034D65D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2E4E7-E5A1-4882-9508-A43D4917C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C8FE2-A80B-45DC-9E94-0EEB84B91733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3D940-9D7B-44CE-B38A-C0F8974F4C7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baseline="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B7427-CA94-4095-BDE4-96ADEA268FB5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3639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B7427-CA94-4095-BDE4-96ADEA268FB5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32508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B7427-CA94-4095-BDE4-96ADEA268FB5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50057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B7427-CA94-4095-BDE4-96ADEA268FB5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33543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C9D9F-EFDB-4A1A-B68C-FB5D1815AD1F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B7427-CA94-4095-BDE4-96ADEA268FB5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43306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B7427-CA94-4095-BDE4-96ADEA268FB5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3905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CC1419-1B50-47FB-B966-4F827885B06C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2F2A0D-C826-4791-884B-035F7EE4F786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5.w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microsoft.com/office/2007/relationships/diagramDrawing" Target="../diagrams/drawing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8.wmf"/><Relationship Id="rId4" Type="http://schemas.openxmlformats.org/officeDocument/2006/relationships/diagramData" Target="../diagrams/data1.xm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9592" y="228600"/>
            <a:ext cx="6048672" cy="161622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dirty="0" smtClean="0">
                <a:solidFill>
                  <a:srgbClr val="FF0000"/>
                </a:solidFill>
                <a:latin typeface="Bradley Hand ITC" pitchFamily="66" charset="0"/>
              </a:rPr>
              <a:t>Orientasi </a:t>
            </a:r>
            <a:r>
              <a:rPr lang="id-ID" sz="3200" dirty="0" smtClean="0">
                <a:solidFill>
                  <a:srgbClr val="FF0000"/>
                </a:solidFill>
                <a:latin typeface="Broadway" pitchFamily="82" charset="0"/>
              </a:rPr>
              <a:t>KEHUMASAN</a:t>
            </a:r>
            <a:r>
              <a:rPr lang="id-ID" sz="3200" dirty="0" smtClean="0">
                <a:latin typeface="Broadway" pitchFamily="82" charset="0"/>
              </a:rPr>
              <a:t/>
            </a:r>
            <a:br>
              <a:rPr lang="id-ID" sz="3200" dirty="0" smtClean="0">
                <a:latin typeface="Broadway" pitchFamily="82" charset="0"/>
              </a:rPr>
            </a:br>
            <a:r>
              <a:rPr lang="id-ID" sz="3200" dirty="0" smtClean="0">
                <a:latin typeface="Broadway" pitchFamily="82" charset="0"/>
              </a:rPr>
              <a:t/>
            </a:r>
            <a:br>
              <a:rPr lang="id-ID" sz="3200" dirty="0" smtClean="0">
                <a:latin typeface="Broadway" pitchFamily="82" charset="0"/>
              </a:rPr>
            </a:br>
            <a:r>
              <a:rPr lang="id-ID" sz="3200" dirty="0" smtClean="0">
                <a:solidFill>
                  <a:srgbClr val="FFFF00"/>
                </a:solidFill>
                <a:latin typeface="Broadway" pitchFamily="82" charset="0"/>
              </a:rPr>
              <a:t>KEHUMASAN DALAM LINGKUP KEMENTERIAN AGAMA</a:t>
            </a:r>
            <a:endParaRPr lang="en-US" dirty="0" smtClean="0">
              <a:solidFill>
                <a:srgbClr val="FFFF00"/>
              </a:solidFill>
              <a:latin typeface="Broadway" pitchFamily="82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667000"/>
            <a:ext cx="7863408" cy="4191000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b="0" dirty="0" smtClean="0">
              <a:solidFill>
                <a:srgbClr val="FF0000"/>
              </a:solidFill>
            </a:endParaRP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err="1" smtClean="0">
                <a:solidFill>
                  <a:srgbClr val="FF0000"/>
                </a:solidFill>
                <a:latin typeface="Arial Black" pitchFamily="34" charset="0"/>
              </a:rPr>
              <a:t>Dipaparkan</a:t>
            </a:r>
            <a:r>
              <a:rPr lang="en-US" b="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  <a:latin typeface="Arial Black" pitchFamily="34" charset="0"/>
              </a:rPr>
              <a:t>oleh</a:t>
            </a:r>
            <a:r>
              <a:rPr lang="en-US" b="0" dirty="0" smtClean="0">
                <a:solidFill>
                  <a:srgbClr val="FF0000"/>
                </a:solidFill>
                <a:latin typeface="Arial Black" pitchFamily="34" charset="0"/>
              </a:rPr>
              <a:t> : </a:t>
            </a:r>
          </a:p>
          <a:p>
            <a:r>
              <a:rPr lang="id-ID" dirty="0" smtClean="0">
                <a:solidFill>
                  <a:srgbClr val="FF0000"/>
                </a:solidFill>
                <a:latin typeface="Arial Black" pitchFamily="34" charset="0"/>
              </a:rPr>
              <a:t>H. </a:t>
            </a:r>
            <a:r>
              <a:rPr lang="id-ID" b="0" dirty="0" smtClean="0">
                <a:solidFill>
                  <a:srgbClr val="FF0000"/>
                </a:solidFill>
                <a:latin typeface="Arial Black" pitchFamily="34" charset="0"/>
              </a:rPr>
              <a:t>Nopian Gustari.JH, S.PdI, M.Pd.I</a:t>
            </a:r>
            <a:endParaRPr lang="en-US" sz="2800" dirty="0" smtClean="0"/>
          </a:p>
        </p:txBody>
      </p:sp>
      <p:pic>
        <p:nvPicPr>
          <p:cNvPr id="5" name="Picture 2" descr="http://1.bp.blogspot.com/-OZ0GJksfmDk/UdyY0G-e5jI/AAAAAAAAKlI/NCnu4AXasGM/s320/bm-image-73598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1809780" cy="1643074"/>
          </a:xfrm>
          <a:prstGeom prst="rect">
            <a:avLst/>
          </a:prstGeom>
          <a:noFill/>
        </p:spPr>
      </p:pic>
      <p:pic>
        <p:nvPicPr>
          <p:cNvPr id="2" name="Picture 2" descr="C:\Users\DELL\Downloads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916832"/>
            <a:ext cx="6768752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Ber”sahabat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”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Wartawan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id-ID" dirty="0"/>
              <a:t>Jangan menghindari media, karena media justeru bisa menguntungkan kita.</a:t>
            </a:r>
            <a:endParaRPr lang="en-US" dirty="0"/>
          </a:p>
          <a:p>
            <a:pPr algn="just">
              <a:buFont typeface="Wingdings" pitchFamily="2" charset="2"/>
              <a:buChar char="§"/>
            </a:pPr>
            <a:r>
              <a:rPr lang="id-ID" dirty="0"/>
              <a:t>Media bisa mensosialisasikan/mempromosikan produk kita.</a:t>
            </a:r>
            <a:endParaRPr lang="en-US" dirty="0"/>
          </a:p>
          <a:p>
            <a:pPr algn="just">
              <a:buFont typeface="Wingdings" pitchFamily="2" charset="2"/>
              <a:buChar char="§"/>
            </a:pPr>
            <a:r>
              <a:rPr lang="id-ID" dirty="0"/>
              <a:t>Media bisa menjelaskan posisi/sikap kita terhadap suatu hal.</a:t>
            </a:r>
            <a:endParaRPr lang="en-US" dirty="0"/>
          </a:p>
          <a:p>
            <a:pPr algn="just">
              <a:buFont typeface="Wingdings" pitchFamily="2" charset="2"/>
              <a:buChar char="§"/>
            </a:pPr>
            <a:r>
              <a:rPr lang="id-ID" dirty="0"/>
              <a:t>Media sebagai kontrol sosial terhadap praktik bisnis kita.</a:t>
            </a:r>
            <a:endParaRPr lang="en-US" dirty="0"/>
          </a:p>
          <a:p>
            <a:pPr algn="just">
              <a:buFont typeface="Wingdings" pitchFamily="2" charset="2"/>
              <a:buChar char="§"/>
            </a:pPr>
            <a:r>
              <a:rPr lang="id-ID" dirty="0"/>
              <a:t>Media yang bersahabat adalah aset kita untuk jangka panjang.</a:t>
            </a:r>
            <a:endParaRPr lang="en-US" dirty="0"/>
          </a:p>
          <a:p>
            <a:pPr algn="just">
              <a:buFont typeface="Wingdings" pitchFamily="2" charset="2"/>
              <a:buChar char="§"/>
            </a:pPr>
            <a:endParaRPr lang="en-US" sz="2800" b="1" dirty="0"/>
          </a:p>
          <a:p>
            <a:pPr marL="0" indent="0" algn="r"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So… Let’s make a “</a:t>
            </a:r>
            <a:r>
              <a:rPr lang="en-US" sz="2800" b="1" i="1" dirty="0" smtClean="0">
                <a:solidFill>
                  <a:srgbClr val="00B050"/>
                </a:solidFill>
              </a:rPr>
              <a:t>friend</a:t>
            </a:r>
            <a:r>
              <a:rPr lang="id-ID" sz="2800" b="1" i="1" dirty="0" smtClean="0">
                <a:solidFill>
                  <a:srgbClr val="00B050"/>
                </a:solidFill>
              </a:rPr>
              <a:t>”</a:t>
            </a:r>
            <a:r>
              <a:rPr lang="en-US" sz="2800" b="1" i="1" dirty="0" smtClean="0">
                <a:solidFill>
                  <a:srgbClr val="00B050"/>
                </a:solidFill>
              </a:rPr>
              <a:t> </a:t>
            </a:r>
            <a:r>
              <a:rPr lang="en-US" sz="2800" b="1" i="1" dirty="0">
                <a:solidFill>
                  <a:srgbClr val="00B050"/>
                </a:solidFill>
              </a:rPr>
              <a:t>with </a:t>
            </a:r>
            <a:endParaRPr lang="id-ID" sz="2800" b="1" i="1" dirty="0" smtClean="0">
              <a:solidFill>
                <a:srgbClr val="00B050"/>
              </a:solidFill>
            </a:endParaRPr>
          </a:p>
          <a:p>
            <a:pPr marL="0" indent="0" algn="r">
              <a:buNone/>
            </a:pPr>
            <a:r>
              <a:rPr lang="en-US" sz="2800" b="1" i="1" dirty="0" smtClean="0">
                <a:solidFill>
                  <a:srgbClr val="00B050"/>
                </a:solidFill>
              </a:rPr>
              <a:t>the  </a:t>
            </a:r>
            <a:r>
              <a:rPr lang="en-US" sz="2800" b="1" i="1" dirty="0">
                <a:solidFill>
                  <a:srgbClr val="00B050"/>
                </a:solidFill>
              </a:rPr>
              <a:t>journalists…</a:t>
            </a:r>
            <a:endParaRPr lang="id-ID" sz="28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86337"/>
            <a:ext cx="2438400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088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Bersiaplah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menghadapi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wawancara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dengan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media…</a:t>
            </a:r>
            <a:br>
              <a:rPr lang="en-US" sz="2800" dirty="0" smtClean="0">
                <a:latin typeface="Aharoni" pitchFamily="2" charset="-79"/>
                <a:cs typeface="Aharoni" pitchFamily="2" charset="-79"/>
              </a:rPr>
            </a:b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Satrio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Aris</a:t>
            </a:r>
            <a:r>
              <a:rPr lang="en-US" sz="2800" dirty="0" err="1">
                <a:latin typeface="Aharoni" pitchFamily="2" charset="-79"/>
                <a:cs typeface="Aharoni" pitchFamily="2" charset="-79"/>
              </a:rPr>
              <a:t>m</a:t>
            </a:r>
            <a:r>
              <a:rPr lang="en-US" sz="2800" dirty="0" err="1" smtClean="0">
                <a:latin typeface="Aharoni" pitchFamily="2" charset="-79"/>
                <a:cs typeface="Aharoni" pitchFamily="2" charset="-79"/>
              </a:rPr>
              <a:t>unandar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)</a:t>
            </a:r>
            <a:endParaRPr lang="id-ID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4103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id-ID" dirty="0"/>
              <a:t>Persiapkan pemahaman Anda dengan rumus: 5W + 1H</a:t>
            </a:r>
            <a:br>
              <a:rPr lang="id-ID" dirty="0"/>
            </a:br>
            <a:r>
              <a:rPr lang="id-ID" dirty="0"/>
              <a:t>What (apa)</a:t>
            </a:r>
            <a:br>
              <a:rPr lang="id-ID" dirty="0"/>
            </a:br>
            <a:r>
              <a:rPr lang="id-ID" dirty="0"/>
              <a:t>Who (siapa)</a:t>
            </a:r>
            <a:br>
              <a:rPr lang="id-ID" dirty="0"/>
            </a:br>
            <a:r>
              <a:rPr lang="id-ID" dirty="0"/>
              <a:t>Why (mengapa)</a:t>
            </a:r>
            <a:br>
              <a:rPr lang="id-ID" dirty="0"/>
            </a:br>
            <a:r>
              <a:rPr lang="id-ID" dirty="0"/>
              <a:t>When (kapan)</a:t>
            </a:r>
            <a:br>
              <a:rPr lang="id-ID" dirty="0"/>
            </a:br>
            <a:r>
              <a:rPr lang="id-ID" dirty="0"/>
              <a:t>Where (di mana)</a:t>
            </a:r>
            <a:br>
              <a:rPr lang="id-ID" dirty="0"/>
            </a:br>
            <a:r>
              <a:rPr lang="id-ID" dirty="0"/>
              <a:t>How (bagaimana)</a:t>
            </a:r>
            <a:br>
              <a:rPr lang="id-ID" dirty="0"/>
            </a:b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Berbicara </a:t>
            </a:r>
            <a:r>
              <a:rPr lang="id-ID" dirty="0"/>
              <a:t>jelas, tidak terburu-buru, dan </a:t>
            </a:r>
            <a:r>
              <a:rPr lang="id-ID" dirty="0" smtClean="0"/>
              <a:t>langsung.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Bersikap </a:t>
            </a:r>
            <a:r>
              <a:rPr lang="id-ID" dirty="0"/>
              <a:t>terus terang, meyakinkan, dan bisa </a:t>
            </a:r>
            <a:r>
              <a:rPr lang="id-ID" dirty="0" smtClean="0"/>
              <a:t>dipahami.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Berperilaku </a:t>
            </a:r>
            <a:r>
              <a:rPr lang="id-ID" dirty="0"/>
              <a:t>ramah, bersahabat, dan hindari bersikap defensif.</a:t>
            </a:r>
            <a:br>
              <a:rPr lang="id-ID" dirty="0"/>
            </a:br>
            <a:endParaRPr lang="id-ID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5500" y="5589240"/>
            <a:ext cx="2857500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62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 descr="http://ntb1.kemenag.go.id/file/media/chartdep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5688632" cy="4968552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-27384"/>
            <a:ext cx="9144000" cy="93610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PERAN INTERNAL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908720"/>
            <a:ext cx="172819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Internal stakeholders</a:t>
            </a:r>
            <a:endParaRPr lang="en-US" b="1" dirty="0"/>
          </a:p>
        </p:txBody>
      </p:sp>
      <p:pic>
        <p:nvPicPr>
          <p:cNvPr id="9" name="Picture 2" descr="http://www.anneahira.com/images/komunikasi-dalam-organisas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574" y="908720"/>
            <a:ext cx="297142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646860" cy="1795708"/>
          </a:xfrm>
        </p:spPr>
        <p:txBody>
          <a:bodyPr>
            <a:noAutofit/>
          </a:bodyPr>
          <a:lstStyle/>
          <a:p>
            <a:r>
              <a:rPr lang="en-US" b="1" spc="0" dirty="0" err="1" smtClean="0"/>
              <a:t>Pemanfaatan</a:t>
            </a:r>
            <a:r>
              <a:rPr lang="en-US" b="1" spc="0" dirty="0"/>
              <a:t> </a:t>
            </a:r>
            <a:r>
              <a:rPr lang="en-US" b="1" spc="0" dirty="0" smtClean="0"/>
              <a:t>Internet </a:t>
            </a:r>
            <a:br>
              <a:rPr lang="en-US" b="1" spc="0" dirty="0" smtClean="0"/>
            </a:br>
            <a:r>
              <a:rPr lang="en-US" b="1" spc="0" dirty="0" err="1" smtClean="0"/>
              <a:t>bagi</a:t>
            </a:r>
            <a:r>
              <a:rPr lang="en-US" b="1" spc="0" dirty="0" smtClean="0"/>
              <a:t> </a:t>
            </a:r>
            <a:r>
              <a:rPr lang="en-US" b="1" spc="0" dirty="0" err="1" smtClean="0"/>
              <a:t>Humas</a:t>
            </a:r>
            <a:endParaRPr lang="en-US" b="1" spc="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 descr="C:\Users\DELL\Downloads\downloa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68960"/>
            <a:ext cx="6480720" cy="2880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52590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&amp;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Humas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8000"/>
            <a:ext cx="7620000" cy="1790700"/>
          </a:xfrm>
        </p:spPr>
        <p:txBody>
          <a:bodyPr>
            <a:normAutofit fontScale="92500"/>
          </a:bodyPr>
          <a:lstStyle/>
          <a:p>
            <a:r>
              <a:rPr lang="en-US" sz="3000" dirty="0" err="1" smtClean="0"/>
              <a:t>Layanan</a:t>
            </a:r>
            <a:r>
              <a:rPr lang="en-US" sz="3000" dirty="0" smtClean="0"/>
              <a:t> </a:t>
            </a:r>
            <a:r>
              <a:rPr lang="en-US" sz="3000" dirty="0" err="1"/>
              <a:t>informasi</a:t>
            </a:r>
            <a:r>
              <a:rPr lang="en-US" sz="3000" dirty="0"/>
              <a:t> (</a:t>
            </a:r>
            <a:r>
              <a:rPr lang="en-US" sz="3000" dirty="0" smtClean="0"/>
              <a:t>data, </a:t>
            </a:r>
            <a:r>
              <a:rPr lang="en-US" sz="3000" dirty="0" err="1"/>
              <a:t>publikasi</a:t>
            </a:r>
            <a:r>
              <a:rPr lang="en-US" sz="3000" dirty="0"/>
              <a:t>/</a:t>
            </a:r>
            <a:r>
              <a:rPr lang="en-US" sz="3000" dirty="0" err="1"/>
              <a:t>sosialisasi</a:t>
            </a:r>
            <a:r>
              <a:rPr lang="en-US" sz="3000" dirty="0"/>
              <a:t>)</a:t>
            </a:r>
          </a:p>
          <a:p>
            <a:r>
              <a:rPr lang="en-US" sz="3000" dirty="0" err="1"/>
              <a:t>Dokumentasi</a:t>
            </a:r>
            <a:r>
              <a:rPr lang="en-US" sz="3000" dirty="0"/>
              <a:t> </a:t>
            </a:r>
          </a:p>
          <a:p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Masyarakat</a:t>
            </a:r>
            <a:endParaRPr lang="en-US" sz="30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Public-Relation-Functions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4025900"/>
            <a:ext cx="84582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248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&amp; </a:t>
            </a:r>
            <a:r>
              <a:rPr lang="en-US" dirty="0" err="1" smtClean="0"/>
              <a:t>Humas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59000"/>
          </a:xfrm>
        </p:spPr>
        <p:txBody>
          <a:bodyPr>
            <a:normAutofit/>
          </a:bodyPr>
          <a:lstStyle/>
          <a:p>
            <a:r>
              <a:rPr lang="en-US" sz="2800" dirty="0" err="1"/>
              <a:t>Belakangan</a:t>
            </a:r>
            <a:r>
              <a:rPr lang="en-US" sz="2800" dirty="0"/>
              <a:t>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i="1" dirty="0"/>
              <a:t>e-public relation</a:t>
            </a:r>
            <a:r>
              <a:rPr lang="en-US" sz="2800" dirty="0"/>
              <a:t> (</a:t>
            </a:r>
            <a:r>
              <a:rPr lang="en-US" sz="2800" dirty="0" err="1"/>
              <a:t>ePR</a:t>
            </a:r>
            <a:r>
              <a:rPr lang="en-US" sz="2800" dirty="0"/>
              <a:t>) yang </a:t>
            </a:r>
            <a:r>
              <a:rPr lang="en-US" sz="2800" dirty="0" err="1"/>
              <a:t>diartikan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melaksanan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kehumasan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media internet. </a:t>
            </a:r>
          </a:p>
        </p:txBody>
      </p:sp>
      <p:pic>
        <p:nvPicPr>
          <p:cNvPr id="6" name="Picture 5" descr="socmed-bandwago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9400" y="3230967"/>
            <a:ext cx="3987800" cy="322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768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&amp; </a:t>
            </a:r>
            <a:r>
              <a:rPr lang="en-US" dirty="0" err="1" smtClean="0"/>
              <a:t>Humas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59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optimal </a:t>
            </a:r>
            <a:r>
              <a:rPr lang="en-US" sz="2800" dirty="0" err="1" smtClean="0"/>
              <a:t>disekarang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Humas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800" dirty="0" smtClean="0"/>
              <a:t>Email </a:t>
            </a:r>
            <a:r>
              <a:rPr lang="en-US" sz="2800" dirty="0" err="1" smtClean="0"/>
              <a:t>resmi</a:t>
            </a:r>
            <a:r>
              <a:rPr lang="en-US" sz="2800" dirty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. 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800" dirty="0" smtClean="0"/>
              <a:t>Blog.</a:t>
            </a:r>
          </a:p>
          <a:p>
            <a:pPr marL="868680" lvl="1" indent="-4572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Folded Corner 3"/>
          <p:cNvSpPr/>
          <p:nvPr/>
        </p:nvSpPr>
        <p:spPr>
          <a:xfrm>
            <a:off x="457200" y="3962400"/>
            <a:ext cx="7620000" cy="246380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5760" tIns="0" rIns="457200" bIns="0" rtlCol="0" anchor="ctr"/>
          <a:lstStyle/>
          <a:p>
            <a:r>
              <a:rPr lang="it-IT" sz="2800" dirty="0"/>
              <a:t>Blog </a:t>
            </a:r>
            <a:r>
              <a:rPr lang="it-IT" sz="2800" dirty="0" err="1"/>
              <a:t>dari</a:t>
            </a:r>
            <a:r>
              <a:rPr lang="it-IT" sz="2800" dirty="0"/>
              <a:t> kata </a:t>
            </a:r>
            <a:r>
              <a:rPr lang="it-IT" sz="2800" i="1" dirty="0"/>
              <a:t>web </a:t>
            </a:r>
            <a:r>
              <a:rPr lang="it-IT" sz="2800" dirty="0" err="1"/>
              <a:t>yang</a:t>
            </a:r>
            <a:r>
              <a:rPr lang="it-IT" sz="2800" dirty="0"/>
              <a:t> </a:t>
            </a:r>
            <a:r>
              <a:rPr lang="it-IT" sz="2800" dirty="0" err="1"/>
              <a:t>berarti</a:t>
            </a:r>
            <a:r>
              <a:rPr lang="it-IT" sz="2800" dirty="0"/>
              <a:t> </a:t>
            </a:r>
            <a:r>
              <a:rPr lang="it-IT" sz="2800" dirty="0" err="1"/>
              <a:t>wesbite</a:t>
            </a:r>
            <a:r>
              <a:rPr lang="it-IT" sz="2800" dirty="0"/>
              <a:t> </a:t>
            </a:r>
            <a:r>
              <a:rPr lang="it-IT" sz="2800" dirty="0" err="1"/>
              <a:t>atau</a:t>
            </a:r>
            <a:r>
              <a:rPr lang="it-IT" sz="2800" dirty="0"/>
              <a:t> </a:t>
            </a:r>
            <a:r>
              <a:rPr lang="it-IT" sz="2800" dirty="0" err="1"/>
              <a:t>bisa</a:t>
            </a:r>
            <a:r>
              <a:rPr lang="it-IT" sz="2800" dirty="0"/>
              <a:t> </a:t>
            </a:r>
            <a:r>
              <a:rPr lang="it-IT" sz="2800" dirty="0" err="1"/>
              <a:t>juga</a:t>
            </a:r>
            <a:r>
              <a:rPr lang="it-IT" sz="2800" dirty="0"/>
              <a:t> </a:t>
            </a:r>
            <a:r>
              <a:rPr lang="it-IT" sz="2800" dirty="0" err="1"/>
              <a:t>jejaring</a:t>
            </a:r>
            <a:r>
              <a:rPr lang="it-IT" sz="2800" dirty="0"/>
              <a:t> </a:t>
            </a:r>
            <a:r>
              <a:rPr lang="it-IT" sz="2800" dirty="0" smtClean="0"/>
              <a:t>di internet </a:t>
            </a:r>
            <a:r>
              <a:rPr lang="it-IT" sz="2800" dirty="0" err="1"/>
              <a:t>dan</a:t>
            </a:r>
            <a:r>
              <a:rPr lang="it-IT" sz="2800" dirty="0"/>
              <a:t> </a:t>
            </a:r>
            <a:r>
              <a:rPr lang="it-IT" sz="2800" i="1" dirty="0"/>
              <a:t>log </a:t>
            </a:r>
            <a:r>
              <a:rPr lang="it-IT" sz="2800" dirty="0" err="1"/>
              <a:t>yang</a:t>
            </a:r>
            <a:r>
              <a:rPr lang="it-IT" sz="2800" dirty="0"/>
              <a:t> </a:t>
            </a:r>
            <a:r>
              <a:rPr lang="it-IT" sz="2800" dirty="0" err="1"/>
              <a:t>berarti</a:t>
            </a:r>
            <a:r>
              <a:rPr lang="it-IT" sz="2800" dirty="0"/>
              <a:t> </a:t>
            </a:r>
            <a:r>
              <a:rPr lang="it-IT" sz="2800" dirty="0" err="1"/>
              <a:t>catatan</a:t>
            </a:r>
            <a:r>
              <a:rPr lang="it-IT" sz="2800" dirty="0"/>
              <a:t> </a:t>
            </a:r>
            <a:r>
              <a:rPr lang="it-IT" sz="2800" dirty="0" err="1"/>
              <a:t>harian</a:t>
            </a:r>
            <a:r>
              <a:rPr lang="it-IT" sz="2800" dirty="0"/>
              <a:t> (</a:t>
            </a:r>
            <a:r>
              <a:rPr lang="it-IT" sz="2800" dirty="0" err="1"/>
              <a:t>jurnal</a:t>
            </a:r>
            <a:r>
              <a:rPr lang="it-IT" sz="2800" dirty="0" smtClean="0"/>
              <a:t>). </a:t>
            </a:r>
            <a:r>
              <a:rPr lang="it-IT" sz="2800" dirty="0" err="1" smtClean="0"/>
              <a:t>Dengan</a:t>
            </a:r>
            <a:r>
              <a:rPr lang="it-IT" sz="2800" dirty="0" smtClean="0"/>
              <a:t> kata </a:t>
            </a:r>
            <a:r>
              <a:rPr lang="it-IT" sz="2800" dirty="0" err="1" smtClean="0"/>
              <a:t>lain</a:t>
            </a:r>
            <a:r>
              <a:rPr lang="it-IT" sz="2800" dirty="0" smtClean="0"/>
              <a:t>, website </a:t>
            </a:r>
            <a:r>
              <a:rPr lang="it-IT" sz="2800" dirty="0" err="1" smtClean="0"/>
              <a:t>yang</a:t>
            </a:r>
            <a:r>
              <a:rPr lang="it-IT" sz="2800" dirty="0" smtClean="0"/>
              <a:t> </a:t>
            </a:r>
            <a:r>
              <a:rPr lang="it-IT" sz="2800" dirty="0" err="1" smtClean="0"/>
              <a:t>diupdate</a:t>
            </a:r>
            <a:r>
              <a:rPr lang="it-IT" sz="2800" dirty="0" smtClean="0"/>
              <a:t> </a:t>
            </a:r>
            <a:r>
              <a:rPr lang="it-IT" sz="2800" dirty="0" err="1" smtClean="0"/>
              <a:t>secara</a:t>
            </a:r>
            <a:r>
              <a:rPr lang="it-IT" sz="2800" dirty="0" smtClean="0"/>
              <a:t> </a:t>
            </a:r>
            <a:r>
              <a:rPr lang="it-IT" sz="2800" dirty="0" err="1" smtClean="0"/>
              <a:t>berkala</a:t>
            </a:r>
            <a:r>
              <a:rPr lang="it-IT" sz="28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9413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P spid="4" grpId="0" animBg="1"/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3.google.com/images?q=tbn:ANd9GcRcDOZIreuGqgPeftqynsqI2iPBP6Rhq8yq3AgGu0VPxuFpog4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956" y="941388"/>
            <a:ext cx="8706523" cy="591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2187688"/>
          </a:xfrm>
        </p:spPr>
        <p:txBody>
          <a:bodyPr/>
          <a:lstStyle/>
          <a:p>
            <a:pPr marL="109728" indent="0" algn="ctr">
              <a:buNone/>
            </a:pPr>
            <a:r>
              <a:rPr lang="id-ID" dirty="0" smtClean="0"/>
              <a:t>Humas harus </a:t>
            </a:r>
            <a:r>
              <a:rPr lang="id-ID" dirty="0"/>
              <a:t>mampu mengikat seluruh stakeholdernya untuk menyepakati dan terlibat dalam setiap kebijakan yang diambil oleh </a:t>
            </a:r>
            <a:r>
              <a:rPr lang="id-ID" dirty="0" smtClean="0"/>
              <a:t>organisasi</a:t>
            </a:r>
            <a:endParaRPr lang="id-ID" dirty="0"/>
          </a:p>
          <a:p>
            <a:pPr marL="109728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70377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encrypted-tbn1.google.com/images?q=tbn:ANd9GcSRTBV5XbxtqVX1hJN1G2XTwj7UCwD4CNrhynXmJrexj3H5Zr8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6282" y="3797460"/>
            <a:ext cx="4220380" cy="265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Callout 6"/>
          <p:cNvSpPr/>
          <p:nvPr/>
        </p:nvSpPr>
        <p:spPr>
          <a:xfrm>
            <a:off x="4499992" y="1412776"/>
            <a:ext cx="2303786" cy="1267780"/>
          </a:xfrm>
          <a:prstGeom prst="wedgeEllipseCallout">
            <a:avLst>
              <a:gd name="adj1" fmla="val -20815"/>
              <a:gd name="adj2" fmla="val 1567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شكرا</a:t>
            </a:r>
            <a:endParaRPr lang="id-ID" sz="4400" dirty="0">
              <a:solidFill>
                <a:schemeClr val="tx2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2195736" y="1688010"/>
            <a:ext cx="2376735" cy="1544860"/>
          </a:xfrm>
          <a:prstGeom prst="wedgeEllipseCallout">
            <a:avLst>
              <a:gd name="adj1" fmla="val 6900"/>
              <a:gd name="adj2" fmla="val 85470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Terima Kasih</a:t>
            </a:r>
            <a:endParaRPr lang="id-ID" sz="3200" b="1" dirty="0">
              <a:solidFill>
                <a:schemeClr val="tx2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836196" y="1700808"/>
            <a:ext cx="2056284" cy="1158602"/>
          </a:xfrm>
          <a:prstGeom prst="wedgeEllipseCallout">
            <a:avLst>
              <a:gd name="adj1" fmla="val -78169"/>
              <a:gd name="adj2" fmla="val 1321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谢</a:t>
            </a:r>
            <a:r>
              <a:rPr lang="ja-JP" alt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谢</a:t>
            </a:r>
            <a:endParaRPr lang="id-ID" altLang="ja-JP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Xie xie</a:t>
            </a:r>
            <a:endParaRPr lang="id-ID" sz="1600" dirty="0">
              <a:solidFill>
                <a:schemeClr val="tx2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7021116" y="2924944"/>
            <a:ext cx="2122884" cy="1181730"/>
          </a:xfrm>
          <a:prstGeom prst="wedgeEllipseCallout">
            <a:avLst>
              <a:gd name="adj1" fmla="val -77126"/>
              <a:gd name="adj2" fmla="val 756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2"/>
                </a:solidFill>
              </a:rPr>
              <a:t>dank u</a:t>
            </a:r>
          </a:p>
          <a:p>
            <a:pPr algn="ctr"/>
            <a:r>
              <a:rPr lang="id-ID" dirty="0" smtClean="0">
                <a:solidFill>
                  <a:schemeClr val="tx2"/>
                </a:solidFill>
              </a:rPr>
              <a:t>(belanda)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7031732" y="4178574"/>
            <a:ext cx="2112268" cy="1338658"/>
          </a:xfrm>
          <a:prstGeom prst="wedgeEllipseCallout">
            <a:avLst>
              <a:gd name="adj1" fmla="val -58646"/>
              <a:gd name="adj2" fmla="val 3058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ありがと</a:t>
            </a:r>
            <a:r>
              <a:rPr lang="ja-JP" alt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う</a:t>
            </a:r>
            <a:endParaRPr lang="id-ID" altLang="ja-JP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arigatou</a:t>
            </a:r>
            <a:endParaRPr lang="id-ID" sz="1600" dirty="0">
              <a:solidFill>
                <a:schemeClr val="tx2"/>
              </a:solidFill>
            </a:endParaRPr>
          </a:p>
        </p:txBody>
      </p:sp>
      <p:sp>
        <p:nvSpPr>
          <p:cNvPr id="14" name="AutoShape 2" descr="data:image/jpeg;base64,/9j/4AAQSkZJRgABAQAAAQABAAD/2wCEAAkGBhQQDw8NDxAQEBASEBAQEBUQDxQQEhUQFRcVFRQQFhUYHCYfFxkjGRUSIC8sIycpLCwtFh4xNTAqNSYrLCkBCQoKDgwOGg8PGiwkHCQpLSwqLCwsLCwtLC0tLCkqKSksKSksLCwqLCwsLCksKSkqLCwqLCwsLCwsLCkpKSwsLP/AABEIALEBHAMBIgACEQEDEQH/xAAbAAEAAgMBAQAAAAAAAAAAAAAAAQIDBQYEB//EAEUQAAEEAAMFBQQHBQcCBwAAAAEAAgMRBBIhBQYxQVETYXGBkSJSobEHFCMyQnLBYpKistEkY3OCwuHwJYMWNDVDo7PS/8QAGQEBAAMBAQAAAAAAAAAAAAAAAAEDBAIF/8QAKxEAAgICAQIFAwQDAAAAAAAAAAECEQMhEjEyBCJBUXEzgfBCYZHBExQj/9oADAMBAAIRAxEAPwD7R9XHRPq46LNSZVJBh+rjon1cdFmpSgMP1cdE+rjosymlAMHYDonYDos1JlQGHsB0U9gOiy5UpAYuwHROwHRZaSkJMfYDonYjoslJSAp2ITsQr0lICvZBOyHRWRAV7MdE7MK6ICvZhMgVkQFcgTs1KmkBXIpyKUQEZEyqUQEZVOVEQDKlIpQEUlKUQEUlKUQEIppKQEUlKUQEUlKUQEKURAEREAREQEUlKUQFVKlRSAIiIAiIoAREQBERSAiIgCIiAIilAQpREAREQBERARaWq2loC1paraWgLWlqtpaAtaWq2loC1paraWgLWlqtpaAtaWq2loC1paraWgLWoUWloCUUWloCUUWloCVKraWgLJaraWgLKFFpaAslqtpaAlFCICUREBNpahRaAraWq2lqTmy1qskwaMznBo5lxAHqV4dt7XbhYH4iTUNoNANFzzo1o8T8LXynE7Snx8tvJeSfZaLyNvk1v/CVXPJxM+bxCx66s+yMkDgHNIIPAg2D4EK1rht3dnYrBe24EwnV8ZI/faL0d8+fd24KmEuSLMeRyW1TLWlqtrX7f2uMLhpcQaJaKYDzedGjwvXwBXb0rO3KlbPPtje2HDSx4d5c+V7mtyxgHKHGg51nTjw4rdWvjWwWmXEjGzEuAeXNLuL5b1d4D56cl9T2dtEPHFUwyW9mfFmc27+xsrS1RzwASSAALJJoAdbXhG1s2sUUkjPfADWnvbervIK1ujQ5V1NjaWsGHxbX3R9oVmaeIvhY8j6FZlJKdk2lqqh7wASTQCCy9pa1OJ3gaz8JPnR+SybN29FOSxjqkaLLHaOr3hycPDzpcqSbo4WSLdWbK0tQvBtWdwEcUZyulflzVZa0Auc4d9Ch4qW6OnKlZnxW04oiBLNHGTwD5GtPoSs0M7XtD2Oa5p4Frg4HwIXF7e2REw/czk6uLyS4nqXcbWn2Nj3YHGwMa4nDYotbR/adks/ttfQvmPFVf5HdNGb/AGGpU1o+n2lqEVxqsm0UWloCV4sdtuGEhskgzngxoL3np7I19U2xjDDhp5m6uZE9zb94DT4r5fs/EO1mcS57nuLnO1JOmpVWTJx0Z82bg0kfTcNt2N7msPaRudowSxmPMejSdCe67Wwc8DiQPE0uQj242dnZytBDtDWmvUdCOXRex2Pf9WixJ9vLnhlPWnZO08y0X+ZFMmOWzpLS1zG621/tJMG5xI1lw5Js9n+OK/2SQR3H9ldNasi7VlsJ8laJtLUWlqTom1Ci0tBZS0tVCx4rFNijfLIcrGAucegCkg0G/wDsmTEYQCEZnRyCUtHFzQ1wIHUjNdc6XPbt1hYmvoF7hZJ7/wDnyWwg38mxEpiwmGZQ1zTPOjfecG1XqV6I9lzyvdJI/AivacGwPcPHV4WadSdxMMuM584dTabKxb8RZI9gcTy8O9btc9hd4mtLWZonN0B7NpjyjqBmII9F0Ctg1RqxtNdbJWv21sSPFxiGbNlD2v8AYdlNixRPSiV77RdtWWNJqmfON6dmtwZiayQvLgSGZA0MjboOB6mhpycV7tj4DFPhZO1oyuBIbmDXlvC6OmvitbvK9xx2IEwItzexvgYQ0BuU89cx8SV1Wyt6mOY1pie3K0AiMdoAAAAco9qvAFZUouTXQ8+Kg5u9Hm2ttBzOxw8tU1jZJGg2HOJORhPMACzyJ8FRm8r3nI0tArUnQNaOLieQAUbwNjxbe0wj4ZcSwV2T3mNz2i/Zo0WuGtWKPDTivnWKx2KlecL2L2HNRhjieHFw94aud56KZck9E5Jyi9dDqsHt50m1IpIScrnxwV70N+0SP3nd2i+lLi9x90HYb+1YkDtiCGMu+zB4kkaF5GmnAX107HMrcUWlsv8ADxlGLcvUutPvLjDHGwD8TjfkP91tLWu2/DE+BwnlbC2wWve5rQ13LiRfPRdzTcXRbk3F0cPi9o968my8aRjcIWn2u2Y3/K4hrh6Fy82PaGEhk2Gn6GPFwNHmHPBHot5uPsJnbjFTYjDyTC+yihnZLlJFZiQdSBdAX1tY4wk2ebGMpTSPomZeXHwlwY9uro3ZgOoILXN8aPwCzrV7W2r2bhE1waS3M5xbmoGwABdXoePpqtkmktnpzaS2afbzy489eGnwXiwe7b5pcDnBazDvkxMpPVxYYoR3kszHoD1IWwOHnkDpo9pOaG8Q/DwEd2mULwbQ25jsNGZmy4TFxt+/9iY3AdfZdXos6Su2Y6jfKV/n3O6tLWl3W3iGOg7YNyPa4skbeYB1A2DzBB+fRbhaVs2qSkrRZLVUU0dGPF4YSxyRO+69jmO8HCj818nlhfgZn4bFtcI3G2SBpLTWgkb1BHEcQvrb5A0FxIAAsk6AAcyuexW9bXEtjoN95wsnvDToPO/BU5FH1M2eMXTbpnO7OwDpPtInxujHF+Yho8SQKW02jtoQQfU4fa9lwke8e9ZcQ08Ls8fTms22dqCOOJzS98sjM7XSnNkB0zNHBp0NUAuVwGzXYzFDDZi1gBfK7icoonxNkDxKo7dRMzfB8Y9WX2K6SbGYcYYE9lK173fhazg6z0Lcw770X1TMvHs/Z0eHjEULAxg6cSfeceJK8W095I4baDnf7rdaPeeS0RSxrbNWOKxR8zNyX1qdBzWpxG9uGY8xul9occrHOHqAuS2htuac0SWt90cFzUsvtlVyzexTk8U12o+yYbFNlY2RhzMcLaaIscOB1WReHY8WTDQN6Qx+uUEr2WtK6GxPWyLXM/SHMRgw0cHzMB8AHOr1aF0q5n6QYicI1wFhkzC7uBD2A/vOb6rifayrN9NnHbHmMcZy6ZnWT4aBdLu0wzHEtcbBgczzfoPkVyuEcCzLzB/Xius3QkIdIwA5nZHXWgYL1vxKyY9yRhwbkkbDdnY8bsMx8sTHPc55tzQTlugNfA+q6EKjaaAAAABQA0AC8mzdrNxBlycI35b94V97wvN6LYko0j0IpQSibC0tUtRa6LDBtLZseIYY5mB7eXvNPVp4grgMZsx+FxHYtcXatMLvxFrtAD32CF9GXIRYps20s7j7LCQzvyAgfG3KjLFOvcy54p17k7wTR5mYeeKKQsjZmcWa5iNaPEf7rSP21LgXslgkfLhiQHQyvLwB7rSdW91fFX3rx7e3xEwIc1tAUbBIa0V66LR7PxHbQHPx1a7oSNQ75KlyabaMuST5Oj69hMU2WNkrDbHta9vgRYWW1zH0f4zPhDEf/akLR+V3tj4ly6Za4y5Kz0McucVIpiMQI2OkdwaLNcfAd54ea57ExRyVJiWMlkr8YzNZf4GA6ADhfE1ZU707Ryujh5ACV3ebIYPIhx8aXJwTyV9akPszl/ZN6RxOyX5nN6KjJPdGfNk3RuZ8LhuWHh/cC53bOzYa7SENjkabphq/LkVOIxhdpdBeFs32joz7rXD4g/os7ZklKz6VudtR0+EYZHZpGExvJ4mqLSe/KWrQb3TEYp2v4Yh6gf1Ws3Z3lGCMrZGucx9EZeT23RPcQeXQLw7b2yJ54y0lxkljc80QKFENA40AB6K5z5QS9S2WVSxpep1GzsOXbPxbzZJLa8I6cfmVz4m0kYObad0pwK3OC2wGYV8J5h7a6l96/wDOi0gZq93cPgD/AFXEqpUczqo17HRfRkyosSP7yM/wldpa5D6OI/sJ3dZWj0aP/wBLrlqxdiNvh/pom0tQisLjl99cS8dlENI3AudXNwOgPcND59y5LCuL9Kol7mgf5soX0fa2BbK1ub8LvgdD+nouMn2aWYnJeRhl+zeS3XQOLmi7NG1kyxfKzDng+Vmw3wiDTh2t4NjMfk3LXzKxbixUcXiG09+jMgsECybzHTWuXRYN4XNa1sjpHPohoAaOepdd9y2P0dxfYTv96YD91oP+pFvIQqebX5ojaW1JJCWud2Y5tZYPmeJXgZEzv/dK3e2oI3OtgOfnlPs+Y5nwWvbg0knZ1JO97KPw7OzkeHNtrHOrgdAeRXC5s0mUfiflHmaC7ba0GSCRx6AepA/quK3bb2mNwrPenjJ8A4OPwBXLVuijIrkkfbg2gGjgNB4DRERbT1CLVJomva5j2hzXAtc1wsEHQghTaWgPk28eD+qYqSKEuyNyltm3NzNDqv8AENfHrfFdBuVvF2z+wMTu0q+0j+5lHEvHL9SVrd8f/UJP+z/I1eXKGuGUAZnHNQq9Dx6rDy4yZ5Sk4ZG17nc74Ysx4HEPYdaayweAe5rT8CVrtyHHR4+7LHf+ZhH9XLNurgmS4aeKVgex0gDmuGhoAj40t3s7ZEWHGWFpa3WgXOcBeprMTV0PRaEnJqRtUZTkp+lHtREVxoMOMmyRyP8AdY93oCV80C+gbwPrCzd7Q394hv6r5ri3VPC3rnvzFLNn6pGLxT2hicA/EvjwsQ1cczugaOZ7tfks+1oG4ctwUIzP0acos2eX5iSqu2jJh39pC7K50ZYTlDtLvn3rr92N0mROGNkkdPK9oe0ubWXOLJ4m3a1fwVcI8tFEIc/Kvv8ABst2tjfVcO2M0ZHHPIRwzkAZR3AAD1W1RFsSSVI9OMVFUjRb17GM0faxj7WMGgPxM4lvjzHmOa4R+LLo44jWWPPk608hxHhdnzK+sLhd89kxxPZLG3KZS8vAPs2MuobyuzdKjND9SMniMf619zm17N2MG2TaMYe0Oa6KVpBFg+w4rxZ9SO4H5/0W13RP9vh/LIP4HrPDuRkh3L5OpxG4eFfdtkH5Zf6go/dbD4aGeSKP7QQyAPe4vcBlOg5DyC6FeTa3/l5/8KT+Ura4RS0j0nigk2kfOVsZoBHs+XEu6ua3vJIYFqMRIGlpdoPaC2J2S+drW2XQaODZTlYH624C9fisSPOi+ujp9xsMWYGJxFGUvl8nGm/wtafNb9cnsp3ZyQx/WC5wyxhrR7JZ7rutAaaCl1i2YncT0cL8tewRFhnlI9lv3vgB1VjLW6NdvDtARx0PvW265Dv8Vw+0ceXTYc9DJ/KF1238H/Z3fmYST+arPquKxUNYnCxgZnOeWho4+1QCyZbcjBnb5DaMpfkYT954A8Tp+q67Y2z54IzhS6LsrJzRscyQkn2g63EWdOHILTTbuzPxGGDYS2NkjZJHucwAAEE6Akk0Cu7yKccH1ZOHG7bZrxgwBZ4Diue/8YxNxowbgOyPsOkJ+7Nfsjw5Hvd3FejffeL6vGYoz9o7TwPG/LQ+neuV3F3X+tT9vMLhicHOza55OIZ3jmfIc1235qR1Ob5qEOp1W/Z7PBnqXV6NcfnS436O4c+0YT7jZX+jC0fFwXW/SdE76qwtBI7SjQvV1V8itP8ARds9wxM0rmPaGwZQXNLRbnN68dGlK85zKN5kfTbS1W1FrQbgFalAVlAPmG+R/wCoyD/B/kYr43DZXR95d/I5Yd8z/wBTeO+D+Vi6TbmAqbCAfikeP/jcsUo238nmcblL5/s925jahk/xP9IXQLXbCw3Zse0+/fwC2S1QVRR6GNVFIqisi7OzVbwi4Q33pGD0t3+lfM9tHLjIx7uQepX1fGRZnRg8LefOq/Ur5vjcJ221RHVgzsafAUT8AVmyrZh8Ura+TDt6LKWHra+ibty5sHhXf3LB+6Mv6Ljd88Jlw+Hl61fm0FdPuLNm2fD+yZW+j3foQoxKpMYFxytfsb1FKELUbiFyP0gn2cOf2pfkxdfS5D6Rh9lhz/ePH8I/oq83YynP9NnD5/bP5R8ytvui/wDt+H/7g/getCX+1/lHzK2m6cv/AFLCDq5//wBb1ih3I8zH3r5PrKxY6O4pR1jePgVmpRL913gfkvRZ7LPlW+uEMbGcrc75L3YAvkjYATlDQBS6XeHZMeInw0Eotr24jgaIIa2nA8iFze0pn4TEQYFshyXDZDQ1zg9+oJGvDTSlilCjzpQ4yb9DbbI2aWzxE8Q8Ejia1skch4rsSqxxtYMrWho6NAA+CstUIcUboQUFRje7kOKq1lf8+KyOZf6Ko+PNdep0Vc0EEEAg6EEWK6LnN5trQ4CMysii+sOBbEBG0OvmSQLyjS/Ic1tdt7XZhoy9x1rQc18zhwk208XXAniTq2OIHj8fMnvVc51pdTNmyV5Y9TYbix4vE4h0pxEzYGvzzEvsPedezANgXzoaDxC+mdn0JHxWHZuzWYeJkEQpjBQ6k83E8yTqV6aXcY0i3Fj4Rp9Tisf9Hj55XSvxQ1JodiTQ4+/x5+a6vZezmYeFkEYprB5k83HvJ1XqpKRQS2iY4oxdpBCUpVK6LCCVFoSotScmRQQlohJw+927Dn4oYtkkQvsy5kj8htlD2TWoIAW/x+HfLJhJQY2CKQvc2R1F2ZpbTavqVOPwWabP+T4UvdiWW+J3uuJ+BVXHqUKCTb92emFtWdNTy1WRYo3cfFZLViL0SiqikkPZfHy5LX4XYkMUhmZGO0JJLyS91njqTp5L3uPBeBkj2y0XEsvgddPFcurOJVe0c7v00nBsiayR7hI0DKwkUOZPIUthuNhXRYGNruJfI+hrVn7p79PithtKLPG1neCVm2Vh8kQb3uPqf9lxGNSsqUP+nL9j2NCsq0pVpoJXOb7bJkxEDOxbmdHJny2AS0gg1fPULol4NrRZmBvLNr36LiauLRxkXKLTPnZ3JxPZOmLAHCgI7BeW627jQrTS749NdluhufK3ER42Ydm2MO7NnF7nEFtno0AnvK3/ANSOUss5TrV6X4LPs6BzJGgEhpvMOXA611VMcaUkzLDDFSTo3TQjuBQKH8D4FaDYavGYO8Vhn6EtbKA4l1t0F0M2U33g8FoNpbODdpsxD29trFlz37HIFoFA0ddQV0O0cxylpIIzCxxorHFhBTczQSOB58b481W0USV/zZtg2u9XXnjnNgFZ1YXpgrDK6gXVZAPn3LKVCMM+WbZxU2KlzOilAvQOYWgd+vALvd3NjNwkIY2nPdTpHj8R5AH3Ry9eay4/ZIf7TRRVdnyGP7N33eX7J/oqYQ4ytmbHj4T5PZs86Z1IUq81EWlqVFoBaqVJKoUIIKhSlKSC9paqigAsBNqS0KLS0BYKbVLS0Be0tUtLQFyqGMcVNpaAGMFWbpoqooBe0zKiKSS+ZVeLUIoBXsgpEYBtTaKSC2ZLVbRCSpjBU5VKIQA1WtVUIC9qLUWloCbVHRgq1paAMFaKbUWiAm0tVRASSoRQpAREQBERAEREBKKEQBERAEREAREQBESkARKSkAREQBERAEREAREQBERAEREAREQBERAEREAREQBERAEREAREQBERAEREAREQBERAEREAREQBE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5" name="AutoShape 4" descr="data:image/jpeg;base64,/9j/4AAQSkZJRgABAQAAAQABAAD/2wCEAAkGBhQQDw8NDxAQEBASEBAQEBUQDxQQEhUQFRcVFRQQFhUYHCYfFxkjGRUSIC8sIycpLCwtFh4xNTAqNSYrLCkBCQoKDgwOGg8PGiwkHCQpLSwqLCwsLCwtLC0tLCkqKSksKSksLCwqLCwsLCksKSkqLCwqLCwsLCwsLCkpKSwsLP/AABEIALEBHAMBIgACEQEDEQH/xAAbAAEAAgMBAQAAAAAAAAAAAAAAAQIDBQYEB//EAEUQAAEEAAMFBQQHBQcCBwAAAAEAAgMRBBIhBQYxQVETYXGBkSJSobEHFCMyQnLBYpKistEkY3OCwuHwJYMWNDVDo7PS/8QAGQEBAAMBAQAAAAAAAAAAAAAAAAEDBAIF/8QAKxEAAgICAQIFAwQDAAAAAAAAAAECEQMhEjEyBCJBUXEzgfBCYZHBExQj/9oADAMBAAIRAxEAPwD7R9XHRPq46LNSZVJBh+rjon1cdFmpSgMP1cdE+rjosymlAMHYDonYDos1JlQGHsB0U9gOiy5UpAYuwHROwHRZaSkJMfYDonYjoslJSAp2ITsQr0lICvZBOyHRWRAV7MdE7MK6ICvZhMgVkQFcgTs1KmkBXIpyKUQEZEyqUQEZVOVEQDKlIpQEUlKUQEUlKUQEIppKQEUlKUQEUlKUQEKURAEREAREQEUlKUQFVKlRSAIiIAiIoAREQBERSAiIgCIiAIilAQpREAREQBERARaWq2loC1paraWgLWlqtpaAtaWq2loC1paraWgLWlqtpaAtaWq2loC1paraWgLWoUWloCUUWloCUUWloCVKraWgLJaraWgLKFFpaAslqtpaAlFCICUREBNpahRaAraWq2lqTmy1qskwaMznBo5lxAHqV4dt7XbhYH4iTUNoNANFzzo1o8T8LXynE7Snx8tvJeSfZaLyNvk1v/CVXPJxM+bxCx66s+yMkDgHNIIPAg2D4EK1rht3dnYrBe24EwnV8ZI/faL0d8+fd24KmEuSLMeRyW1TLWlqtrX7f2uMLhpcQaJaKYDzedGjwvXwBXb0rO3KlbPPtje2HDSx4d5c+V7mtyxgHKHGg51nTjw4rdWvjWwWmXEjGzEuAeXNLuL5b1d4D56cl9T2dtEPHFUwyW9mfFmc27+xsrS1RzwASSAALJJoAdbXhG1s2sUUkjPfADWnvbervIK1ujQ5V1NjaWsGHxbX3R9oVmaeIvhY8j6FZlJKdk2lqqh7wASTQCCy9pa1OJ3gaz8JPnR+SybN29FOSxjqkaLLHaOr3hycPDzpcqSbo4WSLdWbK0tQvBtWdwEcUZyulflzVZa0Auc4d9Ch4qW6OnKlZnxW04oiBLNHGTwD5GtPoSs0M7XtD2Oa5p4Frg4HwIXF7e2REw/czk6uLyS4nqXcbWn2Nj3YHGwMa4nDYotbR/adks/ttfQvmPFVf5HdNGb/AGGpU1o+n2lqEVxqsm0UWloCV4sdtuGEhskgzngxoL3np7I19U2xjDDhp5m6uZE9zb94DT4r5fs/EO1mcS57nuLnO1JOmpVWTJx0Z82bg0kfTcNt2N7msPaRudowSxmPMejSdCe67Wwc8DiQPE0uQj242dnZytBDtDWmvUdCOXRex2Pf9WixJ9vLnhlPWnZO08y0X+ZFMmOWzpLS1zG621/tJMG5xI1lw5Js9n+OK/2SQR3H9ldNasi7VlsJ8laJtLUWlqTom1Ci0tBZS0tVCx4rFNijfLIcrGAucegCkg0G/wDsmTEYQCEZnRyCUtHFzQ1wIHUjNdc6XPbt1hYmvoF7hZJ7/wDnyWwg38mxEpiwmGZQ1zTPOjfecG1XqV6I9lzyvdJI/AivacGwPcPHV4WadSdxMMuM584dTabKxb8RZI9gcTy8O9btc9hd4mtLWZonN0B7NpjyjqBmII9F0Ctg1RqxtNdbJWv21sSPFxiGbNlD2v8AYdlNixRPSiV77RdtWWNJqmfON6dmtwZiayQvLgSGZA0MjboOB6mhpycV7tj4DFPhZO1oyuBIbmDXlvC6OmvitbvK9xx2IEwItzexvgYQ0BuU89cx8SV1Wyt6mOY1pie3K0AiMdoAAAAco9qvAFZUouTXQ8+Kg5u9Hm2ttBzOxw8tU1jZJGg2HOJORhPMACzyJ8FRm8r3nI0tArUnQNaOLieQAUbwNjxbe0wj4ZcSwV2T3mNz2i/Zo0WuGtWKPDTivnWKx2KlecL2L2HNRhjieHFw94aud56KZck9E5Jyi9dDqsHt50m1IpIScrnxwV70N+0SP3nd2i+lLi9x90HYb+1YkDtiCGMu+zB4kkaF5GmnAX107HMrcUWlsv8ADxlGLcvUutPvLjDHGwD8TjfkP91tLWu2/DE+BwnlbC2wWve5rQ13LiRfPRdzTcXRbk3F0cPi9o968my8aRjcIWn2u2Y3/K4hrh6Fy82PaGEhk2Gn6GPFwNHmHPBHot5uPsJnbjFTYjDyTC+yihnZLlJFZiQdSBdAX1tY4wk2ebGMpTSPomZeXHwlwY9uro3ZgOoILXN8aPwCzrV7W2r2bhE1waS3M5xbmoGwABdXoePpqtkmktnpzaS2afbzy489eGnwXiwe7b5pcDnBazDvkxMpPVxYYoR3kszHoD1IWwOHnkDpo9pOaG8Q/DwEd2mULwbQ25jsNGZmy4TFxt+/9iY3AdfZdXos6Su2Y6jfKV/n3O6tLWl3W3iGOg7YNyPa4skbeYB1A2DzBB+fRbhaVs2qSkrRZLVUU0dGPF4YSxyRO+69jmO8HCj818nlhfgZn4bFtcI3G2SBpLTWgkb1BHEcQvrb5A0FxIAAsk6AAcyuexW9bXEtjoN95wsnvDToPO/BU5FH1M2eMXTbpnO7OwDpPtInxujHF+Yho8SQKW02jtoQQfU4fa9lwke8e9ZcQ08Ls8fTms22dqCOOJzS98sjM7XSnNkB0zNHBp0NUAuVwGzXYzFDDZi1gBfK7icoonxNkDxKo7dRMzfB8Y9WX2K6SbGYcYYE9lK173fhazg6z0Lcw770X1TMvHs/Z0eHjEULAxg6cSfeceJK8W095I4baDnf7rdaPeeS0RSxrbNWOKxR8zNyX1qdBzWpxG9uGY8xul9occrHOHqAuS2htuac0SWt90cFzUsvtlVyzexTk8U12o+yYbFNlY2RhzMcLaaIscOB1WReHY8WTDQN6Qx+uUEr2WtK6GxPWyLXM/SHMRgw0cHzMB8AHOr1aF0q5n6QYicI1wFhkzC7uBD2A/vOb6rifayrN9NnHbHmMcZy6ZnWT4aBdLu0wzHEtcbBgczzfoPkVyuEcCzLzB/Xius3QkIdIwA5nZHXWgYL1vxKyY9yRhwbkkbDdnY8bsMx8sTHPc55tzQTlugNfA+q6EKjaaAAAABQA0AC8mzdrNxBlycI35b94V97wvN6LYko0j0IpQSibC0tUtRa6LDBtLZseIYY5mB7eXvNPVp4grgMZsx+FxHYtcXatMLvxFrtAD32CF9GXIRYps20s7j7LCQzvyAgfG3KjLFOvcy54p17k7wTR5mYeeKKQsjZmcWa5iNaPEf7rSP21LgXslgkfLhiQHQyvLwB7rSdW91fFX3rx7e3xEwIc1tAUbBIa0V66LR7PxHbQHPx1a7oSNQ75KlyabaMuST5Oj69hMU2WNkrDbHta9vgRYWW1zH0f4zPhDEf/akLR+V3tj4ly6Za4y5Kz0McucVIpiMQI2OkdwaLNcfAd54ea57ExRyVJiWMlkr8YzNZf4GA6ADhfE1ZU707Ryujh5ACV3ebIYPIhx8aXJwTyV9akPszl/ZN6RxOyX5nN6KjJPdGfNk3RuZ8LhuWHh/cC53bOzYa7SENjkabphq/LkVOIxhdpdBeFs32joz7rXD4g/os7ZklKz6VudtR0+EYZHZpGExvJ4mqLSe/KWrQb3TEYp2v4Yh6gf1Ws3Z3lGCMrZGucx9EZeT23RPcQeXQLw7b2yJ54y0lxkljc80QKFENA40AB6K5z5QS9S2WVSxpep1GzsOXbPxbzZJLa8I6cfmVz4m0kYObad0pwK3OC2wGYV8J5h7a6l96/wDOi0gZq93cPgD/AFXEqpUczqo17HRfRkyosSP7yM/wldpa5D6OI/sJ3dZWj0aP/wBLrlqxdiNvh/pom0tQisLjl99cS8dlENI3AudXNwOgPcND59y5LCuL9Kol7mgf5soX0fa2BbK1ub8LvgdD+nouMn2aWYnJeRhl+zeS3XQOLmi7NG1kyxfKzDng+Vmw3wiDTh2t4NjMfk3LXzKxbixUcXiG09+jMgsECybzHTWuXRYN4XNa1sjpHPohoAaOepdd9y2P0dxfYTv96YD91oP+pFvIQqebX5ojaW1JJCWud2Y5tZYPmeJXgZEzv/dK3e2oI3OtgOfnlPs+Y5nwWvbg0knZ1JO97KPw7OzkeHNtrHOrgdAeRXC5s0mUfiflHmaC7ba0GSCRx6AepA/quK3bb2mNwrPenjJ8A4OPwBXLVuijIrkkfbg2gGjgNB4DRERbT1CLVJomva5j2hzXAtc1wsEHQghTaWgPk28eD+qYqSKEuyNyltm3NzNDqv8AENfHrfFdBuVvF2z+wMTu0q+0j+5lHEvHL9SVrd8f/UJP+z/I1eXKGuGUAZnHNQq9Dx6rDy4yZ5Sk4ZG17nc74Ysx4HEPYdaayweAe5rT8CVrtyHHR4+7LHf+ZhH9XLNurgmS4aeKVgex0gDmuGhoAj40t3s7ZEWHGWFpa3WgXOcBeprMTV0PRaEnJqRtUZTkp+lHtREVxoMOMmyRyP8AdY93oCV80C+gbwPrCzd7Q394hv6r5ri3VPC3rnvzFLNn6pGLxT2hicA/EvjwsQ1cczugaOZ7tfks+1oG4ctwUIzP0acos2eX5iSqu2jJh39pC7K50ZYTlDtLvn3rr92N0mROGNkkdPK9oe0ubWXOLJ4m3a1fwVcI8tFEIc/Kvv8ABst2tjfVcO2M0ZHHPIRwzkAZR3AAD1W1RFsSSVI9OMVFUjRb17GM0faxj7WMGgPxM4lvjzHmOa4R+LLo44jWWPPk608hxHhdnzK+sLhd89kxxPZLG3KZS8vAPs2MuobyuzdKjND9SMniMf619zm17N2MG2TaMYe0Oa6KVpBFg+w4rxZ9SO4H5/0W13RP9vh/LIP4HrPDuRkh3L5OpxG4eFfdtkH5Zf6go/dbD4aGeSKP7QQyAPe4vcBlOg5DyC6FeTa3/l5/8KT+Ura4RS0j0nigk2kfOVsZoBHs+XEu6ua3vJIYFqMRIGlpdoPaC2J2S+drW2XQaODZTlYH624C9fisSPOi+ujp9xsMWYGJxFGUvl8nGm/wtafNb9cnsp3ZyQx/WC5wyxhrR7JZ7rutAaaCl1i2YncT0cL8tewRFhnlI9lv3vgB1VjLW6NdvDtARx0PvW265Dv8Vw+0ceXTYc9DJ/KF1238H/Z3fmYST+arPquKxUNYnCxgZnOeWho4+1QCyZbcjBnb5DaMpfkYT954A8Tp+q67Y2z54IzhS6LsrJzRscyQkn2g63EWdOHILTTbuzPxGGDYS2NkjZJHucwAAEE6Akk0Cu7yKccH1ZOHG7bZrxgwBZ4Diue/8YxNxowbgOyPsOkJ+7Nfsjw5Hvd3FejffeL6vGYoz9o7TwPG/LQ+neuV3F3X+tT9vMLhicHOza55OIZ3jmfIc1235qR1Ob5qEOp1W/Z7PBnqXV6NcfnS436O4c+0YT7jZX+jC0fFwXW/SdE76qwtBI7SjQvV1V8itP8ARds9wxM0rmPaGwZQXNLRbnN68dGlK85zKN5kfTbS1W1FrQbgFalAVlAPmG+R/wCoyD/B/kYr43DZXR95d/I5Yd8z/wBTeO+D+Vi6TbmAqbCAfikeP/jcsUo238nmcblL5/s925jahk/xP9IXQLXbCw3Zse0+/fwC2S1QVRR6GNVFIqisi7OzVbwi4Q33pGD0t3+lfM9tHLjIx7uQepX1fGRZnRg8LefOq/Ur5vjcJ221RHVgzsafAUT8AVmyrZh8Ura+TDt6LKWHra+ibty5sHhXf3LB+6Mv6Ljd88Jlw+Hl61fm0FdPuLNm2fD+yZW+j3foQoxKpMYFxytfsb1FKELUbiFyP0gn2cOf2pfkxdfS5D6Rh9lhz/ePH8I/oq83YynP9NnD5/bP5R8ytvui/wDt+H/7g/getCX+1/lHzK2m6cv/AFLCDq5//wBb1ih3I8zH3r5PrKxY6O4pR1jePgVmpRL913gfkvRZ7LPlW+uEMbGcrc75L3YAvkjYATlDQBS6XeHZMeInw0Eotr24jgaIIa2nA8iFze0pn4TEQYFshyXDZDQ1zg9+oJGvDTSlilCjzpQ4yb9DbbI2aWzxE8Q8Ejia1skch4rsSqxxtYMrWho6NAA+CstUIcUboQUFRje7kOKq1lf8+KyOZf6Ko+PNdep0Vc0EEEAg6EEWK6LnN5trQ4CMysii+sOBbEBG0OvmSQLyjS/Ic1tdt7XZhoy9x1rQc18zhwk208XXAniTq2OIHj8fMnvVc51pdTNmyV5Y9TYbix4vE4h0pxEzYGvzzEvsPedezANgXzoaDxC+mdn0JHxWHZuzWYeJkEQpjBQ6k83E8yTqV6aXcY0i3Fj4Rp9Tisf9Hj55XSvxQ1JodiTQ4+/x5+a6vZezmYeFkEYprB5k83HvJ1XqpKRQS2iY4oxdpBCUpVK6LCCVFoSotScmRQQlohJw+927Dn4oYtkkQvsy5kj8htlD2TWoIAW/x+HfLJhJQY2CKQvc2R1F2ZpbTavqVOPwWabP+T4UvdiWW+J3uuJ+BVXHqUKCTb92emFtWdNTy1WRYo3cfFZLViL0SiqikkPZfHy5LX4XYkMUhmZGO0JJLyS91njqTp5L3uPBeBkj2y0XEsvgddPFcurOJVe0c7v00nBsiayR7hI0DKwkUOZPIUthuNhXRYGNruJfI+hrVn7p79PithtKLPG1neCVm2Vh8kQb3uPqf9lxGNSsqUP+nL9j2NCsq0pVpoJXOb7bJkxEDOxbmdHJny2AS0gg1fPULol4NrRZmBvLNr36LiauLRxkXKLTPnZ3JxPZOmLAHCgI7BeW627jQrTS749NdluhufK3ER42Ydm2MO7NnF7nEFtno0AnvK3/ANSOUss5TrV6X4LPs6BzJGgEhpvMOXA611VMcaUkzLDDFSTo3TQjuBQKH8D4FaDYavGYO8Vhn6EtbKA4l1t0F0M2U33g8FoNpbODdpsxD29trFlz37HIFoFA0ddQV0O0cxylpIIzCxxorHFhBTczQSOB58b481W0USV/zZtg2u9XXnjnNgFZ1YXpgrDK6gXVZAPn3LKVCMM+WbZxU2KlzOilAvQOYWgd+vALvd3NjNwkIY2nPdTpHj8R5AH3Ry9eay4/ZIf7TRRVdnyGP7N33eX7J/oqYQ4ytmbHj4T5PZs86Z1IUq81EWlqVFoBaqVJKoUIIKhSlKSC9paqigAsBNqS0KLS0BYKbVLS0Be0tUtLQFyqGMcVNpaAGMFWbpoqooBe0zKiKSS+ZVeLUIoBXsgpEYBtTaKSC2ZLVbRCSpjBU5VKIQA1WtVUIC9qLUWloCbVHRgq1paAMFaKbUWiAm0tVRASSoRQpAREQBERAEREBKKEQBERAEREAREQBESkARKSkAREQBERAEREAREQBERAEREAREQBERAEREAREQBERAEREAREQBERAEREAREQBERAEREAREQBERAEREAREQBERAEREAREQBERAEREAREQ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Oval Callout 3"/>
          <p:cNvSpPr/>
          <p:nvPr/>
        </p:nvSpPr>
        <p:spPr>
          <a:xfrm>
            <a:off x="13743" y="1954660"/>
            <a:ext cx="2181994" cy="1330324"/>
          </a:xfrm>
          <a:prstGeom prst="wedgeEllipseCallout">
            <a:avLst>
              <a:gd name="adj1" fmla="val 90005"/>
              <a:gd name="adj2" fmla="val 12788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Hatur Nuhun</a:t>
            </a:r>
            <a:endParaRPr lang="id-ID" sz="1600" dirty="0">
              <a:solidFill>
                <a:schemeClr val="tx2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13742" y="3354803"/>
            <a:ext cx="2470025" cy="1708355"/>
          </a:xfrm>
          <a:prstGeom prst="wedgeEllipseCallout">
            <a:avLst>
              <a:gd name="adj1" fmla="val 68895"/>
              <a:gd name="adj2" fmla="val 3949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Matur Nuwun</a:t>
            </a:r>
            <a:endParaRPr lang="id-ID" sz="1600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01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HUMAS?</a:t>
            </a:r>
            <a:endParaRPr lang="id-ID" dirty="0"/>
          </a:p>
        </p:txBody>
      </p:sp>
      <p:pic>
        <p:nvPicPr>
          <p:cNvPr id="4" name="Picture 4" descr="https://encrypted-tbn3.google.com/images?q=tbn:ANd9GcSfTez8l8g8esOpOo9uEfXQf3flMy7MGklaWDC_Sz_a66eCMuoOr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1589" y="1967719"/>
            <a:ext cx="351845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59297" y="5840679"/>
            <a:ext cx="6151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Definisi Inti (1960-an  sd. 2000-an) : “ Be Good and Tell  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3631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AppData\Local\Microsoft\Windows\Temporary Internet Files\Content.IE5\Y3GHVWGQ\MC900090605[1]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87" t="2337"/>
          <a:stretch/>
        </p:blipFill>
        <p:spPr bwMode="auto">
          <a:xfrm>
            <a:off x="0" y="681608"/>
            <a:ext cx="9273513" cy="555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5" y="908720"/>
            <a:ext cx="4752528" cy="1368152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 jadi, humas itu....</a:t>
            </a:r>
            <a:endParaRPr lang="id-ID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988781141"/>
              </p:ext>
            </p:extLst>
          </p:nvPr>
        </p:nvGraphicFramePr>
        <p:xfrm>
          <a:off x="2411760" y="2564904"/>
          <a:ext cx="424847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50" name="Picture 2" descr="C:\Users\user\AppData\Local\Microsoft\Windows\Temporary Internet Files\Content.IE5\6SNM3GKP\MC90021493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5955" y="2737293"/>
            <a:ext cx="548188" cy="61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AppData\Local\Microsoft\Windows\Temporary Internet Files\Content.IE5\Y7XA1X6P\MP900431001[1]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319"/>
          <a:stretch/>
        </p:blipFill>
        <p:spPr bwMode="auto">
          <a:xfrm>
            <a:off x="3131840" y="3957946"/>
            <a:ext cx="416222" cy="47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AppData\Local\Microsoft\Windows\Temporary Internet Files\Content.IE5\Y7XA1X6P\MC90029345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0856" y="5095999"/>
            <a:ext cx="880567" cy="50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36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laurenkgray.files.wordpress.com/2011/04/pr-graph.jpeg?w=60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795"/>
          <a:stretch/>
        </p:blipFill>
        <p:spPr bwMode="auto">
          <a:xfrm>
            <a:off x="122272" y="1844824"/>
            <a:ext cx="8842216" cy="494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4030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 Tugas Humas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http://laurenkgray.files.wordpress.com/2011/04/pr-graph.jpeg?w=60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773" t="39538" r="63705" b="39243"/>
          <a:stretch/>
        </p:blipFill>
        <p:spPr bwMode="auto">
          <a:xfrm>
            <a:off x="2042809" y="3210129"/>
            <a:ext cx="1284052" cy="124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72200" y="6140338"/>
            <a:ext cx="2230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>
                <a:solidFill>
                  <a:schemeClr val="bg1"/>
                </a:solidFill>
              </a:rPr>
              <a:t>Sumber: Lauren K. Gray, 2011</a:t>
            </a:r>
            <a:endParaRPr lang="id-ID" sz="1200" dirty="0">
              <a:solidFill>
                <a:schemeClr val="bg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692613" y="2821021"/>
            <a:ext cx="1926076" cy="1964988"/>
          </a:xfrm>
          <a:custGeom>
            <a:avLst/>
            <a:gdLst>
              <a:gd name="connsiteX0" fmla="*/ 97276 w 1926076"/>
              <a:gd name="connsiteY0" fmla="*/ 311285 h 1964988"/>
              <a:gd name="connsiteX1" fmla="*/ 116732 w 1926076"/>
              <a:gd name="connsiteY1" fmla="*/ 116732 h 1964988"/>
              <a:gd name="connsiteX2" fmla="*/ 194553 w 1926076"/>
              <a:gd name="connsiteY2" fmla="*/ 77822 h 1964988"/>
              <a:gd name="connsiteX3" fmla="*/ 252919 w 1926076"/>
              <a:gd name="connsiteY3" fmla="*/ 58366 h 1964988"/>
              <a:gd name="connsiteX4" fmla="*/ 428017 w 1926076"/>
              <a:gd name="connsiteY4" fmla="*/ 19456 h 1964988"/>
              <a:gd name="connsiteX5" fmla="*/ 505838 w 1926076"/>
              <a:gd name="connsiteY5" fmla="*/ 0 h 1964988"/>
              <a:gd name="connsiteX6" fmla="*/ 1225685 w 1926076"/>
              <a:gd name="connsiteY6" fmla="*/ 19456 h 1964988"/>
              <a:gd name="connsiteX7" fmla="*/ 1342417 w 1926076"/>
              <a:gd name="connsiteY7" fmla="*/ 58366 h 1964988"/>
              <a:gd name="connsiteX8" fmla="*/ 1420238 w 1926076"/>
              <a:gd name="connsiteY8" fmla="*/ 77822 h 1964988"/>
              <a:gd name="connsiteX9" fmla="*/ 1614791 w 1926076"/>
              <a:gd name="connsiteY9" fmla="*/ 194553 h 1964988"/>
              <a:gd name="connsiteX10" fmla="*/ 1731523 w 1926076"/>
              <a:gd name="connsiteY10" fmla="*/ 330741 h 1964988"/>
              <a:gd name="connsiteX11" fmla="*/ 1750978 w 1926076"/>
              <a:gd name="connsiteY11" fmla="*/ 389107 h 1964988"/>
              <a:gd name="connsiteX12" fmla="*/ 1789889 w 1926076"/>
              <a:gd name="connsiteY12" fmla="*/ 447473 h 1964988"/>
              <a:gd name="connsiteX13" fmla="*/ 1828800 w 1926076"/>
              <a:gd name="connsiteY13" fmla="*/ 564205 h 1964988"/>
              <a:gd name="connsiteX14" fmla="*/ 1848255 w 1926076"/>
              <a:gd name="connsiteY14" fmla="*/ 622570 h 1964988"/>
              <a:gd name="connsiteX15" fmla="*/ 1887166 w 1926076"/>
              <a:gd name="connsiteY15" fmla="*/ 758758 h 1964988"/>
              <a:gd name="connsiteX16" fmla="*/ 1906621 w 1926076"/>
              <a:gd name="connsiteY16" fmla="*/ 953311 h 1964988"/>
              <a:gd name="connsiteX17" fmla="*/ 1926076 w 1926076"/>
              <a:gd name="connsiteY17" fmla="*/ 1011677 h 1964988"/>
              <a:gd name="connsiteX18" fmla="*/ 1906621 w 1926076"/>
              <a:gd name="connsiteY18" fmla="*/ 1536970 h 1964988"/>
              <a:gd name="connsiteX19" fmla="*/ 1867710 w 1926076"/>
              <a:gd name="connsiteY19" fmla="*/ 1653702 h 1964988"/>
              <a:gd name="connsiteX20" fmla="*/ 1809344 w 1926076"/>
              <a:gd name="connsiteY20" fmla="*/ 1770434 h 1964988"/>
              <a:gd name="connsiteX21" fmla="*/ 1750978 w 1926076"/>
              <a:gd name="connsiteY21" fmla="*/ 1809345 h 1964988"/>
              <a:gd name="connsiteX22" fmla="*/ 1712068 w 1926076"/>
              <a:gd name="connsiteY22" fmla="*/ 1867711 h 1964988"/>
              <a:gd name="connsiteX23" fmla="*/ 1498059 w 1926076"/>
              <a:gd name="connsiteY23" fmla="*/ 1945532 h 1964988"/>
              <a:gd name="connsiteX24" fmla="*/ 1439693 w 1926076"/>
              <a:gd name="connsiteY24" fmla="*/ 1964988 h 1964988"/>
              <a:gd name="connsiteX25" fmla="*/ 680936 w 1926076"/>
              <a:gd name="connsiteY25" fmla="*/ 1945532 h 1964988"/>
              <a:gd name="connsiteX26" fmla="*/ 505838 w 1926076"/>
              <a:gd name="connsiteY26" fmla="*/ 1926077 h 1964988"/>
              <a:gd name="connsiteX27" fmla="*/ 428017 w 1926076"/>
              <a:gd name="connsiteY27" fmla="*/ 1887166 h 1964988"/>
              <a:gd name="connsiteX28" fmla="*/ 369651 w 1926076"/>
              <a:gd name="connsiteY28" fmla="*/ 1867711 h 1964988"/>
              <a:gd name="connsiteX29" fmla="*/ 311285 w 1926076"/>
              <a:gd name="connsiteY29" fmla="*/ 1828800 h 1964988"/>
              <a:gd name="connsiteX30" fmla="*/ 194553 w 1926076"/>
              <a:gd name="connsiteY30" fmla="*/ 1712068 h 1964988"/>
              <a:gd name="connsiteX31" fmla="*/ 136187 w 1926076"/>
              <a:gd name="connsiteY31" fmla="*/ 1595336 h 1964988"/>
              <a:gd name="connsiteX32" fmla="*/ 97276 w 1926076"/>
              <a:gd name="connsiteY32" fmla="*/ 1459149 h 1964988"/>
              <a:gd name="connsiteX33" fmla="*/ 77821 w 1926076"/>
              <a:gd name="connsiteY33" fmla="*/ 1400783 h 1964988"/>
              <a:gd name="connsiteX34" fmla="*/ 58366 w 1926076"/>
              <a:gd name="connsiteY34" fmla="*/ 1322962 h 1964988"/>
              <a:gd name="connsiteX35" fmla="*/ 38910 w 1926076"/>
              <a:gd name="connsiteY35" fmla="*/ 1264596 h 1964988"/>
              <a:gd name="connsiteX36" fmla="*/ 0 w 1926076"/>
              <a:gd name="connsiteY36" fmla="*/ 1011677 h 1964988"/>
              <a:gd name="connsiteX37" fmla="*/ 19455 w 1926076"/>
              <a:gd name="connsiteY37" fmla="*/ 291830 h 1964988"/>
              <a:gd name="connsiteX38" fmla="*/ 175098 w 1926076"/>
              <a:gd name="connsiteY38" fmla="*/ 155643 h 1964988"/>
              <a:gd name="connsiteX39" fmla="*/ 252919 w 1926076"/>
              <a:gd name="connsiteY39" fmla="*/ 136188 h 196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26076" h="1964988">
                <a:moveTo>
                  <a:pt x="97276" y="311285"/>
                </a:moveTo>
                <a:cubicBezTo>
                  <a:pt x="103761" y="246434"/>
                  <a:pt x="91665" y="176893"/>
                  <a:pt x="116732" y="116732"/>
                </a:cubicBezTo>
                <a:cubicBezTo>
                  <a:pt x="127887" y="89961"/>
                  <a:pt x="167896" y="89247"/>
                  <a:pt x="194553" y="77822"/>
                </a:cubicBezTo>
                <a:cubicBezTo>
                  <a:pt x="213403" y="69744"/>
                  <a:pt x="233200" y="64000"/>
                  <a:pt x="252919" y="58366"/>
                </a:cubicBezTo>
                <a:cubicBezTo>
                  <a:pt x="335951" y="34642"/>
                  <a:pt x="337751" y="39515"/>
                  <a:pt x="428017" y="19456"/>
                </a:cubicBezTo>
                <a:cubicBezTo>
                  <a:pt x="454119" y="13656"/>
                  <a:pt x="479898" y="6485"/>
                  <a:pt x="505838" y="0"/>
                </a:cubicBezTo>
                <a:cubicBezTo>
                  <a:pt x="745787" y="6485"/>
                  <a:pt x="986230" y="2750"/>
                  <a:pt x="1225685" y="19456"/>
                </a:cubicBezTo>
                <a:cubicBezTo>
                  <a:pt x="1266601" y="22311"/>
                  <a:pt x="1302626" y="48418"/>
                  <a:pt x="1342417" y="58366"/>
                </a:cubicBezTo>
                <a:lnTo>
                  <a:pt x="1420238" y="77822"/>
                </a:lnTo>
                <a:cubicBezTo>
                  <a:pt x="1561101" y="171730"/>
                  <a:pt x="1495142" y="134729"/>
                  <a:pt x="1614791" y="194553"/>
                </a:cubicBezTo>
                <a:cubicBezTo>
                  <a:pt x="1660790" y="240552"/>
                  <a:pt x="1698245" y="272504"/>
                  <a:pt x="1731523" y="330741"/>
                </a:cubicBezTo>
                <a:cubicBezTo>
                  <a:pt x="1741698" y="348547"/>
                  <a:pt x="1741807" y="370764"/>
                  <a:pt x="1750978" y="389107"/>
                </a:cubicBezTo>
                <a:cubicBezTo>
                  <a:pt x="1761435" y="410021"/>
                  <a:pt x="1776919" y="428018"/>
                  <a:pt x="1789889" y="447473"/>
                </a:cubicBezTo>
                <a:lnTo>
                  <a:pt x="1828800" y="564205"/>
                </a:lnTo>
                <a:cubicBezTo>
                  <a:pt x="1835285" y="583660"/>
                  <a:pt x="1843281" y="602675"/>
                  <a:pt x="1848255" y="622570"/>
                </a:cubicBezTo>
                <a:cubicBezTo>
                  <a:pt x="1872684" y="720288"/>
                  <a:pt x="1859254" y="675025"/>
                  <a:pt x="1887166" y="758758"/>
                </a:cubicBezTo>
                <a:cubicBezTo>
                  <a:pt x="1893651" y="823609"/>
                  <a:pt x="1896711" y="888894"/>
                  <a:pt x="1906621" y="953311"/>
                </a:cubicBezTo>
                <a:cubicBezTo>
                  <a:pt x="1909739" y="973580"/>
                  <a:pt x="1926076" y="991169"/>
                  <a:pt x="1926076" y="1011677"/>
                </a:cubicBezTo>
                <a:cubicBezTo>
                  <a:pt x="1926076" y="1186895"/>
                  <a:pt x="1922484" y="1362472"/>
                  <a:pt x="1906621" y="1536970"/>
                </a:cubicBezTo>
                <a:cubicBezTo>
                  <a:pt x="1902908" y="1577817"/>
                  <a:pt x="1880680" y="1614791"/>
                  <a:pt x="1867710" y="1653702"/>
                </a:cubicBezTo>
                <a:cubicBezTo>
                  <a:pt x="1851886" y="1701174"/>
                  <a:pt x="1847060" y="1732718"/>
                  <a:pt x="1809344" y="1770434"/>
                </a:cubicBezTo>
                <a:cubicBezTo>
                  <a:pt x="1792810" y="1786968"/>
                  <a:pt x="1770433" y="1796375"/>
                  <a:pt x="1750978" y="1809345"/>
                </a:cubicBezTo>
                <a:cubicBezTo>
                  <a:pt x="1738008" y="1828800"/>
                  <a:pt x="1728602" y="1851177"/>
                  <a:pt x="1712068" y="1867711"/>
                </a:cubicBezTo>
                <a:cubicBezTo>
                  <a:pt x="1650889" y="1928890"/>
                  <a:pt x="1581053" y="1917866"/>
                  <a:pt x="1498059" y="1945532"/>
                </a:cubicBezTo>
                <a:lnTo>
                  <a:pt x="1439693" y="1964988"/>
                </a:lnTo>
                <a:lnTo>
                  <a:pt x="680936" y="1945532"/>
                </a:lnTo>
                <a:cubicBezTo>
                  <a:pt x="622262" y="1943087"/>
                  <a:pt x="563059" y="1939282"/>
                  <a:pt x="505838" y="1926077"/>
                </a:cubicBezTo>
                <a:cubicBezTo>
                  <a:pt x="477578" y="1919556"/>
                  <a:pt x="454674" y="1898591"/>
                  <a:pt x="428017" y="1887166"/>
                </a:cubicBezTo>
                <a:cubicBezTo>
                  <a:pt x="409167" y="1879088"/>
                  <a:pt x="389106" y="1874196"/>
                  <a:pt x="369651" y="1867711"/>
                </a:cubicBezTo>
                <a:cubicBezTo>
                  <a:pt x="350196" y="1854741"/>
                  <a:pt x="328761" y="1844334"/>
                  <a:pt x="311285" y="1828800"/>
                </a:cubicBezTo>
                <a:cubicBezTo>
                  <a:pt x="270157" y="1792241"/>
                  <a:pt x="194553" y="1712068"/>
                  <a:pt x="194553" y="1712068"/>
                </a:cubicBezTo>
                <a:cubicBezTo>
                  <a:pt x="145652" y="1565364"/>
                  <a:pt x="211616" y="1746195"/>
                  <a:pt x="136187" y="1595336"/>
                </a:cubicBezTo>
                <a:cubicBezTo>
                  <a:pt x="120641" y="1564243"/>
                  <a:pt x="105585" y="1488231"/>
                  <a:pt x="97276" y="1459149"/>
                </a:cubicBezTo>
                <a:cubicBezTo>
                  <a:pt x="91642" y="1439430"/>
                  <a:pt x="83455" y="1420502"/>
                  <a:pt x="77821" y="1400783"/>
                </a:cubicBezTo>
                <a:cubicBezTo>
                  <a:pt x="70475" y="1375073"/>
                  <a:pt x="65712" y="1348672"/>
                  <a:pt x="58366" y="1322962"/>
                </a:cubicBezTo>
                <a:cubicBezTo>
                  <a:pt x="52732" y="1303243"/>
                  <a:pt x="43884" y="1284491"/>
                  <a:pt x="38910" y="1264596"/>
                </a:cubicBezTo>
                <a:cubicBezTo>
                  <a:pt x="16629" y="1175474"/>
                  <a:pt x="11812" y="1106175"/>
                  <a:pt x="0" y="1011677"/>
                </a:cubicBezTo>
                <a:cubicBezTo>
                  <a:pt x="6485" y="771728"/>
                  <a:pt x="1503" y="531194"/>
                  <a:pt x="19455" y="291830"/>
                </a:cubicBezTo>
                <a:cubicBezTo>
                  <a:pt x="23482" y="238132"/>
                  <a:pt x="160559" y="159278"/>
                  <a:pt x="175098" y="155643"/>
                </a:cubicBezTo>
                <a:lnTo>
                  <a:pt x="252919" y="136188"/>
                </a:lnTo>
              </a:path>
            </a:pathLst>
          </a:custGeom>
          <a:ln>
            <a:solidFill>
              <a:srgbClr val="FFFF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1904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Kompe</a:t>
            </a:r>
            <a:r>
              <a:rPr lang="id-ID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te</a:t>
            </a:r>
            <a:r>
              <a:rPr lang="en-US" sz="36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nsi</a:t>
            </a:r>
            <a:r>
              <a:rPr lang="en-US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Pejabat</a:t>
            </a:r>
            <a:r>
              <a:rPr lang="en-US" sz="36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Humas</a:t>
            </a:r>
            <a:endParaRPr lang="id-ID" sz="36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151440" cy="5051648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/>
              <a:t>Kemampuan untuk mengamati dan menganalisis persoalan </a:t>
            </a:r>
            <a:r>
              <a:rPr lang="id-ID" dirty="0" smtClean="0"/>
              <a:t>yang</a:t>
            </a:r>
            <a:r>
              <a:rPr lang="en-US" dirty="0" smtClean="0"/>
              <a:t> </a:t>
            </a:r>
            <a:r>
              <a:rPr lang="id-ID" dirty="0" smtClean="0"/>
              <a:t>menyangkut </a:t>
            </a:r>
            <a:r>
              <a:rPr lang="id-ID" dirty="0"/>
              <a:t>kepentingan istansinya atau khalayak yang </a:t>
            </a:r>
            <a:r>
              <a:rPr lang="id-ID" dirty="0" smtClean="0"/>
              <a:t>menjadi</a:t>
            </a:r>
            <a:r>
              <a:rPr lang="en-US" dirty="0" smtClean="0"/>
              <a:t> </a:t>
            </a:r>
            <a:r>
              <a:rPr lang="id-ID" dirty="0" smtClean="0"/>
              <a:t>target sasarannya.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fi-FI" dirty="0" smtClean="0"/>
              <a:t>Kemampuan </a:t>
            </a:r>
            <a:r>
              <a:rPr lang="fi-FI" dirty="0"/>
              <a:t>melaksanakan hubungan komunikasi timbal </a:t>
            </a:r>
            <a:r>
              <a:rPr lang="fi-FI" dirty="0" smtClean="0"/>
              <a:t>balik </a:t>
            </a:r>
            <a:r>
              <a:rPr lang="id-ID" dirty="0" smtClean="0"/>
              <a:t>yang </a:t>
            </a:r>
            <a:r>
              <a:rPr lang="id-ID" dirty="0"/>
              <a:t>efektif, dinamis, kreatif, dan saling mendukung kedua </a:t>
            </a:r>
            <a:r>
              <a:rPr lang="id-ID" dirty="0" smtClean="0"/>
              <a:t>belah</a:t>
            </a:r>
            <a:r>
              <a:rPr lang="en-US" dirty="0" smtClean="0"/>
              <a:t> </a:t>
            </a:r>
            <a:r>
              <a:rPr lang="fi-FI" dirty="0" smtClean="0"/>
              <a:t>pihak</a:t>
            </a:r>
            <a:r>
              <a:rPr lang="fi-FI" dirty="0"/>
              <a:t>, serta menarik perhatian terhadap </a:t>
            </a:r>
            <a:r>
              <a:rPr lang="fi-FI" dirty="0" smtClean="0"/>
              <a:t>khalayaknya.</a:t>
            </a:r>
          </a:p>
          <a:p>
            <a:pPr marL="514350" indent="-514350" algn="just">
              <a:buFont typeface="+mj-lt"/>
              <a:buAutoNum type="arabicPeriod"/>
            </a:pPr>
            <a:endParaRPr lang="fi-FI" dirty="0"/>
          </a:p>
          <a:p>
            <a:pPr marL="514350" indent="-514350" algn="just">
              <a:buFont typeface="+mj-lt"/>
              <a:buAutoNum type="arabicPeriod"/>
            </a:pPr>
            <a:r>
              <a:rPr lang="sv-SE" dirty="0" smtClean="0"/>
              <a:t>Kemampuan </a:t>
            </a:r>
            <a:r>
              <a:rPr lang="sv-SE" dirty="0"/>
              <a:t>untuk mempengaruhi dan menciptakan </a:t>
            </a:r>
            <a:r>
              <a:rPr lang="sv-SE" dirty="0" smtClean="0"/>
              <a:t>pendapat </a:t>
            </a:r>
            <a:r>
              <a:rPr lang="id-ID" dirty="0" smtClean="0"/>
              <a:t>umum </a:t>
            </a:r>
            <a:r>
              <a:rPr lang="id-ID" dirty="0"/>
              <a:t>(opini publik) yang menguntungkan terhadap </a:t>
            </a:r>
            <a:r>
              <a:rPr lang="id-ID" dirty="0" smtClean="0"/>
              <a:t>instansi/lembaga </a:t>
            </a:r>
            <a:r>
              <a:rPr lang="id-ID" dirty="0"/>
              <a:t>yang </a:t>
            </a:r>
            <a:r>
              <a:rPr lang="id-ID" dirty="0" smtClean="0"/>
              <a:t>diwakilinya.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Kemampuan </a:t>
            </a:r>
            <a:r>
              <a:rPr lang="id-ID" dirty="0"/>
              <a:t>untuk menjalin hubungan yang baik, saling </a:t>
            </a:r>
            <a:r>
              <a:rPr lang="id-ID" dirty="0" smtClean="0"/>
              <a:t>kerja</a:t>
            </a:r>
            <a:r>
              <a:rPr lang="en-US" dirty="0" smtClean="0"/>
              <a:t> </a:t>
            </a:r>
            <a:r>
              <a:rPr lang="id-ID" dirty="0" smtClean="0"/>
              <a:t>sama</a:t>
            </a:r>
            <a:r>
              <a:rPr lang="id-ID" dirty="0"/>
              <a:t>, mempercayai, dan saling mendukung bagi kedua </a:t>
            </a:r>
            <a:r>
              <a:rPr lang="id-ID" dirty="0" smtClean="0"/>
              <a:t>belah</a:t>
            </a:r>
            <a:r>
              <a:rPr lang="en-US" dirty="0" smtClean="0"/>
              <a:t> </a:t>
            </a:r>
            <a:r>
              <a:rPr lang="id-ID" dirty="0" smtClean="0"/>
              <a:t>pihak </a:t>
            </a:r>
            <a:r>
              <a:rPr lang="id-ID" dirty="0"/>
              <a:t>yang terkait.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0314" y="4191000"/>
            <a:ext cx="3599511" cy="268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9736768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PERANAN PETUGAS HUMAS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PERAN strategis yang </a:t>
            </a:r>
            <a:r>
              <a:rPr lang="id-ID" dirty="0" smtClean="0"/>
              <a:t>dimiliki </a:t>
            </a:r>
            <a:r>
              <a:rPr lang="id-ID" dirty="0"/>
              <a:t>petugas kehumasan, pada instansi pemerintah, adalah membangun pencitraan organisasi yang baik</a:t>
            </a:r>
            <a:r>
              <a:rPr lang="id-ID" dirty="0" smtClean="0"/>
              <a:t>.</a:t>
            </a:r>
          </a:p>
          <a:p>
            <a:r>
              <a:rPr lang="sv-SE" dirty="0"/>
              <a:t>bukan cuma menjadi corong pemerintah, tapi harus menyampaikan informasi yang jelas kepada masyarakat tentang keberadaan </a:t>
            </a:r>
            <a:r>
              <a:rPr lang="sv-SE" dirty="0" smtClean="0"/>
              <a:t>Kemenag</a:t>
            </a:r>
            <a:endParaRPr lang="id-ID" dirty="0" smtClean="0"/>
          </a:p>
          <a:p>
            <a:r>
              <a:rPr lang="id-ID" dirty="0"/>
              <a:t>pengelola humas sangatlah berat, mempunyai tugas untuk menjadi penghubung antara satu satuan kerja (Satker) dengan Satker lainnya.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PERAN HUMAS KANWIL KEMENTERIAN AGAMA PROPINSI BENGKULU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2409131"/>
          </a:xfrm>
        </p:spPr>
        <p:txBody>
          <a:bodyPr>
            <a:noAutofit/>
          </a:bodyPr>
          <a:lstStyle/>
          <a:p>
            <a:r>
              <a:rPr lang="id-ID" sz="7200" dirty="0" smtClean="0"/>
              <a:t>Peran Eksternal</a:t>
            </a:r>
          </a:p>
          <a:p>
            <a:r>
              <a:rPr lang="id-ID" sz="7200" dirty="0" smtClean="0"/>
              <a:t>Peran Internal</a:t>
            </a:r>
          </a:p>
          <a:p>
            <a:endParaRPr lang="id-ID" sz="7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PERAN EKSTERNAL</a:t>
            </a:r>
            <a:br>
              <a:rPr lang="id-ID" dirty="0" smtClean="0"/>
            </a:br>
            <a:r>
              <a:rPr lang="id-ID" dirty="0" smtClean="0"/>
              <a:t> </a:t>
            </a:r>
            <a:r>
              <a:rPr lang="id-ID" sz="3300" dirty="0" smtClean="0"/>
              <a:t>Membangun Sinergitas Antar Instansi Pemerintahan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4000" dirty="0" smtClean="0"/>
              <a:t>Membangun Hubungan Antar Lembaga</a:t>
            </a:r>
            <a:endParaRPr lang="id-ID" sz="4000" dirty="0"/>
          </a:p>
        </p:txBody>
      </p:sp>
      <p:pic>
        <p:nvPicPr>
          <p:cNvPr id="2052" name="Picture 4" descr="https://encrypted-tbn3.google.com/images?q=tbn:ANd9GcTLE5xt5RTpJ0vbO__P6excVWypByPIfeosc2UcMBxoBV4Fgg9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24944"/>
            <a:ext cx="2696461" cy="2684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" name="Picture 2" descr="https://encrypted-tbn1.google.com/images?q=tbn:ANd9GcQrAxEX2ucTLlKOBTgYumhYuvTEego6pCvfgrpedmwqK4fyhWY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0029" y="3140968"/>
            <a:ext cx="5760640" cy="3336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Rounded Rectangle 6"/>
          <p:cNvSpPr/>
          <p:nvPr/>
        </p:nvSpPr>
        <p:spPr>
          <a:xfrm>
            <a:off x="1131698" y="5609422"/>
            <a:ext cx="1800200" cy="43416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Plan</a:t>
            </a:r>
            <a:endParaRPr lang="id-ID" dirty="0"/>
          </a:p>
        </p:txBody>
      </p:sp>
      <p:sp>
        <p:nvSpPr>
          <p:cNvPr id="11" name="Rounded Rectangle 10"/>
          <p:cNvSpPr/>
          <p:nvPr/>
        </p:nvSpPr>
        <p:spPr>
          <a:xfrm>
            <a:off x="5220072" y="5541104"/>
            <a:ext cx="1800200" cy="43416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Program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29905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PERAN EKSTERNAL </a:t>
            </a:r>
            <a:br>
              <a:rPr lang="id-ID" sz="3200" dirty="0" smtClean="0"/>
            </a:b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Media Massa,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Kawan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atau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latin typeface="Aharoni" pitchFamily="2" charset="-79"/>
                <a:cs typeface="Aharoni" pitchFamily="2" charset="-79"/>
              </a:rPr>
              <a:t>Lawan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..?</a:t>
            </a:r>
            <a:endParaRPr lang="id-ID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600" dirty="0" smtClean="0"/>
              <a:t>T</a:t>
            </a:r>
            <a:r>
              <a:rPr lang="id-ID" sz="2600" dirty="0" smtClean="0"/>
              <a:t>ugas </a:t>
            </a:r>
            <a:r>
              <a:rPr lang="id-ID" sz="2600" dirty="0"/>
              <a:t>dan fungsi Humas adalah sebagai instrument yang berfungsi menyampaikan keunggulan sebuah produk maupun jasa yang ditawarkan perusahaan kepada masyarakat, yang diharapkan bisa membentuk citra positif kepada pihak ketiga (target sasaran). </a:t>
            </a:r>
            <a:endParaRPr lang="en-US" sz="2600" dirty="0" smtClean="0"/>
          </a:p>
          <a:p>
            <a:pPr algn="just">
              <a:buFont typeface="Wingdings" pitchFamily="2" charset="2"/>
              <a:buChar char="§"/>
            </a:pPr>
            <a:endParaRPr lang="en-US" sz="2600" dirty="0"/>
          </a:p>
          <a:p>
            <a:pPr algn="just">
              <a:buFont typeface="Wingdings" pitchFamily="2" charset="2"/>
              <a:buChar char="§"/>
            </a:pPr>
            <a:r>
              <a:rPr lang="id-ID" sz="2600" dirty="0" smtClean="0"/>
              <a:t>Satu-satunya </a:t>
            </a:r>
            <a:r>
              <a:rPr lang="id-ID" sz="2600" dirty="0"/>
              <a:t>cara agar tujuan perusahaan tersebut bisa terealisir adalah menggandeng dan terus menjaga hubungan baik dengan pihak </a:t>
            </a:r>
            <a:r>
              <a:rPr lang="id-ID" sz="2600" dirty="0" smtClean="0"/>
              <a:t>media</a:t>
            </a:r>
            <a:r>
              <a:rPr lang="en-US" sz="2600" dirty="0" smtClean="0"/>
              <a:t> (Al </a:t>
            </a:r>
            <a:r>
              <a:rPr lang="en-US" sz="2600" dirty="0" err="1" smtClean="0"/>
              <a:t>Ries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Laura </a:t>
            </a:r>
            <a:r>
              <a:rPr lang="en-US" sz="2600" dirty="0" err="1" smtClean="0"/>
              <a:t>Ries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Nurrudin</a:t>
            </a:r>
            <a:r>
              <a:rPr lang="en-US" sz="2600" dirty="0" smtClean="0"/>
              <a:t>, 2008).</a:t>
            </a:r>
            <a:endParaRPr lang="id-ID" sz="2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114925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87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509</Words>
  <Application>Microsoft Office PowerPoint</Application>
  <PresentationFormat>On-screen Show (4:3)</PresentationFormat>
  <Paragraphs>86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Orientasi KEHUMASAN  KEHUMASAN DALAM LINGKUP KEMENTERIAN AGAMA</vt:lpstr>
      <vt:lpstr>HUMAS?</vt:lpstr>
      <vt:lpstr> jadi, humas itu....</vt:lpstr>
      <vt:lpstr>Beberapa Tugas Humas</vt:lpstr>
      <vt:lpstr>Kompetensi Pejabat Humas</vt:lpstr>
      <vt:lpstr>PERANAN PETUGAS HUMAS</vt:lpstr>
      <vt:lpstr>PERAN HUMAS KANWIL KEMENTERIAN AGAMA PROPINSI BENGKULU</vt:lpstr>
      <vt:lpstr>PERAN EKSTERNAL  Membangun Sinergitas Antar Instansi Pemerintahan  Membangun Hubungan Antar Lembaga</vt:lpstr>
      <vt:lpstr>PERAN EKSTERNAL  Media Massa, Kawan atau Lawan..?</vt:lpstr>
      <vt:lpstr>Ber”sahabat” Dengan Wartawan</vt:lpstr>
      <vt:lpstr>Bersiaplah menghadapi wawancara dengan media… (Satrio Arismunandar)</vt:lpstr>
      <vt:lpstr>Slide 12</vt:lpstr>
      <vt:lpstr>Pemanfaatan Internet  bagi Humas</vt:lpstr>
      <vt:lpstr>Tugas &amp; Fungsi Humas</vt:lpstr>
      <vt:lpstr>Internet &amp; Humas</vt:lpstr>
      <vt:lpstr>Internet &amp; Humas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Orientasi KEHUMASAN</dc:title>
  <dc:creator>DELL</dc:creator>
  <cp:lastModifiedBy>Acer</cp:lastModifiedBy>
  <cp:revision>33</cp:revision>
  <dcterms:created xsi:type="dcterms:W3CDTF">2014-03-17T15:44:25Z</dcterms:created>
  <dcterms:modified xsi:type="dcterms:W3CDTF">2014-03-20T00:56:12Z</dcterms:modified>
</cp:coreProperties>
</file>