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0" r:id="rId3"/>
    <p:sldId id="311" r:id="rId4"/>
    <p:sldId id="312" r:id="rId5"/>
    <p:sldId id="357" r:id="rId6"/>
    <p:sldId id="324" r:id="rId7"/>
    <p:sldId id="326" r:id="rId8"/>
    <p:sldId id="327" r:id="rId9"/>
    <p:sldId id="347" r:id="rId10"/>
    <p:sldId id="346" r:id="rId11"/>
    <p:sldId id="356" r:id="rId12"/>
    <p:sldId id="361" r:id="rId13"/>
    <p:sldId id="362" r:id="rId14"/>
    <p:sldId id="363" r:id="rId15"/>
    <p:sldId id="364" r:id="rId16"/>
    <p:sldId id="358" r:id="rId17"/>
    <p:sldId id="359" r:id="rId18"/>
    <p:sldId id="360" r:id="rId19"/>
    <p:sldId id="339" r:id="rId20"/>
    <p:sldId id="340" r:id="rId21"/>
    <p:sldId id="352" r:id="rId22"/>
    <p:sldId id="341" r:id="rId23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FB06B-4A27-45E6-B0EE-577F7EA61919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C66D1-2D92-4CD9-8A7D-0082CBE73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11679-2171-47A9-B660-B8009DDDADD4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88C02-F713-4791-8158-F68D74EBF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B30B092-7D04-4CA6-A7F1-E9AC4D757EBD}" type="slidenum">
              <a:rPr lang="en-US">
                <a:ea typeface="Lucida Sans Unicode" charset="0"/>
                <a:cs typeface="Lucida Sans Unicode" charset="0"/>
              </a:rPr>
              <a:pPr>
                <a:buFont typeface="Times New Roman" pitchFamily="18" charset="0"/>
                <a:buNone/>
              </a:pPr>
              <a:t>6</a:t>
            </a:fld>
            <a:endParaRPr lang="en-US">
              <a:ea typeface="Lucida Sans Unicode" charset="0"/>
              <a:cs typeface="Lucida Sans Unicode" charset="0"/>
            </a:endParaRPr>
          </a:p>
        </p:txBody>
      </p:sp>
      <p:sp>
        <p:nvSpPr>
          <p:cNvPr id="655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/>
        </p:spPr>
      </p:sp>
      <p:sp>
        <p:nvSpPr>
          <p:cNvPr id="655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724203"/>
            <a:ext cx="5486400" cy="4577434"/>
          </a:xfrm>
          <a:noFill/>
          <a:ln/>
        </p:spPr>
        <p:txBody>
          <a:bodyPr wrap="none" anchor="ctr"/>
          <a:lstStyle/>
          <a:p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3126581-B38E-4E29-9E76-C8EADBC14A1C}" type="slidenum">
              <a:rPr lang="en-US">
                <a:ea typeface="Lucida Sans Unicode" charset="0"/>
                <a:cs typeface="Lucida Sans Unicode" charset="0"/>
              </a:rPr>
              <a:pPr>
                <a:buFont typeface="Times New Roman" pitchFamily="18" charset="0"/>
                <a:buNone/>
              </a:pPr>
              <a:t>7</a:t>
            </a:fld>
            <a:endParaRPr lang="en-US">
              <a:ea typeface="Lucida Sans Unicode" charset="0"/>
              <a:cs typeface="Lucida Sans Unicode" charset="0"/>
            </a:endParaRPr>
          </a:p>
        </p:txBody>
      </p:sp>
      <p:sp>
        <p:nvSpPr>
          <p:cNvPr id="67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/>
        </p:spPr>
      </p:sp>
      <p:sp>
        <p:nvSpPr>
          <p:cNvPr id="67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724203"/>
            <a:ext cx="5486400" cy="4577434"/>
          </a:xfrm>
          <a:noFill/>
          <a:ln/>
        </p:spPr>
        <p:txBody>
          <a:bodyPr wrap="none" anchor="ctr"/>
          <a:lstStyle/>
          <a:p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75FD282-CA7D-4802-9827-12E794A729A6}" type="slidenum">
              <a:rPr lang="en-US">
                <a:ea typeface="Lucida Sans Unicode" charset="0"/>
                <a:cs typeface="Lucida Sans Unicode" charset="0"/>
              </a:rPr>
              <a:pPr>
                <a:buFont typeface="Times New Roman" pitchFamily="18" charset="0"/>
                <a:buNone/>
              </a:pPr>
              <a:t>8</a:t>
            </a:fld>
            <a:endParaRPr lang="en-US">
              <a:ea typeface="Lucida Sans Unicode" charset="0"/>
              <a:cs typeface="Lucida Sans Unicode" charset="0"/>
            </a:endParaRPr>
          </a:p>
        </p:txBody>
      </p:sp>
      <p:sp>
        <p:nvSpPr>
          <p:cNvPr id="686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/>
        </p:spPr>
      </p:sp>
      <p:sp>
        <p:nvSpPr>
          <p:cNvPr id="686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724203"/>
            <a:ext cx="5486400" cy="4577434"/>
          </a:xfrm>
          <a:noFill/>
          <a:ln/>
        </p:spPr>
        <p:txBody>
          <a:bodyPr wrap="none" anchor="ctr"/>
          <a:lstStyle/>
          <a:p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635D8D4-B9F3-4512-B787-D689A1B64E7D}" type="slidenum">
              <a:rPr lang="en-US">
                <a:ea typeface="Lucida Sans Unicode" charset="0"/>
                <a:cs typeface="Lucida Sans Unicode" charset="0"/>
              </a:rPr>
              <a:pPr>
                <a:buFont typeface="Times New Roman" pitchFamily="18" charset="0"/>
                <a:buNone/>
              </a:pPr>
              <a:t>19</a:t>
            </a:fld>
            <a:endParaRPr lang="en-US">
              <a:ea typeface="Lucida Sans Unicode" charset="0"/>
              <a:cs typeface="Lucida Sans Unicode" charset="0"/>
            </a:endParaRPr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4AA21DD-C398-4504-BE99-EFB54BFB4100}" type="slidenum">
              <a:rPr lang="en-US" sz="12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US" sz="120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17764" name="Text Box 2"/>
          <p:cNvSpPr txBox="1">
            <a:spLocks noChangeArrowheads="1"/>
          </p:cNvSpPr>
          <p:nvPr/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E48A3F0-65E8-4E9C-B38E-FB5C4FBC0EFC}" type="slidenum">
              <a:rPr lang="en-US" sz="12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US" sz="120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17765" name="Text Box 3"/>
          <p:cNvSpPr txBox="1">
            <a:spLocks noChangeArrowheads="1"/>
          </p:cNvSpPr>
          <p:nvPr/>
        </p:nvSpPr>
        <p:spPr bwMode="auto">
          <a:xfrm>
            <a:off x="3887788" y="9448404"/>
            <a:ext cx="2970212" cy="497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1F24462-5842-405B-906D-3BCF06468D2E}" type="slidenum">
              <a:rPr lang="en-US" sz="1200">
                <a:solidFill>
                  <a:srgbClr val="FFFFFF"/>
                </a:solidFill>
                <a:latin typeface="Times New Roman" pitchFamily="18" charset="0"/>
                <a:ea typeface="Lucida Sans Unicode" charset="0"/>
                <a:cs typeface="Lucida Sans Unicode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US" sz="1200">
              <a:solidFill>
                <a:srgbClr val="FFFFFF"/>
              </a:solidFill>
              <a:latin typeface="Times New Roman" pitchFamily="18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17766" name="Text Box 4"/>
          <p:cNvSpPr txBox="1">
            <a:spLocks noChangeArrowheads="1"/>
          </p:cNvSpPr>
          <p:nvPr/>
        </p:nvSpPr>
        <p:spPr bwMode="auto">
          <a:xfrm>
            <a:off x="1143000" y="745927"/>
            <a:ext cx="4572000" cy="37296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>
              <a:ea typeface="Lucida Sans Unicode" charset="0"/>
              <a:cs typeface="Lucida Sans Unicode" charset="0"/>
            </a:endParaRPr>
          </a:p>
        </p:txBody>
      </p:sp>
      <p:sp>
        <p:nvSpPr>
          <p:cNvPr id="117767" name="Rectangle 5"/>
          <p:cNvSpPr txBox="1">
            <a:spLocks noGrp="1" noChangeArrowheads="1"/>
          </p:cNvSpPr>
          <p:nvPr>
            <p:ph type="body"/>
          </p:nvPr>
        </p:nvSpPr>
        <p:spPr>
          <a:xfrm>
            <a:off x="685800" y="4724203"/>
            <a:ext cx="5486400" cy="4577434"/>
          </a:xfrm>
          <a:noFill/>
          <a:ln/>
        </p:spPr>
        <p:txBody>
          <a:bodyPr wrap="none" anchor="ctr"/>
          <a:lstStyle/>
          <a:p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F77B282-D980-4184-B08C-CDAEC0A2332F}" type="slidenum">
              <a:rPr lang="en-US">
                <a:ea typeface="Lucida Sans Unicode" charset="0"/>
                <a:cs typeface="Lucida Sans Unicode" charset="0"/>
              </a:rPr>
              <a:pPr>
                <a:buFont typeface="Times New Roman" pitchFamily="18" charset="0"/>
                <a:buNone/>
              </a:pPr>
              <a:t>20</a:t>
            </a:fld>
            <a:endParaRPr lang="en-US">
              <a:ea typeface="Lucida Sans Unicode" charset="0"/>
              <a:cs typeface="Lucida Sans Unicode" charset="0"/>
            </a:endParaRPr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25278C7-F5FB-471B-94F6-D7BF15AD7664}" type="slidenum">
              <a:rPr lang="en-US" sz="12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US" sz="120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18788" name="Text Box 2"/>
          <p:cNvSpPr txBox="1">
            <a:spLocks noChangeArrowheads="1"/>
          </p:cNvSpPr>
          <p:nvPr/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FD1562C-FD8A-43BF-A3E3-CF71DC5B53F0}" type="slidenum">
              <a:rPr lang="en-US" sz="12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US" sz="120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18789" name="Text Box 3"/>
          <p:cNvSpPr txBox="1">
            <a:spLocks noChangeArrowheads="1"/>
          </p:cNvSpPr>
          <p:nvPr/>
        </p:nvSpPr>
        <p:spPr bwMode="auto">
          <a:xfrm>
            <a:off x="3887788" y="9448404"/>
            <a:ext cx="2970212" cy="497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F25AF04-5DC4-4E22-893B-3796FF07B317}" type="slidenum">
              <a:rPr lang="en-US" sz="1200">
                <a:solidFill>
                  <a:srgbClr val="FFFFFF"/>
                </a:solidFill>
                <a:latin typeface="Times New Roman" pitchFamily="18" charset="0"/>
                <a:ea typeface="Lucida Sans Unicode" charset="0"/>
                <a:cs typeface="Lucida Sans Unicode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US" sz="1200">
              <a:solidFill>
                <a:srgbClr val="FFFFFF"/>
              </a:solidFill>
              <a:latin typeface="Times New Roman" pitchFamily="18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18790" name="Text Box 4"/>
          <p:cNvSpPr txBox="1">
            <a:spLocks noChangeArrowheads="1"/>
          </p:cNvSpPr>
          <p:nvPr/>
        </p:nvSpPr>
        <p:spPr bwMode="auto">
          <a:xfrm>
            <a:off x="1143000" y="745927"/>
            <a:ext cx="4572000" cy="37296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>
              <a:ea typeface="Lucida Sans Unicode" charset="0"/>
              <a:cs typeface="Lucida Sans Unicode" charset="0"/>
            </a:endParaRPr>
          </a:p>
        </p:txBody>
      </p:sp>
      <p:sp>
        <p:nvSpPr>
          <p:cNvPr id="118791" name="Rectangle 5"/>
          <p:cNvSpPr txBox="1">
            <a:spLocks noGrp="1" noChangeArrowheads="1"/>
          </p:cNvSpPr>
          <p:nvPr>
            <p:ph type="body"/>
          </p:nvPr>
        </p:nvSpPr>
        <p:spPr>
          <a:xfrm>
            <a:off x="685800" y="4724203"/>
            <a:ext cx="5486400" cy="4577434"/>
          </a:xfrm>
          <a:noFill/>
          <a:ln/>
        </p:spPr>
        <p:txBody>
          <a:bodyPr wrap="none" anchor="ctr"/>
          <a:lstStyle/>
          <a:p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7CD2B7C-CD53-4E9D-93D8-D2C2216DC1A6}" type="slidenum">
              <a:rPr lang="en-US">
                <a:ea typeface="Lucida Sans Unicode" charset="0"/>
                <a:cs typeface="Lucida Sans Unicode" charset="0"/>
              </a:rPr>
              <a:pPr>
                <a:buFont typeface="Times New Roman" pitchFamily="18" charset="0"/>
                <a:buNone/>
              </a:pPr>
              <a:t>22</a:t>
            </a:fld>
            <a:endParaRPr lang="en-US">
              <a:ea typeface="Lucida Sans Unicode" charset="0"/>
              <a:cs typeface="Lucida Sans Unicode" charset="0"/>
            </a:endParaRPr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AB55B5E-0551-4F65-A6CC-4EADF812A46F}" type="slidenum">
              <a:rPr lang="en-US" sz="12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en-US" sz="120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19812" name="Text Box 2"/>
          <p:cNvSpPr txBox="1">
            <a:spLocks noChangeArrowheads="1"/>
          </p:cNvSpPr>
          <p:nvPr/>
        </p:nvSpPr>
        <p:spPr bwMode="auto">
          <a:xfrm>
            <a:off x="1143000" y="745927"/>
            <a:ext cx="4572000" cy="37296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>
              <a:ea typeface="Lucida Sans Unicode" charset="0"/>
              <a:cs typeface="Lucida Sans Unicode" charset="0"/>
            </a:endParaRPr>
          </a:p>
        </p:txBody>
      </p:sp>
      <p:sp>
        <p:nvSpPr>
          <p:cNvPr id="11981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724203"/>
            <a:ext cx="5486400" cy="4577434"/>
          </a:xfrm>
          <a:noFill/>
          <a:ln/>
        </p:spPr>
        <p:txBody>
          <a:bodyPr wrap="none" anchor="ctr"/>
          <a:lstStyle/>
          <a:p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53FC-F4D1-437C-B85A-F1FC367957E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8F5C-FED8-45A5-847A-731DC1847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53FC-F4D1-437C-B85A-F1FC367957E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8F5C-FED8-45A5-847A-731DC1847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53FC-F4D1-437C-B85A-F1FC367957E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8F5C-FED8-45A5-847A-731DC1847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53FC-F4D1-437C-B85A-F1FC367957E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8F5C-FED8-45A5-847A-731DC1847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53FC-F4D1-437C-B85A-F1FC367957E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8F5C-FED8-45A5-847A-731DC1847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53FC-F4D1-437C-B85A-F1FC367957E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8F5C-FED8-45A5-847A-731DC1847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53FC-F4D1-437C-B85A-F1FC367957E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8F5C-FED8-45A5-847A-731DC1847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53FC-F4D1-437C-B85A-F1FC367957E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8F5C-FED8-45A5-847A-731DC1847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53FC-F4D1-437C-B85A-F1FC367957E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8F5C-FED8-45A5-847A-731DC1847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53FC-F4D1-437C-B85A-F1FC367957E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8F5C-FED8-45A5-847A-731DC1847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53FC-F4D1-437C-B85A-F1FC367957E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8F5C-FED8-45A5-847A-731DC1847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853FC-F4D1-437C-B85A-F1FC367957E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68F5C-FED8-45A5-847A-731DC1847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PEMBEKALAN%20MIKRO%202010.ppt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ucatio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685800"/>
            <a:ext cx="7315200" cy="1905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Motivasi pembelajaran </a:t>
            </a:r>
            <a:br>
              <a:rPr lang="id-I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d-I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Guru Agama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562600"/>
            <a:ext cx="8077200" cy="1118616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DISAMPAIKAN DALAM </a:t>
            </a:r>
            <a:r>
              <a:rPr lang="id-ID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WORKSHOP PENYUSUNAN RPP DAN MAPEL AGAMA BUDHA TAHUN 2016</a:t>
            </a:r>
            <a:endParaRPr lang="en-US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KANWIL KEMENTERIAN AGAMA PROVINSI BENGKULU</a:t>
            </a:r>
            <a:endParaRPr 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logo_departemen_aga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1000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981199" y="3581400"/>
            <a:ext cx="59987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Oleh</a:t>
            </a:r>
            <a:r>
              <a:rPr lang="en-A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: Drs. H. </a:t>
            </a:r>
            <a:r>
              <a:rPr lang="en-A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Mulya</a:t>
            </a:r>
            <a:r>
              <a:rPr lang="en-A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A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Hudori</a:t>
            </a:r>
            <a:r>
              <a:rPr lang="en-A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en-A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M.Pd</a:t>
            </a:r>
            <a:endParaRPr lang="en-AU" sz="2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en-A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Kabag</a:t>
            </a:r>
            <a:r>
              <a:rPr lang="en-A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Tata Usaha</a:t>
            </a:r>
          </a:p>
          <a:p>
            <a:pPr algn="ctr"/>
            <a:r>
              <a:rPr lang="en-A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Kementerian</a:t>
            </a:r>
            <a:r>
              <a:rPr lang="en-A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Agama </a:t>
            </a:r>
            <a:r>
              <a:rPr lang="en-AU" sz="2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Provinsi</a:t>
            </a:r>
            <a:r>
              <a:rPr lang="en-A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Bengkulu</a:t>
            </a:r>
          </a:p>
          <a:p>
            <a:endParaRPr lang="en-A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FF00"/>
                </a:solidFill>
              </a:rPr>
              <a:t>LPMP</a:t>
            </a:r>
            <a:endParaRPr lang="en-AU" b="1" dirty="0" smtClean="0">
              <a:solidFill>
                <a:srgbClr val="FFFF00"/>
              </a:solidFill>
            </a:endParaRPr>
          </a:p>
          <a:p>
            <a:pPr algn="ctr"/>
            <a:r>
              <a:rPr lang="id-ID" b="1" dirty="0" smtClean="0">
                <a:solidFill>
                  <a:srgbClr val="FFFF00"/>
                </a:solidFill>
              </a:rPr>
              <a:t>13 </a:t>
            </a:r>
            <a:r>
              <a:rPr lang="id-ID" b="1" dirty="0" smtClean="0">
                <a:solidFill>
                  <a:srgbClr val="FFFF00"/>
                </a:solidFill>
              </a:rPr>
              <a:t>April 2015</a:t>
            </a:r>
            <a:endParaRPr lang="en-AU" b="1" dirty="0" smtClean="0">
              <a:solidFill>
                <a:srgbClr val="FFFF00"/>
              </a:solidFill>
            </a:endParaRPr>
          </a:p>
          <a:p>
            <a:endParaRPr lang="en-A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00"/>
            <a:ext cx="8153400" cy="990600"/>
          </a:xfrm>
        </p:spPr>
        <p:txBody>
          <a:bodyPr/>
          <a:lstStyle/>
          <a:p>
            <a:pPr algn="ctr">
              <a:defRPr/>
            </a:pPr>
            <a:r>
              <a:rPr lang="en-US" sz="5600" dirty="0" err="1" smtClean="0">
                <a:solidFill>
                  <a:srgbClr val="FF0000"/>
                </a:solidFill>
                <a:latin typeface="Berlin Sans FB" pitchFamily="34" charset="0"/>
              </a:rPr>
              <a:t>Dampak</a:t>
            </a:r>
            <a:r>
              <a:rPr lang="en-US" sz="56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5600" dirty="0" err="1" smtClean="0">
                <a:solidFill>
                  <a:srgbClr val="FF0000"/>
                </a:solidFill>
                <a:latin typeface="Berlin Sans FB" pitchFamily="34" charset="0"/>
              </a:rPr>
              <a:t>menyebar</a:t>
            </a:r>
            <a:endParaRPr lang="en-US" sz="5600" dirty="0" smtClean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5029200" y="1295400"/>
            <a:ext cx="4038600" cy="4191000"/>
          </a:xfrm>
          <a:prstGeom prst="irregularSeal2">
            <a:avLst/>
          </a:prstGeom>
          <a:gradFill rotWithShape="1">
            <a:gsLst>
              <a:gs pos="0">
                <a:srgbClr val="0066FF">
                  <a:gamma/>
                  <a:shade val="46275"/>
                  <a:invGamma/>
                </a:srgbClr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PENGARUH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POSITIF</a:t>
            </a: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0" y="1447800"/>
            <a:ext cx="4038600" cy="4191000"/>
          </a:xfrm>
          <a:prstGeom prst="irregularSeal2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PENGARUH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NEGATIF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762000" y="304800"/>
            <a:ext cx="815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kumimoji="1" lang="en-US" sz="5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MULTIPLAYER EFFECT</a:t>
            </a:r>
            <a:endParaRPr kumimoji="1" lang="en-US" sz="6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3276600" y="3048000"/>
            <a:ext cx="762000" cy="1295400"/>
          </a:xfrm>
          <a:prstGeom prst="lef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99FF"/>
              </a:gs>
              <a:gs pos="100000">
                <a:srgbClr val="7647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 rot="10800000">
            <a:off x="4800600" y="3048000"/>
            <a:ext cx="762000" cy="1295400"/>
          </a:xfrm>
          <a:prstGeom prst="lef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99FF"/>
              </a:gs>
              <a:gs pos="100000">
                <a:srgbClr val="7647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429000" y="3311525"/>
            <a:ext cx="1831975" cy="762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GURU</a:t>
            </a:r>
          </a:p>
        </p:txBody>
      </p:sp>
      <p:sp>
        <p:nvSpPr>
          <p:cNvPr id="7177" name="AutoShape 14">
            <a:hlinkClick r:id="rId2" action="ppaction://hlinkpres?slideindex=1&amp;slidetitle=PEMBEKALAN PENGAJARAN MIKRO/PPL I" highlightClick="1"/>
          </p:cNvPr>
          <p:cNvSpPr>
            <a:spLocks noChangeArrowheads="1"/>
          </p:cNvSpPr>
          <p:nvPr/>
        </p:nvSpPr>
        <p:spPr bwMode="auto">
          <a:xfrm>
            <a:off x="8153400" y="5486400"/>
            <a:ext cx="9906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12" grpId="0"/>
      <p:bldP spid="25607" grpId="0" animBg="1"/>
      <p:bldP spid="256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FFFF00"/>
                </a:solidFill>
              </a:rPr>
              <a:t>Faktor Keberhasilan Dalam Mengajar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id-ID" sz="3900" b="1" dirty="0" smtClean="0">
                <a:solidFill>
                  <a:srgbClr val="FFFF00"/>
                </a:solidFill>
              </a:rPr>
              <a:t>Faktor Dari Luar</a:t>
            </a:r>
          </a:p>
          <a:p>
            <a:pPr marL="514350" indent="-514350">
              <a:buFontTx/>
              <a:buChar char="-"/>
            </a:pPr>
            <a:r>
              <a:rPr lang="id-ID" sz="3900" dirty="0" smtClean="0">
                <a:solidFill>
                  <a:srgbClr val="FFFF00"/>
                </a:solidFill>
              </a:rPr>
              <a:t>Fasilitas Mengajar</a:t>
            </a:r>
          </a:p>
          <a:p>
            <a:pPr marL="514350" indent="-514350">
              <a:buFontTx/>
              <a:buChar char="-"/>
            </a:pPr>
            <a:r>
              <a:rPr lang="id-ID" sz="3900" dirty="0" smtClean="0">
                <a:solidFill>
                  <a:srgbClr val="FFFF00"/>
                </a:solidFill>
              </a:rPr>
              <a:t>Cara Mengajar Guru</a:t>
            </a:r>
          </a:p>
          <a:p>
            <a:pPr marL="514350" indent="-514350">
              <a:buFontTx/>
              <a:buChar char="-"/>
            </a:pPr>
            <a:r>
              <a:rPr lang="id-ID" sz="3900" dirty="0" smtClean="0">
                <a:solidFill>
                  <a:srgbClr val="FFFF00"/>
                </a:solidFill>
              </a:rPr>
              <a:t>Sistem Pemberian Umpan Balik</a:t>
            </a:r>
          </a:p>
          <a:p>
            <a:pPr marL="514350" indent="-514350">
              <a:buNone/>
            </a:pPr>
            <a:r>
              <a:rPr lang="id-ID" sz="3500" b="1" dirty="0" smtClean="0">
                <a:solidFill>
                  <a:srgbClr val="FFFF00"/>
                </a:solidFill>
              </a:rPr>
              <a:t>2. Faktor Dari Dalam</a:t>
            </a:r>
          </a:p>
          <a:p>
            <a:pPr marL="514350" indent="-514350">
              <a:buFontTx/>
              <a:buChar char="-"/>
            </a:pPr>
            <a:r>
              <a:rPr lang="id-ID" sz="4000" dirty="0" smtClean="0">
                <a:solidFill>
                  <a:srgbClr val="FFFF00"/>
                </a:solidFill>
              </a:rPr>
              <a:t>Kecerdasan</a:t>
            </a:r>
          </a:p>
          <a:p>
            <a:pPr marL="514350" indent="-514350">
              <a:buFontTx/>
              <a:buChar char="-"/>
            </a:pPr>
            <a:r>
              <a:rPr lang="id-ID" sz="4000" dirty="0" smtClean="0">
                <a:solidFill>
                  <a:srgbClr val="FFFF00"/>
                </a:solidFill>
              </a:rPr>
              <a:t>Strategi Belajar </a:t>
            </a:r>
          </a:p>
          <a:p>
            <a:pPr marL="514350" indent="-514350">
              <a:buFontTx/>
              <a:buChar char="-"/>
            </a:pPr>
            <a:r>
              <a:rPr lang="id-ID" sz="6500" b="1" dirty="0" smtClean="0">
                <a:solidFill>
                  <a:srgbClr val="FFFF00"/>
                </a:solidFill>
              </a:rPr>
              <a:t>Motivasi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257800" y="4191000"/>
            <a:ext cx="4286250" cy="2667000"/>
            <a:chOff x="4604" y="1274"/>
            <a:chExt cx="1156" cy="514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21" y="1274"/>
              <a:ext cx="721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604" y="1706"/>
              <a:ext cx="1156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id-ID" sz="1200" b="1">
                <a:latin typeface="Benguiat Bk B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ivasi-belajar-pp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1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ivasi-belajar-pp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1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ivasi-belajar-pp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16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ivasi-belajar-pp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1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563562"/>
          </a:xfrm>
        </p:spPr>
        <p:txBody>
          <a:bodyPr>
            <a:noAutofit/>
          </a:bodyPr>
          <a:lstStyle/>
          <a:p>
            <a:r>
              <a:rPr lang="id-ID" sz="3200" dirty="0" smtClean="0"/>
              <a:t>Bagaimana Memberikan Motivasi Pembelajaran </a:t>
            </a:r>
            <a:endParaRPr lang="id-ID" sz="3200" dirty="0"/>
          </a:p>
        </p:txBody>
      </p:sp>
      <p:pic>
        <p:nvPicPr>
          <p:cNvPr id="4" name="Picture 3" descr="bagaimana-memotivasi-siswa-ppt-3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80264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bagaimana-memotivasi-siswa-ppt-4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bagaimana-memotivasi-siswa-ppt-5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FFFFFF"/>
                </a:solidFill>
              </a:rPr>
              <a:t>12/11/10</a:t>
            </a: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8CFAB72-D3B7-484E-8A1D-C16D8BDCD75D}" type="slidenum">
              <a:rPr lang="en-US" sz="1400">
                <a:solidFill>
                  <a:srgbClr val="FFFFFF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BCBCBC"/>
                </a:solidFill>
              </a:rPr>
              <a:t>qomari9@yahoo.com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-6350" y="146050"/>
            <a:ext cx="9155113" cy="925513"/>
            <a:chOff x="-4" y="92"/>
            <a:chExt cx="5767" cy="583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92"/>
              <a:ext cx="5768" cy="5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0424" name="Text Box 6"/>
            <p:cNvSpPr txBox="1">
              <a:spLocks noChangeArrowheads="1"/>
            </p:cNvSpPr>
            <p:nvPr/>
          </p:nvSpPr>
          <p:spPr bwMode="auto">
            <a:xfrm>
              <a:off x="-4" y="92"/>
              <a:ext cx="5768" cy="5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0" y="1371600"/>
            <a:ext cx="8153400" cy="4648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2160" tIns="46080" rIns="92160" bIns="46080"/>
          <a:lstStyle/>
          <a:p>
            <a:pPr marL="546100" indent="-409575"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4100" b="1" dirty="0">
                <a:solidFill>
                  <a:srgbClr val="00FFFF"/>
                </a:solidFill>
                <a:latin typeface="Book Antiqua" pitchFamily="16" charset="0"/>
              </a:rPr>
              <a:t>BELAJAR</a:t>
            </a:r>
            <a:r>
              <a:rPr lang="en-US" sz="2800" dirty="0">
                <a:solidFill>
                  <a:srgbClr val="FFFFFF"/>
                </a:solidFill>
                <a:latin typeface="Book Antiqua" pitchFamily="1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Book Antiqua" pitchFamily="16" charset="0"/>
              </a:rPr>
              <a:t>bagaikan</a:t>
            </a:r>
            <a:r>
              <a:rPr lang="en-US" sz="2800" dirty="0">
                <a:solidFill>
                  <a:srgbClr val="FFFFFF"/>
                </a:solidFill>
                <a:latin typeface="Book Antiqua" pitchFamily="16" charset="0"/>
              </a:rPr>
              <a:t> air </a:t>
            </a:r>
            <a:r>
              <a:rPr lang="en-US" sz="2800" dirty="0" err="1">
                <a:solidFill>
                  <a:srgbClr val="FFFFFF"/>
                </a:solidFill>
                <a:latin typeface="Book Antiqua" pitchFamily="16" charset="0"/>
              </a:rPr>
              <a:t>mengalir</a:t>
            </a:r>
            <a:r>
              <a:rPr lang="en-US" sz="2800" dirty="0">
                <a:solidFill>
                  <a:srgbClr val="FFFFFF"/>
                </a:solidFill>
                <a:latin typeface="Book Antiqua" pitchFamily="1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Book Antiqua" pitchFamily="16" charset="0"/>
              </a:rPr>
              <a:t>di</a:t>
            </a:r>
            <a:r>
              <a:rPr lang="en-US" sz="2800" dirty="0">
                <a:solidFill>
                  <a:srgbClr val="FFFFFF"/>
                </a:solidFill>
                <a:latin typeface="Book Antiqua" pitchFamily="1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Book Antiqua" pitchFamily="16" charset="0"/>
              </a:rPr>
              <a:t>sungai</a:t>
            </a:r>
            <a:endParaRPr lang="en-US" sz="2800" dirty="0">
              <a:solidFill>
                <a:srgbClr val="FFFFFF"/>
              </a:solidFill>
              <a:latin typeface="Book Antiqua" pitchFamily="16" charset="0"/>
            </a:endParaRPr>
          </a:p>
          <a:p>
            <a:pPr marL="546100" indent="-409575" algn="ctr">
              <a:spcBef>
                <a:spcPts val="700"/>
              </a:spcBef>
              <a:buClr>
                <a:srgbClr val="6BB1C9"/>
              </a:buClr>
              <a:buSzPct val="65000"/>
              <a:buFont typeface="Times New Roman" pitchFamily="18" charset="0"/>
              <a:buAutoNum type="alphaLcParenR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err="1">
                <a:solidFill>
                  <a:srgbClr val="FFFFFF"/>
                </a:solidFill>
                <a:latin typeface="Book Antiqua" pitchFamily="16" charset="0"/>
              </a:rPr>
              <a:t>mengalir</a:t>
            </a:r>
            <a:endParaRPr lang="en-US" sz="2800" dirty="0">
              <a:solidFill>
                <a:srgbClr val="FFFFFF"/>
              </a:solidFill>
              <a:latin typeface="Book Antiqua" pitchFamily="16" charset="0"/>
            </a:endParaRPr>
          </a:p>
          <a:p>
            <a:pPr marL="546100" indent="-409575" algn="ctr">
              <a:spcBef>
                <a:spcPts val="700"/>
              </a:spcBef>
              <a:buClr>
                <a:srgbClr val="6BB1C9"/>
              </a:buClr>
              <a:buSzPct val="65000"/>
              <a:buFont typeface="Times New Roman" pitchFamily="18" charset="0"/>
              <a:buAutoNum type="alphaLcParenR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err="1">
                <a:solidFill>
                  <a:srgbClr val="FFFFFF"/>
                </a:solidFill>
                <a:latin typeface="Book Antiqua" pitchFamily="16" charset="0"/>
              </a:rPr>
              <a:t>dinamis</a:t>
            </a:r>
            <a:endParaRPr lang="en-US" sz="2800" dirty="0">
              <a:solidFill>
                <a:srgbClr val="FFFFFF"/>
              </a:solidFill>
              <a:latin typeface="Book Antiqua" pitchFamily="16" charset="0"/>
            </a:endParaRPr>
          </a:p>
          <a:p>
            <a:pPr marL="546100" indent="-409575" algn="ctr">
              <a:spcBef>
                <a:spcPts val="700"/>
              </a:spcBef>
              <a:buClr>
                <a:srgbClr val="6BB1C9"/>
              </a:buClr>
              <a:buSzPct val="65000"/>
              <a:buFont typeface="Times New Roman" pitchFamily="18" charset="0"/>
              <a:buAutoNum type="alphaLcParenR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err="1">
                <a:solidFill>
                  <a:srgbClr val="FFFFFF"/>
                </a:solidFill>
                <a:latin typeface="Book Antiqua" pitchFamily="16" charset="0"/>
              </a:rPr>
              <a:t>penuh</a:t>
            </a:r>
            <a:r>
              <a:rPr lang="en-US" sz="2800" dirty="0">
                <a:solidFill>
                  <a:srgbClr val="FFFFFF"/>
                </a:solidFill>
                <a:latin typeface="Book Antiqua" pitchFamily="16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Book Antiqua" pitchFamily="16" charset="0"/>
              </a:rPr>
              <a:t>resiko</a:t>
            </a:r>
            <a:endParaRPr lang="en-US" sz="2800" dirty="0">
              <a:solidFill>
                <a:srgbClr val="FFFFFF"/>
              </a:solidFill>
              <a:latin typeface="Book Antiqua" pitchFamily="16" charset="0"/>
            </a:endParaRPr>
          </a:p>
          <a:p>
            <a:pPr marL="546100" indent="-409575" algn="ctr">
              <a:spcBef>
                <a:spcPts val="700"/>
              </a:spcBef>
              <a:buClr>
                <a:srgbClr val="6BB1C9"/>
              </a:buClr>
              <a:buSzPct val="65000"/>
              <a:buFont typeface="Times New Roman" pitchFamily="18" charset="0"/>
              <a:buAutoNum type="alphaLcParenR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err="1">
                <a:solidFill>
                  <a:srgbClr val="FFFFFF"/>
                </a:solidFill>
                <a:latin typeface="Book Antiqua" pitchFamily="16" charset="0"/>
              </a:rPr>
              <a:t>menggairahkan</a:t>
            </a:r>
            <a:endParaRPr lang="en-US" sz="2800" dirty="0">
              <a:solidFill>
                <a:srgbClr val="FFFFFF"/>
              </a:solidFill>
              <a:latin typeface="Book Antiqua" pitchFamily="16" charset="0"/>
            </a:endParaRPr>
          </a:p>
          <a:p>
            <a:pPr marL="546100" indent="-409575">
              <a:spcBef>
                <a:spcPts val="70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i="1" dirty="0" err="1">
                <a:solidFill>
                  <a:srgbClr val="00FFCC"/>
                </a:solidFill>
                <a:latin typeface="Book Antiqua" pitchFamily="16" charset="0"/>
              </a:rPr>
              <a:t>Kesalahan</a:t>
            </a:r>
            <a:r>
              <a:rPr lang="en-US" sz="2800" i="1" dirty="0">
                <a:solidFill>
                  <a:srgbClr val="00FFCC"/>
                </a:solidFill>
                <a:latin typeface="Book Antiqua" pitchFamily="16" charset="0"/>
              </a:rPr>
              <a:t>, </a:t>
            </a:r>
            <a:r>
              <a:rPr lang="en-US" sz="2800" i="1" dirty="0" err="1">
                <a:solidFill>
                  <a:srgbClr val="00FFCC"/>
                </a:solidFill>
                <a:latin typeface="Book Antiqua" pitchFamily="16" charset="0"/>
              </a:rPr>
              <a:t>kreativitas</a:t>
            </a:r>
            <a:r>
              <a:rPr lang="en-US" sz="2800" i="1" dirty="0">
                <a:solidFill>
                  <a:srgbClr val="00FFCC"/>
                </a:solidFill>
                <a:latin typeface="Book Antiqua" pitchFamily="16" charset="0"/>
              </a:rPr>
              <a:t>, </a:t>
            </a:r>
            <a:r>
              <a:rPr lang="en-US" sz="2800" i="1" dirty="0" err="1">
                <a:solidFill>
                  <a:srgbClr val="00FFCC"/>
                </a:solidFill>
                <a:latin typeface="Book Antiqua" pitchFamily="16" charset="0"/>
              </a:rPr>
              <a:t>potensi</a:t>
            </a:r>
            <a:r>
              <a:rPr lang="en-US" sz="2800" i="1" dirty="0">
                <a:solidFill>
                  <a:srgbClr val="00FFCC"/>
                </a:solidFill>
                <a:latin typeface="Book Antiqua" pitchFamily="16" charset="0"/>
              </a:rPr>
              <a:t>,</a:t>
            </a:r>
            <a:r>
              <a:rPr lang="id-ID" sz="2800" i="1" dirty="0">
                <a:solidFill>
                  <a:srgbClr val="00FFCC"/>
                </a:solidFill>
                <a:latin typeface="Book Antiqua" pitchFamily="16" charset="0"/>
              </a:rPr>
              <a:t> </a:t>
            </a:r>
            <a:r>
              <a:rPr lang="en-US" sz="2800" i="1" dirty="0" err="1">
                <a:solidFill>
                  <a:srgbClr val="00FFCC"/>
                </a:solidFill>
                <a:latin typeface="Book Antiqua" pitchFamily="16" charset="0"/>
              </a:rPr>
              <a:t>dan</a:t>
            </a:r>
            <a:r>
              <a:rPr lang="en-US" sz="2800" i="1" dirty="0">
                <a:solidFill>
                  <a:srgbClr val="00FFCC"/>
                </a:solidFill>
                <a:latin typeface="Book Antiqua" pitchFamily="16" charset="0"/>
              </a:rPr>
              <a:t> </a:t>
            </a:r>
            <a:r>
              <a:rPr lang="en-US" sz="2800" i="1" dirty="0" err="1">
                <a:solidFill>
                  <a:srgbClr val="00FFCC"/>
                </a:solidFill>
                <a:latin typeface="Book Antiqua" pitchFamily="16" charset="0"/>
              </a:rPr>
              <a:t>ketakjuban</a:t>
            </a:r>
            <a:r>
              <a:rPr lang="en-US" sz="2800" i="1" dirty="0">
                <a:solidFill>
                  <a:srgbClr val="00FFCC"/>
                </a:solidFill>
                <a:latin typeface="Book Antiqua" pitchFamily="16" charset="0"/>
              </a:rPr>
              <a:t> </a:t>
            </a:r>
            <a:r>
              <a:rPr lang="en-US" sz="2800" i="1" dirty="0" err="1">
                <a:solidFill>
                  <a:srgbClr val="00FFCC"/>
                </a:solidFill>
                <a:latin typeface="Book Antiqua" pitchFamily="16" charset="0"/>
              </a:rPr>
              <a:t>meng</a:t>
            </a:r>
            <a:r>
              <a:rPr lang="id-ID" sz="2800" i="1" dirty="0">
                <a:solidFill>
                  <a:srgbClr val="00FFCC"/>
                </a:solidFill>
                <a:latin typeface="Book Antiqua" pitchFamily="16" charset="0"/>
              </a:rPr>
              <a:t>hiasi proses air mengalir</a:t>
            </a:r>
            <a:r>
              <a:rPr lang="en-US" sz="2800" i="1" dirty="0">
                <a:solidFill>
                  <a:srgbClr val="00FFCC"/>
                </a:solidFill>
                <a:latin typeface="Book Antiqua" pitchFamily="16" charset="0"/>
              </a:rPr>
              <a:t> </a:t>
            </a:r>
            <a:r>
              <a:rPr lang="en-US" sz="2800" i="1" dirty="0" err="1">
                <a:solidFill>
                  <a:srgbClr val="00FFCC"/>
                </a:solidFill>
                <a:latin typeface="Book Antiqua" pitchFamily="16" charset="0"/>
              </a:rPr>
              <a:t>itu</a:t>
            </a:r>
            <a:endParaRPr lang="en-US" sz="2800" i="1" dirty="0">
              <a:solidFill>
                <a:srgbClr val="00FFCC"/>
              </a:solidFill>
              <a:latin typeface="Book Antiqua" pitchFamily="16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6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6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6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60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60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60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1000"/>
                                        <p:tgtEl>
                                          <p:spTgt spid="60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60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60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nning_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45720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 Vitae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990600"/>
            <a:ext cx="6400800" cy="5715000"/>
          </a:xfrm>
          <a:solidFill>
            <a:schemeClr val="tx1">
              <a:lumMod val="95000"/>
              <a:lumOff val="5000"/>
              <a:alpha val="72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d-ID" sz="1800" b="1" dirty="0" smtClean="0">
                <a:solidFill>
                  <a:srgbClr val="FFFF00"/>
                </a:solidFill>
              </a:rPr>
              <a:t>Nama		: Drs. H. Mulya Hudori, M.Pd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d-ID" sz="1800" b="1" dirty="0" smtClean="0">
                <a:solidFill>
                  <a:srgbClr val="FFFF00"/>
                </a:solidFill>
              </a:rPr>
              <a:t>Tgl Lahir		: Bandung, 5 Nopember 1963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d-ID" sz="1800" b="1" dirty="0" smtClean="0">
                <a:solidFill>
                  <a:srgbClr val="FFFF00"/>
                </a:solidFill>
              </a:rPr>
              <a:t>Pangkat/Gol	: Pembina Tk 1   / IV/b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d-ID" sz="1800" b="1" dirty="0" smtClean="0">
                <a:solidFill>
                  <a:srgbClr val="FFFF00"/>
                </a:solidFill>
              </a:rPr>
              <a:t>Pendididikan : 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id-ID" sz="1800" b="1" dirty="0" smtClean="0">
                <a:solidFill>
                  <a:srgbClr val="FFFF00"/>
                </a:solidFill>
              </a:rPr>
              <a:t>S.1	: IAIN Bandung tahun 1988 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id-ID" sz="1800" b="1" dirty="0" smtClean="0">
                <a:solidFill>
                  <a:srgbClr val="FFFF00"/>
                </a:solidFill>
              </a:rPr>
              <a:t>S.2 : </a:t>
            </a:r>
            <a:r>
              <a:rPr lang="fi-FI" sz="1800" b="1" dirty="0" smtClean="0">
                <a:solidFill>
                  <a:srgbClr val="FFFF00"/>
                </a:solidFill>
              </a:rPr>
              <a:t>Universitas Bengkulu Tahun 2007</a:t>
            </a:r>
            <a:endParaRPr lang="id-ID" sz="18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id-ID" sz="1800" b="1" dirty="0" smtClean="0">
                <a:solidFill>
                  <a:srgbClr val="FFFF00"/>
                </a:solidFill>
              </a:rPr>
              <a:t>Riwayat Pekerjaan : 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id-ID" sz="1600" b="1" dirty="0" smtClean="0">
                <a:solidFill>
                  <a:srgbClr val="FFFF00"/>
                </a:solidFill>
              </a:rPr>
              <a:t>Kepala MAN Al-Hidayah – IPUH tahun 1992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id-ID" sz="1600" b="1" dirty="0" smtClean="0">
                <a:solidFill>
                  <a:srgbClr val="FFFF00"/>
                </a:solidFill>
              </a:rPr>
              <a:t>Kepala MAN IPUH 1997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id-ID" sz="1600" b="1" dirty="0" smtClean="0">
                <a:solidFill>
                  <a:srgbClr val="FFFF00"/>
                </a:solidFill>
              </a:rPr>
              <a:t>Kepala MAN Arga Makmur 2003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id-ID" sz="1600" b="1" dirty="0" smtClean="0">
                <a:solidFill>
                  <a:srgbClr val="FFFF00"/>
                </a:solidFill>
              </a:rPr>
              <a:t>Kepala MAN 2 Padang Kemiling 2007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id-ID" sz="1600" b="1" dirty="0" smtClean="0">
                <a:solidFill>
                  <a:srgbClr val="FFFF00"/>
                </a:solidFill>
              </a:rPr>
              <a:t>Kepala Seksi Penyuluhan Haji dan Umroh pada Bidang Hazawa  Kanwil Kemenag tahun 2007</a:t>
            </a:r>
            <a:endParaRPr lang="en-AU" sz="1600" b="1" dirty="0" smtClean="0">
              <a:solidFill>
                <a:srgbClr val="FFFF00"/>
              </a:solidFill>
            </a:endParaRPr>
          </a:p>
          <a:p>
            <a:pPr marL="457200" indent="-457200" eaLnBrk="1" hangingPunct="1">
              <a:buFont typeface="Wingdings" pitchFamily="2" charset="2"/>
              <a:buAutoNum type="arabicPeriod" startAt="6"/>
              <a:defRPr/>
            </a:pPr>
            <a:r>
              <a:rPr lang="id-ID" sz="1600" b="1" dirty="0" smtClean="0">
                <a:solidFill>
                  <a:srgbClr val="FFFF00"/>
                </a:solidFill>
              </a:rPr>
              <a:t>Kepala Kantor Kemenag Kabupaten Lebong (2007-2013)</a:t>
            </a:r>
            <a:endParaRPr lang="en-AU" sz="1600" b="1" dirty="0" smtClean="0">
              <a:solidFill>
                <a:srgbClr val="FFFF00"/>
              </a:solidFill>
            </a:endParaRPr>
          </a:p>
          <a:p>
            <a:pPr marL="457200" indent="-457200" eaLnBrk="1" hangingPunct="1">
              <a:buFont typeface="Wingdings" pitchFamily="2" charset="2"/>
              <a:buAutoNum type="arabicPeriod" startAt="6"/>
              <a:defRPr/>
            </a:pPr>
            <a:r>
              <a:rPr lang="id-ID" sz="1600" b="1" dirty="0" smtClean="0">
                <a:solidFill>
                  <a:srgbClr val="FFFF00"/>
                </a:solidFill>
              </a:rPr>
              <a:t>Kabag TU Kanwil Kemenag Provinsi Bengkulu (2013</a:t>
            </a:r>
            <a:r>
              <a:rPr lang="en-AU" sz="1600" b="1" dirty="0" smtClean="0">
                <a:solidFill>
                  <a:srgbClr val="FFFF00"/>
                </a:solidFill>
              </a:rPr>
              <a:t>-</a:t>
            </a:r>
            <a:r>
              <a:rPr lang="en-AU" sz="1600" b="1" dirty="0" err="1" smtClean="0">
                <a:solidFill>
                  <a:srgbClr val="FFFF00"/>
                </a:solidFill>
              </a:rPr>
              <a:t>Sekarang</a:t>
            </a:r>
            <a:r>
              <a:rPr lang="id-ID" sz="1600" b="1" dirty="0" smtClean="0">
                <a:solidFill>
                  <a:srgbClr val="FFFF00"/>
                </a:solidFill>
              </a:rPr>
              <a:t>)</a:t>
            </a:r>
            <a:endParaRPr lang="id-ID" sz="1800" b="1" dirty="0" smtClean="0">
              <a:solidFill>
                <a:srgbClr val="FFFF00"/>
              </a:solidFill>
            </a:endParaRPr>
          </a:p>
        </p:txBody>
      </p:sp>
      <p:pic>
        <p:nvPicPr>
          <p:cNvPr id="5" name="Picture 4" descr="787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4776" y="1066800"/>
            <a:ext cx="2492224" cy="3167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FFFFFF"/>
                </a:solidFill>
              </a:rPr>
              <a:t>12/11/10</a:t>
            </a:r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1277C45-0C73-4CD9-A067-D12FEE355D31}" type="slidenum">
              <a:rPr lang="en-US" sz="1400">
                <a:solidFill>
                  <a:srgbClr val="FFFFFF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BCBCBC"/>
                </a:solidFill>
              </a:rPr>
              <a:t>qomari9@yahoo.com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25425" y="146050"/>
            <a:ext cx="8923338" cy="1004888"/>
            <a:chOff x="142" y="92"/>
            <a:chExt cx="5621" cy="633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" y="92"/>
              <a:ext cx="5622" cy="6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448" name="Text Box 6"/>
            <p:cNvSpPr txBox="1">
              <a:spLocks noChangeArrowheads="1"/>
            </p:cNvSpPr>
            <p:nvPr/>
          </p:nvSpPr>
          <p:spPr bwMode="auto">
            <a:xfrm>
              <a:off x="142" y="92"/>
              <a:ext cx="5622" cy="6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0" y="1600200"/>
            <a:ext cx="7696200" cy="480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2160" tIns="46080" rIns="92160" bIns="46080"/>
          <a:lstStyle/>
          <a:p>
            <a:pPr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300" dirty="0">
                <a:solidFill>
                  <a:srgbClr val="00FFFF"/>
                </a:solidFill>
                <a:latin typeface="Book Antiqua" pitchFamily="16" charset="0"/>
              </a:rPr>
              <a:t>MENGAJAR</a:t>
            </a:r>
            <a:r>
              <a:rPr lang="en-US" sz="3300" dirty="0">
                <a:solidFill>
                  <a:srgbClr val="FFFFFF"/>
                </a:solidFill>
                <a:latin typeface="Book Antiqua" pitchFamily="16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ook Antiqua" pitchFamily="16" charset="0"/>
              </a:rPr>
              <a:t>bagaikan</a:t>
            </a:r>
            <a:r>
              <a:rPr lang="en-US" sz="2400" dirty="0">
                <a:solidFill>
                  <a:srgbClr val="FFFFFF"/>
                </a:solidFill>
                <a:latin typeface="Book Antiqua" pitchFamily="16" charset="0"/>
              </a:rPr>
              <a:t> “</a:t>
            </a:r>
            <a:r>
              <a:rPr lang="en-US" sz="2400" dirty="0" err="1">
                <a:solidFill>
                  <a:srgbClr val="FFFFFF"/>
                </a:solidFill>
                <a:latin typeface="Book Antiqua" pitchFamily="16" charset="0"/>
              </a:rPr>
              <a:t>tukang</a:t>
            </a:r>
            <a:r>
              <a:rPr lang="en-US" sz="2400" dirty="0">
                <a:solidFill>
                  <a:srgbClr val="FFFFFF"/>
                </a:solidFill>
                <a:latin typeface="Book Antiqua" pitchFamily="16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ook Antiqua" pitchFamily="16" charset="0"/>
              </a:rPr>
              <a:t>bersih</a:t>
            </a:r>
            <a:r>
              <a:rPr lang="en-US" sz="2400" dirty="0">
                <a:solidFill>
                  <a:srgbClr val="FFFFFF"/>
                </a:solidFill>
                <a:latin typeface="Book Antiqua" pitchFamily="16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ook Antiqua" pitchFamily="16" charset="0"/>
              </a:rPr>
              <a:t>sungai</a:t>
            </a:r>
            <a:r>
              <a:rPr lang="en-US" sz="2400" dirty="0">
                <a:solidFill>
                  <a:srgbClr val="FFFFFF"/>
                </a:solidFill>
                <a:latin typeface="Book Antiqua" pitchFamily="16" charset="0"/>
              </a:rPr>
              <a:t>” agar air </a:t>
            </a:r>
            <a:r>
              <a:rPr lang="en-US" sz="2400" dirty="0" err="1">
                <a:solidFill>
                  <a:srgbClr val="FFFFFF"/>
                </a:solidFill>
                <a:latin typeface="Book Antiqua" pitchFamily="16" charset="0"/>
              </a:rPr>
              <a:t>dapat</a:t>
            </a:r>
            <a:r>
              <a:rPr lang="en-US" sz="2400" dirty="0">
                <a:solidFill>
                  <a:srgbClr val="FFFFFF"/>
                </a:solidFill>
                <a:latin typeface="Book Antiqua" pitchFamily="16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ook Antiqua" pitchFamily="16" charset="0"/>
              </a:rPr>
              <a:t>mengalir</a:t>
            </a:r>
            <a:r>
              <a:rPr lang="en-US" sz="2400" dirty="0">
                <a:solidFill>
                  <a:srgbClr val="FFFFFF"/>
                </a:solidFill>
                <a:latin typeface="Book Antiqua" pitchFamily="16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ook Antiqua" pitchFamily="16" charset="0"/>
              </a:rPr>
              <a:t>bebas</a:t>
            </a:r>
            <a:r>
              <a:rPr lang="en-US" sz="2400" dirty="0">
                <a:solidFill>
                  <a:srgbClr val="FFFFFF"/>
                </a:solidFill>
                <a:latin typeface="Book Antiqua" pitchFamily="16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ook Antiqua" pitchFamily="16" charset="0"/>
              </a:rPr>
              <a:t>hambatan</a:t>
            </a:r>
            <a:endParaRPr lang="en-US" sz="2400" dirty="0">
              <a:solidFill>
                <a:srgbClr val="FFFFFF"/>
              </a:solidFill>
              <a:latin typeface="Book Antiqua" pitchFamily="16" charset="0"/>
            </a:endParaRPr>
          </a:p>
          <a:p>
            <a:pPr marL="969963" lvl="1" indent="-512763">
              <a:spcBef>
                <a:spcPts val="600"/>
              </a:spcBef>
              <a:buClr>
                <a:srgbClr val="FFFFFF"/>
              </a:buClr>
              <a:buSzPct val="80000"/>
              <a:buFont typeface="Times New Roman" pitchFamily="18" charset="0"/>
              <a:buAutoNum type="alphaLcParenR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b="1" dirty="0">
                <a:solidFill>
                  <a:srgbClr val="FFFFFF"/>
                </a:solidFill>
                <a:latin typeface="Book Antiqua" pitchFamily="16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Book Antiqua" pitchFamily="16" charset="0"/>
              </a:rPr>
              <a:t>Mengangkat</a:t>
            </a:r>
            <a:r>
              <a:rPr lang="en-US" sz="2400" b="1" dirty="0">
                <a:solidFill>
                  <a:srgbClr val="FFFFFF"/>
                </a:solidFill>
                <a:latin typeface="Book Antiqua" pitchFamily="16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Book Antiqua" pitchFamily="16" charset="0"/>
              </a:rPr>
              <a:t>sampah</a:t>
            </a:r>
            <a:r>
              <a:rPr lang="en-US" sz="2400" b="1" dirty="0">
                <a:solidFill>
                  <a:srgbClr val="FFFFFF"/>
                </a:solidFill>
                <a:latin typeface="Book Antiqua" pitchFamily="16" charset="0"/>
              </a:rPr>
              <a:t>, </a:t>
            </a:r>
            <a:r>
              <a:rPr lang="en-US" sz="2400" b="1" dirty="0" err="1">
                <a:solidFill>
                  <a:srgbClr val="FFFFFF"/>
                </a:solidFill>
                <a:latin typeface="Book Antiqua" pitchFamily="16" charset="0"/>
              </a:rPr>
              <a:t>kotoran</a:t>
            </a:r>
            <a:r>
              <a:rPr lang="en-US" sz="2400" b="1" dirty="0">
                <a:solidFill>
                  <a:srgbClr val="FFFFFF"/>
                </a:solidFill>
                <a:latin typeface="Book Antiqua" pitchFamily="16" charset="0"/>
              </a:rPr>
              <a:t> lain</a:t>
            </a:r>
          </a:p>
          <a:p>
            <a:pPr marL="969963" lvl="1" indent="-512763">
              <a:spcBef>
                <a:spcPts val="600"/>
              </a:spcBef>
              <a:buClr>
                <a:srgbClr val="FFFFFF"/>
              </a:buClr>
              <a:buSzPct val="80000"/>
              <a:buFont typeface="Times New Roman" pitchFamily="18" charset="0"/>
              <a:buAutoNum type="alphaLcParenR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b="1" dirty="0">
                <a:solidFill>
                  <a:srgbClr val="FFFFFF"/>
                </a:solidFill>
                <a:latin typeface="Book Antiqua" pitchFamily="16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Book Antiqua" pitchFamily="16" charset="0"/>
              </a:rPr>
              <a:t>Mengeruk</a:t>
            </a:r>
            <a:r>
              <a:rPr lang="en-US" sz="2400" b="1" dirty="0">
                <a:solidFill>
                  <a:srgbClr val="FFFFFF"/>
                </a:solidFill>
                <a:latin typeface="Book Antiqua" pitchFamily="16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Book Antiqua" pitchFamily="16" charset="0"/>
              </a:rPr>
              <a:t>lumpur</a:t>
            </a:r>
            <a:r>
              <a:rPr lang="en-US" sz="2400" b="1" dirty="0">
                <a:solidFill>
                  <a:srgbClr val="FFFFFF"/>
                </a:solidFill>
                <a:latin typeface="Book Antiqua" pitchFamily="16" charset="0"/>
              </a:rPr>
              <a:t>, </a:t>
            </a:r>
            <a:r>
              <a:rPr lang="en-US" sz="2400" b="1" dirty="0" err="1">
                <a:solidFill>
                  <a:srgbClr val="FFFFFF"/>
                </a:solidFill>
                <a:latin typeface="Book Antiqua" pitchFamily="16" charset="0"/>
              </a:rPr>
              <a:t>pasir</a:t>
            </a:r>
            <a:endParaRPr lang="en-US" sz="2400" b="1" dirty="0">
              <a:solidFill>
                <a:srgbClr val="FFFFFF"/>
              </a:solidFill>
              <a:latin typeface="Book Antiqua" pitchFamily="16" charset="0"/>
            </a:endParaRPr>
          </a:p>
          <a:p>
            <a:pPr marL="969963" lvl="1" indent="-512763">
              <a:spcBef>
                <a:spcPts val="600"/>
              </a:spcBef>
              <a:buClr>
                <a:srgbClr val="FFFFFF"/>
              </a:buClr>
              <a:buSzPct val="80000"/>
              <a:buFont typeface="Times New Roman" pitchFamily="18" charset="0"/>
              <a:buAutoNum type="alphaLcParenR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b="1" dirty="0">
                <a:solidFill>
                  <a:srgbClr val="FFFFFF"/>
                </a:solidFill>
                <a:latin typeface="Book Antiqua" pitchFamily="16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Book Antiqua" pitchFamily="16" charset="0"/>
              </a:rPr>
              <a:t>Memindahkan</a:t>
            </a:r>
            <a:r>
              <a:rPr lang="en-US" sz="2400" b="1" dirty="0">
                <a:solidFill>
                  <a:srgbClr val="FFFFFF"/>
                </a:solidFill>
                <a:latin typeface="Book Antiqua" pitchFamily="16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Book Antiqua" pitchFamily="16" charset="0"/>
              </a:rPr>
              <a:t>batu</a:t>
            </a:r>
            <a:r>
              <a:rPr lang="en-US" sz="2400" b="1" dirty="0">
                <a:solidFill>
                  <a:srgbClr val="FFFFFF"/>
                </a:solidFill>
                <a:latin typeface="Book Antiqua" pitchFamily="16" charset="0"/>
              </a:rPr>
              <a:t>, </a:t>
            </a:r>
            <a:r>
              <a:rPr lang="en-US" sz="2400" b="1" dirty="0" err="1">
                <a:solidFill>
                  <a:srgbClr val="FFFFFF"/>
                </a:solidFill>
                <a:latin typeface="Book Antiqua" pitchFamily="16" charset="0"/>
              </a:rPr>
              <a:t>kayu</a:t>
            </a:r>
            <a:endParaRPr lang="en-US" sz="2400" b="1" dirty="0">
              <a:solidFill>
                <a:srgbClr val="FFFFFF"/>
              </a:solidFill>
              <a:latin typeface="Book Antiqua" pitchFamily="16" charset="0"/>
            </a:endParaRPr>
          </a:p>
          <a:p>
            <a:pPr>
              <a:spcBef>
                <a:spcPts val="60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800" dirty="0">
              <a:solidFill>
                <a:srgbClr val="FFFFFF"/>
              </a:solidFill>
              <a:latin typeface="Book Antiqua" pitchFamily="16" charset="0"/>
            </a:endParaRPr>
          </a:p>
          <a:p>
            <a:pPr>
              <a:spcBef>
                <a:spcPts val="60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b="1" i="1" dirty="0" err="1">
                <a:solidFill>
                  <a:srgbClr val="FFFF00"/>
                </a:solidFill>
                <a:latin typeface="Book Antiqua" pitchFamily="16" charset="0"/>
              </a:rPr>
              <a:t>Ketulusan</a:t>
            </a:r>
            <a:r>
              <a:rPr lang="en-US" sz="2800" b="1" i="1" dirty="0">
                <a:solidFill>
                  <a:srgbClr val="FFFF00"/>
                </a:solidFill>
                <a:latin typeface="Book Antiqua" pitchFamily="16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Book Antiqua" pitchFamily="16" charset="0"/>
              </a:rPr>
              <a:t>hati</a:t>
            </a:r>
            <a:r>
              <a:rPr lang="en-US" sz="2800" b="1" i="1" dirty="0">
                <a:solidFill>
                  <a:srgbClr val="FFFF00"/>
                </a:solidFill>
                <a:latin typeface="Book Antiqua" pitchFamily="16" charset="0"/>
              </a:rPr>
              <a:t>, </a:t>
            </a:r>
            <a:r>
              <a:rPr lang="en-US" sz="2800" b="1" i="1" dirty="0" err="1">
                <a:solidFill>
                  <a:srgbClr val="FFFF00"/>
                </a:solidFill>
                <a:latin typeface="Book Antiqua" pitchFamily="16" charset="0"/>
              </a:rPr>
              <a:t>kesetiaan</a:t>
            </a:r>
            <a:r>
              <a:rPr lang="en-US" sz="2800" b="1" i="1" dirty="0">
                <a:solidFill>
                  <a:srgbClr val="FFFF00"/>
                </a:solidFill>
                <a:latin typeface="Book Antiqua" pitchFamily="16" charset="0"/>
              </a:rPr>
              <a:t>, </a:t>
            </a:r>
            <a:r>
              <a:rPr lang="en-US" sz="2800" b="1" i="1" dirty="0" err="1">
                <a:solidFill>
                  <a:srgbClr val="FFFF00"/>
                </a:solidFill>
                <a:latin typeface="Book Antiqua" pitchFamily="16" charset="0"/>
              </a:rPr>
              <a:t>kemesraan</a:t>
            </a:r>
            <a:r>
              <a:rPr lang="en-US" sz="2800" b="1" i="1" dirty="0">
                <a:solidFill>
                  <a:srgbClr val="FFFF00"/>
                </a:solidFill>
                <a:latin typeface="Book Antiqua" pitchFamily="16" charset="0"/>
              </a:rPr>
              <a:t>, </a:t>
            </a:r>
            <a:r>
              <a:rPr lang="en-US" sz="2800" b="1" i="1" dirty="0" err="1">
                <a:solidFill>
                  <a:srgbClr val="FFFF00"/>
                </a:solidFill>
                <a:latin typeface="Book Antiqua" pitchFamily="16" charset="0"/>
              </a:rPr>
              <a:t>kesabaran</a:t>
            </a:r>
            <a:r>
              <a:rPr lang="en-US" sz="2800" b="1" i="1" dirty="0">
                <a:solidFill>
                  <a:srgbClr val="FFFF00"/>
                </a:solidFill>
                <a:latin typeface="Book Antiqua" pitchFamily="16" charset="0"/>
              </a:rPr>
              <a:t>, </a:t>
            </a:r>
            <a:r>
              <a:rPr lang="en-US" sz="2800" b="1" i="1" dirty="0" err="1">
                <a:solidFill>
                  <a:srgbClr val="FFFF00"/>
                </a:solidFill>
                <a:latin typeface="Book Antiqua" pitchFamily="16" charset="0"/>
              </a:rPr>
              <a:t>cinta</a:t>
            </a:r>
            <a:r>
              <a:rPr lang="en-US" sz="2800" b="1" i="1" dirty="0">
                <a:solidFill>
                  <a:srgbClr val="FFFF00"/>
                </a:solidFill>
                <a:latin typeface="Book Antiqua" pitchFamily="16" charset="0"/>
              </a:rPr>
              <a:t>, </a:t>
            </a:r>
            <a:r>
              <a:rPr lang="en-US" sz="2800" b="1" i="1" dirty="0" err="1">
                <a:solidFill>
                  <a:srgbClr val="FFFF00"/>
                </a:solidFill>
                <a:latin typeface="Book Antiqua" pitchFamily="16" charset="0"/>
              </a:rPr>
              <a:t>sukacita</a:t>
            </a:r>
            <a:r>
              <a:rPr lang="en-US" sz="2800" b="1" i="1" dirty="0">
                <a:solidFill>
                  <a:srgbClr val="FFFF00"/>
                </a:solidFill>
                <a:latin typeface="Book Antiqua" pitchFamily="16" charset="0"/>
              </a:rPr>
              <a:t>, </a:t>
            </a:r>
            <a:r>
              <a:rPr lang="en-US" sz="2800" b="1" i="1" dirty="0" err="1">
                <a:solidFill>
                  <a:srgbClr val="FFFF00"/>
                </a:solidFill>
                <a:latin typeface="Book Antiqua" pitchFamily="16" charset="0"/>
              </a:rPr>
              <a:t>improvisasi</a:t>
            </a:r>
            <a:r>
              <a:rPr lang="en-US" sz="2800" b="1" i="1" dirty="0">
                <a:solidFill>
                  <a:srgbClr val="FFFF00"/>
                </a:solidFill>
                <a:latin typeface="Book Antiqua" pitchFamily="16" charset="0"/>
              </a:rPr>
              <a:t>, </a:t>
            </a:r>
            <a:r>
              <a:rPr lang="en-US" sz="2800" b="1" i="1" dirty="0" err="1">
                <a:solidFill>
                  <a:srgbClr val="FFFF00"/>
                </a:solidFill>
                <a:latin typeface="Book Antiqua" pitchFamily="16" charset="0"/>
              </a:rPr>
              <a:t>pengendalian</a:t>
            </a:r>
            <a:r>
              <a:rPr lang="en-US" sz="2800" b="1" i="1" dirty="0">
                <a:solidFill>
                  <a:srgbClr val="FFFF00"/>
                </a:solidFill>
                <a:latin typeface="Book Antiqua" pitchFamily="16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Book Antiqua" pitchFamily="16" charset="0"/>
              </a:rPr>
              <a:t>diri</a:t>
            </a:r>
            <a:r>
              <a:rPr lang="en-US" sz="2800" b="1" i="1" dirty="0">
                <a:solidFill>
                  <a:srgbClr val="FFFF00"/>
                </a:solidFill>
                <a:latin typeface="Book Antiqua" pitchFamily="16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Book Antiqua" pitchFamily="16" charset="0"/>
              </a:rPr>
              <a:t>memenuhi</a:t>
            </a:r>
            <a:r>
              <a:rPr lang="en-US" sz="2800" b="1" i="1" dirty="0">
                <a:solidFill>
                  <a:srgbClr val="FFFF00"/>
                </a:solidFill>
                <a:latin typeface="Book Antiqua" pitchFamily="16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Book Antiqua" pitchFamily="16" charset="0"/>
              </a:rPr>
              <a:t>pekerjaan</a:t>
            </a:r>
            <a:r>
              <a:rPr lang="en-US" sz="2800" b="1" i="1" dirty="0">
                <a:solidFill>
                  <a:srgbClr val="FFFF00"/>
                </a:solidFill>
                <a:latin typeface="Book Antiqua" pitchFamily="16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Book Antiqua" pitchFamily="16" charset="0"/>
              </a:rPr>
              <a:t>itu</a:t>
            </a:r>
            <a:endParaRPr lang="en-US" sz="2800" b="1" i="1" dirty="0">
              <a:solidFill>
                <a:srgbClr val="FFFF00"/>
              </a:solidFill>
              <a:latin typeface="Book Antiqua" pitchFamily="16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61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61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61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61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61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61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hjp.maryanto/file/2008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64958"/>
            <a:ext cx="3886200" cy="6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52400" y="120650"/>
            <a:ext cx="396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MELIHAT DENGAN CARA  BERBEDA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752600" y="17526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Serigala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457200" y="11430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Temukan sesuatu pada gambar berikut</a:t>
            </a:r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>
            <a:off x="0" y="10668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62000" y="6080125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Wajah Abraham Lincoln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76400" y="21336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Anjing berkalung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62200" y="25146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Tikus</a:t>
            </a:r>
          </a:p>
          <a:p>
            <a:pPr algn="r" eaLnBrk="1" hangingPunct="1">
              <a:buFont typeface="Wingdings" pitchFamily="2" charset="2"/>
              <a:buChar char="ü"/>
              <a:defRPr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62200" y="28194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Jerapah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90800" y="3200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Itik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28800" y="35814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Siput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8800" y="39624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Dasi Kupu-kupu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828800" y="43434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Pemain musik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828800" y="4648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Buaya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828800" y="535305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Tank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828800" y="50006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Komedian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85800" y="57150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buFont typeface="Wingdings" pitchFamily="2" charset="2"/>
              <a:buChar char="ü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Wajah orang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4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allAtOnce"/>
      <p:bldP spid="61446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"/>
          <p:cNvSpPr txBox="1">
            <a:spLocks noChangeArrowheads="1"/>
          </p:cNvSpPr>
          <p:nvPr/>
        </p:nvSpPr>
        <p:spPr bwMode="auto">
          <a:xfrm>
            <a:off x="4048125" y="2224088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3124200" y="228600"/>
          <a:ext cx="3048000" cy="5943600"/>
        </p:xfrm>
        <a:graphic>
          <a:graphicData uri="http://schemas.openxmlformats.org/presentationml/2006/ole">
            <p:oleObj spid="_x0000_s1026" r:id="rId4" imgW="3467160" imgH="5018040" progId="">
              <p:embed/>
            </p:oleObj>
          </a:graphicData>
        </a:graphic>
      </p:graphicFrame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166813" y="2944813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160338" y="6230938"/>
            <a:ext cx="322262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0000"/>
                </a:solidFill>
              </a:rPr>
              <a:t>1</a:t>
            </a:r>
          </a:p>
        </p:txBody>
      </p:sp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724400"/>
            <a:ext cx="3276600" cy="180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2" name="WordArt 6"/>
          <p:cNvSpPr>
            <a:spLocks noChangeArrowheads="1" noChangeShapeType="1" noTextEdit="1"/>
          </p:cNvSpPr>
          <p:nvPr/>
        </p:nvSpPr>
        <p:spPr bwMode="auto">
          <a:xfrm>
            <a:off x="5105400" y="4343400"/>
            <a:ext cx="3581400" cy="6953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100000" t="10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TERIMA KASIH</a:t>
            </a: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BCBCBC"/>
                </a:solidFill>
              </a:rPr>
              <a:t>qomari9@yahoo.com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unning_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14282" y="571480"/>
            <a:ext cx="6605606" cy="819136"/>
          </a:xfrm>
          <a:prstGeom prst="rect">
            <a:avLst/>
          </a:prstGeom>
          <a:solidFill>
            <a:schemeClr val="accent2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pPr algn="r"/>
            <a:r>
              <a:rPr lang="id-ID" sz="2400" dirty="0"/>
              <a:t>Visi Kementerian Agama Provinsi </a:t>
            </a:r>
            <a:r>
              <a:rPr lang="id-ID" sz="2400" dirty="0" smtClean="0"/>
              <a:t>Bengkulu</a:t>
            </a:r>
          </a:p>
          <a:p>
            <a:pPr algn="r"/>
            <a:r>
              <a:rPr lang="id-ID" sz="2400" dirty="0" smtClean="0"/>
              <a:t> </a:t>
            </a:r>
            <a:r>
              <a:rPr lang="id-ID" sz="2000" i="1" dirty="0" smtClean="0"/>
              <a:t>(KMA No.2 Tahun 2010 )</a:t>
            </a:r>
            <a:endParaRPr lang="id-ID" sz="2400" i="1" dirty="0" smtClean="0"/>
          </a:p>
          <a:p>
            <a:pPr algn="r"/>
            <a:endParaRPr lang="id-ID" sz="2400" dirty="0">
              <a:solidFill>
                <a:schemeClr val="bg1"/>
              </a:solidFill>
            </a:endParaRPr>
          </a:p>
        </p:txBody>
      </p:sp>
      <p:pic>
        <p:nvPicPr>
          <p:cNvPr id="11268" name="Picture 5" descr="dont do tha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4267200"/>
            <a:ext cx="19050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52600" y="2057400"/>
            <a:ext cx="7848600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Terwujudnya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Masyarakat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d-ID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Provinsi </a:t>
            </a:r>
            <a:endParaRPr lang="en-A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d-ID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Bengkulu 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yang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Taat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Beragama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</a:p>
          <a:p>
            <a:pPr algn="ctr">
              <a:defRPr/>
            </a:pP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Rukun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Cerdas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Mandiri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dan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Sejahtera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Lahir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Batin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”. </a:t>
            </a:r>
            <a:endParaRPr lang="en-A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unning_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295400"/>
            <a:ext cx="5562600" cy="5257800"/>
          </a:xfrm>
          <a:solidFill>
            <a:schemeClr val="tx1">
              <a:lumMod val="95000"/>
              <a:lumOff val="5000"/>
              <a:alpha val="53000"/>
            </a:schemeClr>
          </a:solidFill>
        </p:spPr>
        <p:txBody>
          <a:bodyPr>
            <a:normAutofit/>
          </a:bodyPr>
          <a:lstStyle/>
          <a:p>
            <a:pPr marL="328613" indent="-328613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id-ID" sz="2400" b="1" dirty="0" smtClean="0">
                <a:solidFill>
                  <a:srgbClr val="FFFF00"/>
                </a:solidFill>
              </a:rPr>
              <a:t>Meningkatkan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Kualitas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Kehidupan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Beragama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328613" indent="-328613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id-ID" sz="2400" b="1" dirty="0" smtClean="0">
                <a:solidFill>
                  <a:srgbClr val="FFFF00"/>
                </a:solidFill>
              </a:rPr>
              <a:t>Meningkatkan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Kualitas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Kerukunan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Umat</a:t>
            </a:r>
            <a:r>
              <a:rPr lang="en-US" sz="2400" b="1" dirty="0" smtClean="0">
                <a:solidFill>
                  <a:srgbClr val="FFFF00"/>
                </a:solidFill>
              </a:rPr>
              <a:t> B</a:t>
            </a:r>
            <a:r>
              <a:rPr lang="id-ID" sz="2400" b="1" dirty="0" smtClean="0">
                <a:solidFill>
                  <a:srgbClr val="FFFF00"/>
                </a:solidFill>
              </a:rPr>
              <a:t>e</a:t>
            </a:r>
            <a:r>
              <a:rPr lang="en-US" sz="2400" b="1" dirty="0" err="1" smtClean="0">
                <a:solidFill>
                  <a:srgbClr val="FFFF00"/>
                </a:solidFill>
              </a:rPr>
              <a:t>ragama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328613" indent="-328613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id-ID" sz="2400" b="1" dirty="0" smtClean="0">
                <a:solidFill>
                  <a:srgbClr val="FFFF00"/>
                </a:solidFill>
              </a:rPr>
              <a:t>Meningkatkan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id-ID" sz="2400" b="1" dirty="0" smtClean="0">
                <a:solidFill>
                  <a:srgbClr val="FFFF00"/>
                </a:solidFill>
              </a:rPr>
              <a:t>Kualitas Raudhatul Athfal Madrasah, Pendidikan Agama dan Pendidikan Keagamaan</a:t>
            </a:r>
          </a:p>
          <a:p>
            <a:pPr marL="328613" indent="-328613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en-US" sz="2400" b="1" dirty="0" err="1" smtClean="0">
                <a:solidFill>
                  <a:srgbClr val="FFFF00"/>
                </a:solidFill>
              </a:rPr>
              <a:t>Peningkatan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Kualitas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Penyelenggaraan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Ibadah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Haji</a:t>
            </a:r>
            <a:r>
              <a:rPr lang="en-US" sz="2400" b="1" dirty="0" smtClean="0">
                <a:solidFill>
                  <a:srgbClr val="FFFF00"/>
                </a:solidFill>
              </a:rPr>
              <a:t>,.</a:t>
            </a:r>
          </a:p>
          <a:p>
            <a:pPr marL="328613" indent="-328613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id-ID" sz="2400" b="1" dirty="0" smtClean="0">
                <a:solidFill>
                  <a:srgbClr val="FFFF00"/>
                </a:solidFill>
              </a:rPr>
              <a:t>Mewujudkan</a:t>
            </a:r>
            <a:r>
              <a:rPr lang="en-US" sz="2400" b="1" dirty="0" smtClean="0">
                <a:solidFill>
                  <a:srgbClr val="FFFF00"/>
                </a:solidFill>
              </a:rPr>
              <a:t> Tata </a:t>
            </a:r>
            <a:r>
              <a:rPr lang="en-US" sz="2400" b="1" dirty="0" err="1" smtClean="0">
                <a:solidFill>
                  <a:srgbClr val="FFFF00"/>
                </a:solidFill>
              </a:rPr>
              <a:t>Kelola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Kepemerintahan</a:t>
            </a:r>
            <a:r>
              <a:rPr lang="en-US" sz="2400" b="1" dirty="0" smtClean="0">
                <a:solidFill>
                  <a:srgbClr val="FFFF00"/>
                </a:solidFill>
              </a:rPr>
              <a:t> yang </a:t>
            </a:r>
            <a:r>
              <a:rPr lang="en-US" sz="2400" b="1" dirty="0" err="1" smtClean="0">
                <a:solidFill>
                  <a:srgbClr val="FFFF00"/>
                </a:solidFill>
              </a:rPr>
              <a:t>Bersih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berwibawa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d-ID" sz="24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304800"/>
            <a:ext cx="8643966" cy="623870"/>
          </a:xfrm>
          <a:prstGeom prst="rect">
            <a:avLst/>
          </a:prstGeom>
          <a:solidFill>
            <a:schemeClr val="accent6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r>
              <a:rPr lang="id-ID" sz="3200" dirty="0">
                <a:solidFill>
                  <a:schemeClr val="bg1"/>
                </a:solidFill>
              </a:rPr>
              <a:t>  </a:t>
            </a:r>
            <a:r>
              <a:rPr lang="id-ID" sz="2400" dirty="0" smtClean="0"/>
              <a:t>Misi  </a:t>
            </a:r>
            <a:r>
              <a:rPr lang="id-ID" sz="2400" dirty="0"/>
              <a:t>Kementerian </a:t>
            </a:r>
            <a:r>
              <a:rPr lang="id-ID" sz="2400" dirty="0" smtClean="0"/>
              <a:t>Agama  </a:t>
            </a:r>
            <a:r>
              <a:rPr lang="id-ID" sz="2400" i="1" dirty="0" smtClean="0"/>
              <a:t>(KMA No.2 Tahun 2010 )</a:t>
            </a:r>
            <a:endParaRPr lang="id-ID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066800" y="3581400"/>
            <a:ext cx="7883868" cy="30469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id-ID" sz="6000" b="1" dirty="0" smtClean="0"/>
              <a:t>SEMANGGAT....!!!!</a:t>
            </a:r>
          </a:p>
          <a:p>
            <a:pPr algn="ctr"/>
            <a:r>
              <a:rPr lang="id-ID" sz="2800" b="1" dirty="0" smtClean="0"/>
              <a:t>TERSENYUMLAH LEPAS</a:t>
            </a:r>
          </a:p>
          <a:p>
            <a:pPr algn="ctr"/>
            <a:r>
              <a:rPr lang="id-ID" sz="2800" b="1" dirty="0" smtClean="0"/>
              <a:t>BIARLAH SELURUH DUNIA TAHU,</a:t>
            </a:r>
          </a:p>
          <a:p>
            <a:pPr algn="ctr"/>
            <a:r>
              <a:rPr lang="id-ID" sz="2800" b="1" dirty="0" smtClean="0"/>
              <a:t>ANDA</a:t>
            </a:r>
            <a:r>
              <a:rPr lang="id-ID" sz="2800" b="1" dirty="0" smtClean="0"/>
              <a:t> </a:t>
            </a:r>
            <a:r>
              <a:rPr lang="id-ID" sz="2800" b="1" dirty="0" smtClean="0"/>
              <a:t>HARI INI </a:t>
            </a:r>
            <a:r>
              <a:rPr lang="id-ID" sz="4800" b="1" dirty="0" smtClean="0"/>
              <a:t>“ LEBIH DAHSYAT” </a:t>
            </a:r>
            <a:r>
              <a:rPr lang="id-ID" sz="2800" b="1" dirty="0" smtClean="0"/>
              <a:t>DARI KEMARIN </a:t>
            </a:r>
            <a:endParaRPr lang="id-ID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oto-background-twitter-bir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143000"/>
            <a:ext cx="3348038" cy="2516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114800"/>
            <a:ext cx="3384550" cy="225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581400" y="762000"/>
            <a:ext cx="5410200" cy="1409700"/>
          </a:xfrm>
          <a:prstGeom prst="rect">
            <a:avLst/>
          </a:prstGeom>
          <a:solidFill>
            <a:srgbClr val="00206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20000"/>
              </a:lnSpc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d-ID" sz="2400">
                <a:solidFill>
                  <a:srgbClr val="FFC000"/>
                </a:solidFill>
                <a:latin typeface="Calibri" pitchFamily="32" charset="0"/>
                <a:cs typeface="Calibri" pitchFamily="32" charset="0"/>
              </a:rPr>
              <a:t>Perbedaan antara negara</a:t>
            </a:r>
            <a:r>
              <a:rPr lang="en-US" sz="2400">
                <a:solidFill>
                  <a:srgbClr val="FFC000"/>
                </a:solidFill>
                <a:latin typeface="Calibri" pitchFamily="32" charset="0"/>
                <a:cs typeface="Calibri" pitchFamily="32" charset="0"/>
              </a:rPr>
              <a:t> </a:t>
            </a:r>
            <a:r>
              <a:rPr lang="id-ID" sz="2400">
                <a:solidFill>
                  <a:srgbClr val="FFC000"/>
                </a:solidFill>
                <a:latin typeface="Calibri" pitchFamily="32" charset="0"/>
                <a:cs typeface="Calibri" pitchFamily="32" charset="0"/>
              </a:rPr>
              <a:t>maju (kaya) dan negara berkembang (miskin) tidak tergantung pada </a:t>
            </a:r>
            <a:r>
              <a:rPr lang="id-ID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2" charset="0"/>
                <a:cs typeface="Calibri" pitchFamily="32" charset="0"/>
              </a:rPr>
              <a:t>UMUR</a:t>
            </a:r>
            <a:r>
              <a:rPr lang="id-ID" sz="2400">
                <a:solidFill>
                  <a:srgbClr val="FFC000"/>
                </a:solidFill>
                <a:latin typeface="Calibri" pitchFamily="32" charset="0"/>
                <a:cs typeface="Calibri" pitchFamily="32" charset="0"/>
              </a:rPr>
              <a:t> negara itu</a:t>
            </a:r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3733800" y="2667000"/>
            <a:ext cx="5181600" cy="1676400"/>
          </a:xfrm>
          <a:custGeom>
            <a:avLst/>
            <a:gdLst>
              <a:gd name="T0" fmla="*/ 5181600 w 5181600"/>
              <a:gd name="T1" fmla="*/ 838200 h 1676400"/>
              <a:gd name="T2" fmla="*/ 2590800 w 5181600"/>
              <a:gd name="T3" fmla="*/ 1676400 h 1676400"/>
              <a:gd name="T4" fmla="*/ 0 w 5181600"/>
              <a:gd name="T5" fmla="*/ 838200 h 1676400"/>
              <a:gd name="T6" fmla="*/ 2590800 w 5181600"/>
              <a:gd name="T7" fmla="*/ 0 h 1676400"/>
              <a:gd name="T8" fmla="*/ 0 60000 65536"/>
              <a:gd name="T9" fmla="*/ 0 60000 65536"/>
              <a:gd name="T10" fmla="*/ 0 60000 65536"/>
              <a:gd name="T11" fmla="*/ 0 60000 65536"/>
              <a:gd name="T12" fmla="*/ 0 w 5181600"/>
              <a:gd name="T13" fmla="*/ 139703 h 1676400"/>
              <a:gd name="T14" fmla="*/ 5041892 w 5181600"/>
              <a:gd name="T15" fmla="*/ 1676400 h 1676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1600" h="1676400">
                <a:moveTo>
                  <a:pt x="0" y="0"/>
                </a:moveTo>
                <a:lnTo>
                  <a:pt x="4902194" y="0"/>
                </a:lnTo>
                <a:lnTo>
                  <a:pt x="5181600" y="279406"/>
                </a:lnTo>
                <a:lnTo>
                  <a:pt x="5181600" y="1676400"/>
                </a:lnTo>
                <a:lnTo>
                  <a:pt x="0" y="1676400"/>
                </a:lnTo>
                <a:close/>
              </a:path>
            </a:pathLst>
          </a:custGeom>
          <a:solidFill>
            <a:srgbClr val="CEB966"/>
          </a:soli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2400" dirty="0">
                <a:latin typeface="Book Antiqua" pitchFamily="16" charset="0"/>
              </a:rPr>
              <a:t>Contohnya negara India dan Mesir, yang umurnya lebih dari 2000 thn, tetapi mereka tetap terbelakang (miskin)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d-ID" sz="2400" dirty="0">
              <a:latin typeface="Book Antiqua" pitchFamily="16" charset="0"/>
            </a:endParaRPr>
          </a:p>
        </p:txBody>
      </p:sp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5791200" y="2209800"/>
            <a:ext cx="990600" cy="533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560">
            <a:solidFill>
              <a:srgbClr val="9787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199" name="AutoShape 6"/>
          <p:cNvSpPr>
            <a:spLocks noChangeArrowheads="1"/>
          </p:cNvSpPr>
          <p:nvPr/>
        </p:nvSpPr>
        <p:spPr bwMode="auto">
          <a:xfrm>
            <a:off x="3733800" y="4648200"/>
            <a:ext cx="5181600" cy="1981200"/>
          </a:xfrm>
          <a:custGeom>
            <a:avLst/>
            <a:gdLst>
              <a:gd name="T0" fmla="*/ 5181600 w 5181600"/>
              <a:gd name="T1" fmla="*/ 990600 h 1981200"/>
              <a:gd name="T2" fmla="*/ 2590800 w 5181600"/>
              <a:gd name="T3" fmla="*/ 1981200 h 1981200"/>
              <a:gd name="T4" fmla="*/ 0 w 5181600"/>
              <a:gd name="T5" fmla="*/ 990600 h 1981200"/>
              <a:gd name="T6" fmla="*/ 2590800 w 5181600"/>
              <a:gd name="T7" fmla="*/ 0 h 1981200"/>
              <a:gd name="T8" fmla="*/ 0 60000 65536"/>
              <a:gd name="T9" fmla="*/ 0 60000 65536"/>
              <a:gd name="T10" fmla="*/ 0 60000 65536"/>
              <a:gd name="T11" fmla="*/ 0 60000 65536"/>
              <a:gd name="T12" fmla="*/ 0 w 5181600"/>
              <a:gd name="T13" fmla="*/ 165103 h 1981200"/>
              <a:gd name="T14" fmla="*/ 5016492 w 5181600"/>
              <a:gd name="T15" fmla="*/ 1981200 h 1981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1600" h="1981200">
                <a:moveTo>
                  <a:pt x="0" y="0"/>
                </a:moveTo>
                <a:lnTo>
                  <a:pt x="4851393" y="0"/>
                </a:lnTo>
                <a:lnTo>
                  <a:pt x="5181600" y="330207"/>
                </a:lnTo>
                <a:lnTo>
                  <a:pt x="5181600" y="1981200"/>
                </a:lnTo>
                <a:lnTo>
                  <a:pt x="0" y="1981200"/>
                </a:lnTo>
                <a:close/>
              </a:path>
            </a:pathLst>
          </a:custGeom>
          <a:solidFill>
            <a:srgbClr val="CEB966"/>
          </a:soli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dirty="0">
                <a:latin typeface="Book Antiqua" pitchFamily="16" charset="0"/>
              </a:rPr>
              <a:t>Di sisi lain –</a:t>
            </a:r>
            <a:r>
              <a:rPr lang="en-US" dirty="0">
                <a:latin typeface="Book Antiqua" pitchFamily="16" charset="0"/>
              </a:rPr>
              <a:t> </a:t>
            </a:r>
            <a:r>
              <a:rPr lang="id-ID" dirty="0">
                <a:latin typeface="Book Antiqua" pitchFamily="16" charset="0"/>
              </a:rPr>
              <a:t>Singapura, Kanada, Australia &amp; New Zealand</a:t>
            </a:r>
            <a:r>
              <a:rPr lang="en-US" dirty="0">
                <a:latin typeface="Book Antiqua" pitchFamily="16" charset="0"/>
              </a:rPr>
              <a:t> </a:t>
            </a:r>
            <a:r>
              <a:rPr lang="id-ID" dirty="0">
                <a:latin typeface="Book Antiqua" pitchFamily="16" charset="0"/>
              </a:rPr>
              <a:t>– negara yang umurnya kurang dari 150 tahun, saat ini </a:t>
            </a:r>
            <a:r>
              <a:rPr lang="en-US" dirty="0" err="1">
                <a:latin typeface="Book Antiqua" pitchFamily="16" charset="0"/>
              </a:rPr>
              <a:t>telah</a:t>
            </a:r>
            <a:r>
              <a:rPr lang="en-US" dirty="0">
                <a:latin typeface="Book Antiqua" pitchFamily="16" charset="0"/>
              </a:rPr>
              <a:t> </a:t>
            </a:r>
            <a:r>
              <a:rPr lang="en-US" dirty="0" err="1">
                <a:latin typeface="Book Antiqua" pitchFamily="16" charset="0"/>
              </a:rPr>
              <a:t>menjadi</a:t>
            </a:r>
            <a:r>
              <a:rPr lang="id-ID" dirty="0">
                <a:latin typeface="Book Antiqua" pitchFamily="16" charset="0"/>
              </a:rPr>
              <a:t> bagian dari negara maju di dunia, dan penduduknya tidak lagi miskin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Book Antiqua" pitchFamily="16" charset="0"/>
              </a:rPr>
              <a:t> 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81915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>
                <a:solidFill>
                  <a:srgbClr val="002060"/>
                </a:solidFill>
                <a:latin typeface="Lucida Sans" pitchFamily="32" charset="0"/>
              </a:rPr>
              <a:t>PENENTU  KEMAJUAN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0" y="836613"/>
            <a:ext cx="9144000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3052763" y="304800"/>
            <a:ext cx="6091237" cy="312420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720000" rIns="54000"/>
          <a:lstStyle/>
          <a:p>
            <a:pPr marL="271463" indent="-271463">
              <a:lnSpc>
                <a:spcPct val="80000"/>
              </a:lnSpc>
              <a:spcBef>
                <a:spcPts val="575"/>
              </a:spcBef>
              <a:spcAft>
                <a:spcPts val="575"/>
              </a:spcAft>
              <a:buClr>
                <a:srgbClr val="6BB1C9"/>
              </a:buClr>
              <a:buSzPct val="65000"/>
              <a:buFont typeface="Wingdings 2" pitchFamily="16" charset="2"/>
              <a:buChar char=""/>
              <a:tabLst>
                <a:tab pos="636588" algn="l"/>
                <a:tab pos="1550988" algn="l"/>
                <a:tab pos="2465388" algn="l"/>
                <a:tab pos="3379788" algn="l"/>
                <a:tab pos="4294188" algn="l"/>
                <a:tab pos="5208588" algn="l"/>
                <a:tab pos="6122988" algn="l"/>
                <a:tab pos="7037388" algn="l"/>
                <a:tab pos="7951788" algn="l"/>
                <a:tab pos="8866188" algn="l"/>
                <a:tab pos="9780588" algn="l"/>
              </a:tabLst>
            </a:pPr>
            <a:r>
              <a:rPr lang="en-US" sz="2300" dirty="0" err="1">
                <a:latin typeface="Calibri" pitchFamily="34" charset="0"/>
              </a:rPr>
              <a:t>Maju</a:t>
            </a:r>
            <a:r>
              <a:rPr lang="en-US" sz="2300" dirty="0">
                <a:latin typeface="Calibri" pitchFamily="34" charset="0"/>
              </a:rPr>
              <a:t> / </a:t>
            </a:r>
            <a:r>
              <a:rPr lang="en-US" sz="2300" dirty="0" err="1">
                <a:latin typeface="Calibri" pitchFamily="34" charset="0"/>
              </a:rPr>
              <a:t>terbelakangnya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sebuah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negara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juga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tidak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ditentukan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oleh</a:t>
            </a:r>
            <a:r>
              <a:rPr lang="en-US" sz="2300" dirty="0">
                <a:latin typeface="Calibri" pitchFamily="34" charset="0"/>
              </a:rPr>
              <a:t>  </a:t>
            </a:r>
            <a:r>
              <a:rPr lang="id-ID" sz="2300" b="1" dirty="0">
                <a:latin typeface="Calibri" pitchFamily="34" charset="0"/>
              </a:rPr>
              <a:t>KECERDASAN</a:t>
            </a:r>
            <a:r>
              <a:rPr lang="en-US" sz="2300" b="1" dirty="0">
                <a:latin typeface="Calibri" pitchFamily="34" charset="0"/>
              </a:rPr>
              <a:t> </a:t>
            </a:r>
            <a:r>
              <a:rPr lang="en-US" sz="2300" b="1" dirty="0" err="1">
                <a:latin typeface="Calibri" pitchFamily="34" charset="0"/>
              </a:rPr>
              <a:t>warganya</a:t>
            </a:r>
            <a:r>
              <a:rPr lang="en-US" sz="2300" b="1" dirty="0">
                <a:latin typeface="Calibri" pitchFamily="34" charset="0"/>
              </a:rPr>
              <a:t>;</a:t>
            </a:r>
          </a:p>
          <a:p>
            <a:pPr marL="271463" indent="-271463">
              <a:lnSpc>
                <a:spcPct val="80000"/>
              </a:lnSpc>
              <a:spcBef>
                <a:spcPts val="575"/>
              </a:spcBef>
              <a:spcAft>
                <a:spcPts val="575"/>
              </a:spcAft>
              <a:buClr>
                <a:srgbClr val="6BB1C9"/>
              </a:buClr>
              <a:buSzPct val="65000"/>
              <a:buFont typeface="Wingdings 2" pitchFamily="16" charset="2"/>
              <a:buChar char=""/>
              <a:tabLst>
                <a:tab pos="636588" algn="l"/>
                <a:tab pos="1550988" algn="l"/>
                <a:tab pos="2465388" algn="l"/>
                <a:tab pos="3379788" algn="l"/>
                <a:tab pos="4294188" algn="l"/>
                <a:tab pos="5208588" algn="l"/>
                <a:tab pos="6122988" algn="l"/>
                <a:tab pos="7037388" algn="l"/>
                <a:tab pos="7951788" algn="l"/>
                <a:tab pos="8866188" algn="l"/>
                <a:tab pos="9780588" algn="l"/>
              </a:tabLst>
            </a:pPr>
            <a:r>
              <a:rPr lang="id-ID" sz="2300" b="1" dirty="0">
                <a:latin typeface="Calibri" pitchFamily="34" charset="0"/>
              </a:rPr>
              <a:t>RAS</a:t>
            </a:r>
            <a:r>
              <a:rPr lang="en-US" sz="2300" b="1" dirty="0">
                <a:latin typeface="Calibri" pitchFamily="34" charset="0"/>
              </a:rPr>
              <a:t>/</a:t>
            </a:r>
            <a:r>
              <a:rPr lang="id-ID" sz="2300" b="1" dirty="0">
                <a:latin typeface="Calibri" pitchFamily="34" charset="0"/>
              </a:rPr>
              <a:t>WARNA KULIT</a:t>
            </a:r>
            <a:r>
              <a:rPr lang="en-US" sz="2300" b="1" dirty="0">
                <a:latin typeface="Calibri" pitchFamily="34" charset="0"/>
              </a:rPr>
              <a:t>/AGAMA</a:t>
            </a:r>
            <a:r>
              <a:rPr lang="id-ID" sz="2300" b="1" dirty="0">
                <a:latin typeface="Calibri" pitchFamily="34" charset="0"/>
              </a:rPr>
              <a:t> </a:t>
            </a:r>
            <a:r>
              <a:rPr lang="id-ID" sz="2300" dirty="0">
                <a:latin typeface="Calibri" pitchFamily="34" charset="0"/>
              </a:rPr>
              <a:t>juga bukan faktor </a:t>
            </a:r>
            <a:r>
              <a:rPr lang="en-US" sz="2300" dirty="0" err="1">
                <a:latin typeface="Calibri" pitchFamily="34" charset="0"/>
              </a:rPr>
              <a:t>penentu</a:t>
            </a:r>
            <a:r>
              <a:rPr lang="en-US" sz="2300" dirty="0">
                <a:latin typeface="Calibri" pitchFamily="34" charset="0"/>
              </a:rPr>
              <a:t>, </a:t>
            </a:r>
            <a:r>
              <a:rPr lang="en-US" sz="2300" dirty="0" err="1">
                <a:latin typeface="Calibri" pitchFamily="34" charset="0"/>
              </a:rPr>
              <a:t>buktinya</a:t>
            </a:r>
            <a:r>
              <a:rPr lang="en-US" sz="2300" dirty="0">
                <a:latin typeface="Calibri" pitchFamily="34" charset="0"/>
              </a:rPr>
              <a:t> p</a:t>
            </a:r>
            <a:r>
              <a:rPr lang="id-ID" sz="2300" dirty="0">
                <a:latin typeface="Calibri" pitchFamily="34" charset="0"/>
              </a:rPr>
              <a:t>ara imigran yang </a:t>
            </a:r>
            <a:r>
              <a:rPr lang="en-US" sz="2300" dirty="0" err="1">
                <a:latin typeface="Calibri" pitchFamily="34" charset="0"/>
              </a:rPr>
              <a:t>dianggap</a:t>
            </a:r>
            <a:r>
              <a:rPr lang="id-ID" sz="2300" dirty="0">
                <a:latin typeface="Calibri" pitchFamily="34" charset="0"/>
              </a:rPr>
              <a:t> pemalas di negara asalnya ternyata menjadi sumber daya yang </a:t>
            </a:r>
            <a:r>
              <a:rPr lang="en-US" sz="2300" dirty="0" err="1">
                <a:latin typeface="Calibri" pitchFamily="34" charset="0"/>
              </a:rPr>
              <a:t>handal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dan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id-ID" sz="2300" dirty="0">
                <a:latin typeface="Calibri" pitchFamily="34" charset="0"/>
              </a:rPr>
              <a:t>sangat produktif </a:t>
            </a:r>
            <a:r>
              <a:rPr lang="en-US" sz="2300" dirty="0" err="1">
                <a:latin typeface="Calibri" pitchFamily="34" charset="0"/>
              </a:rPr>
              <a:t>ketika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en-US" sz="2300" dirty="0" err="1">
                <a:latin typeface="Calibri" pitchFamily="34" charset="0"/>
              </a:rPr>
              <a:t>bekerja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id-ID" sz="2300" dirty="0">
                <a:latin typeface="Calibri" pitchFamily="34" charset="0"/>
              </a:rPr>
              <a:t>di negara-negara maju/kaya</a:t>
            </a:r>
            <a:r>
              <a:rPr lang="en-US" sz="2300" dirty="0">
                <a:latin typeface="Calibri" pitchFamily="34" charset="0"/>
              </a:rPr>
              <a:t>.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2132013" cy="252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25" y="3956050"/>
            <a:ext cx="3286125" cy="237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6" name="AutoShape 5"/>
          <p:cNvSpPr>
            <a:spLocks noChangeArrowheads="1"/>
          </p:cNvSpPr>
          <p:nvPr/>
        </p:nvSpPr>
        <p:spPr bwMode="auto">
          <a:xfrm>
            <a:off x="4876800" y="3657600"/>
            <a:ext cx="3962400" cy="2438400"/>
          </a:xfrm>
          <a:prstGeom prst="cloudCallout">
            <a:avLst>
              <a:gd name="adj1" fmla="val -74787"/>
              <a:gd name="adj2" fmla="val 54343"/>
            </a:avLst>
          </a:prstGeom>
          <a:solidFill>
            <a:srgbClr val="C000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err="1">
                <a:solidFill>
                  <a:srgbClr val="FFFFFF"/>
                </a:solidFill>
                <a:latin typeface="Bauhaus 93" pitchFamily="80" charset="0"/>
              </a:rPr>
              <a:t>Lalu</a:t>
            </a:r>
            <a:r>
              <a:rPr lang="en-US" sz="2800" dirty="0">
                <a:solidFill>
                  <a:srgbClr val="FFFFFF"/>
                </a:solidFill>
                <a:latin typeface="Bauhaus 93" pitchFamily="80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Bauhaus 93" pitchFamily="80" charset="0"/>
              </a:rPr>
              <a:t>dimana</a:t>
            </a:r>
            <a:r>
              <a:rPr lang="en-US" sz="2800" dirty="0">
                <a:solidFill>
                  <a:srgbClr val="FFFFFF"/>
                </a:solidFill>
                <a:latin typeface="Bauhaus 93" pitchFamily="80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Bauhaus 93" pitchFamily="80" charset="0"/>
              </a:rPr>
              <a:t>letak</a:t>
            </a:r>
            <a:r>
              <a:rPr lang="en-US" sz="2800" dirty="0">
                <a:solidFill>
                  <a:srgbClr val="FFFFFF"/>
                </a:solidFill>
                <a:latin typeface="Bauhaus 93" pitchFamily="80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Bauhaus 93" pitchFamily="80" charset="0"/>
              </a:rPr>
              <a:t>perbedaannya</a:t>
            </a:r>
            <a:r>
              <a:rPr lang="en-US" sz="2800" dirty="0">
                <a:solidFill>
                  <a:srgbClr val="FFFFFF"/>
                </a:solidFill>
                <a:latin typeface="Bauhaus 93" pitchFamily="80" charset="0"/>
              </a:rPr>
              <a:t>  … ?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276600" y="1219200"/>
            <a:ext cx="5334000" cy="4416425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46088" indent="-382588">
              <a:lnSpc>
                <a:spcPct val="90000"/>
              </a:lnSpc>
              <a:spcBef>
                <a:spcPts val="650"/>
              </a:spcBef>
              <a:buClr>
                <a:srgbClr val="6BB1C9"/>
              </a:buClr>
              <a:buSzPct val="65000"/>
              <a:buFont typeface="Wingdings 2" pitchFamily="16" charset="2"/>
              <a:buChar char=""/>
              <a:tabLst>
                <a:tab pos="811213" algn="l"/>
                <a:tab pos="1725613" algn="l"/>
                <a:tab pos="2640013" algn="l"/>
                <a:tab pos="3554413" algn="l"/>
                <a:tab pos="4468813" algn="l"/>
                <a:tab pos="5383213" algn="l"/>
                <a:tab pos="6297613" algn="l"/>
                <a:tab pos="7212013" algn="l"/>
                <a:tab pos="8126413" algn="l"/>
                <a:tab pos="9040813" algn="l"/>
                <a:tab pos="9955213" algn="l"/>
              </a:tabLst>
              <a:defRPr/>
            </a:pPr>
            <a:r>
              <a:rPr lang="id-ID" sz="3600" b="1" dirty="0">
                <a:latin typeface="Calibri" pitchFamily="32" charset="0"/>
                <a:cs typeface="Arial" charset="0"/>
              </a:rPr>
              <a:t>Perbedaannya </a:t>
            </a:r>
            <a:r>
              <a:rPr lang="en-US" sz="3600" b="1" dirty="0" err="1">
                <a:latin typeface="Calibri" pitchFamily="32" charset="0"/>
                <a:cs typeface="Arial" charset="0"/>
              </a:rPr>
              <a:t>terletak</a:t>
            </a:r>
            <a:r>
              <a:rPr lang="id-ID" sz="3600" b="1" dirty="0">
                <a:latin typeface="Calibri" pitchFamily="32" charset="0"/>
                <a:cs typeface="Arial" charset="0"/>
              </a:rPr>
              <a:t> pada </a:t>
            </a:r>
            <a:r>
              <a:rPr lang="id-I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2" charset="0"/>
                <a:cs typeface="Arial" charset="0"/>
              </a:rPr>
              <a:t>SIKAP/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2" charset="0"/>
                <a:cs typeface="Arial" charset="0"/>
              </a:rPr>
              <a:t> </a:t>
            </a:r>
            <a:r>
              <a:rPr lang="id-I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2" charset="0"/>
                <a:cs typeface="Arial" charset="0"/>
              </a:rPr>
              <a:t>PERILAKU</a:t>
            </a:r>
            <a:r>
              <a:rPr lang="id-ID" sz="3600" b="1" dirty="0">
                <a:solidFill>
                  <a:srgbClr val="FFFFFF"/>
                </a:solidFill>
                <a:latin typeface="Calibri" pitchFamily="32" charset="0"/>
                <a:cs typeface="Arial" charset="0"/>
              </a:rPr>
              <a:t> </a:t>
            </a:r>
            <a:r>
              <a:rPr lang="id-ID" sz="3600" b="1" dirty="0">
                <a:latin typeface="Calibri" pitchFamily="32" charset="0"/>
                <a:cs typeface="Arial" charset="0"/>
              </a:rPr>
              <a:t>masyarakatnya, yang telah dibentuk sepanjang </a:t>
            </a:r>
            <a:r>
              <a:rPr lang="en-US" sz="3600" b="1" dirty="0">
                <a:latin typeface="Calibri" pitchFamily="32" charset="0"/>
                <a:cs typeface="Arial" charset="0"/>
              </a:rPr>
              <a:t> </a:t>
            </a:r>
            <a:r>
              <a:rPr lang="en-US" sz="3600" b="1" dirty="0" err="1">
                <a:latin typeface="Calibri" pitchFamily="32" charset="0"/>
                <a:cs typeface="Arial" charset="0"/>
              </a:rPr>
              <a:t>masa</a:t>
            </a:r>
            <a:r>
              <a:rPr lang="id-ID" sz="3600" b="1" dirty="0">
                <a:latin typeface="Calibri" pitchFamily="32" charset="0"/>
                <a:cs typeface="Arial" charset="0"/>
              </a:rPr>
              <a:t> melalui </a:t>
            </a:r>
            <a:r>
              <a:rPr lang="id-ID" sz="4800" b="1" dirty="0">
                <a:solidFill>
                  <a:srgbClr val="FF0000"/>
                </a:solidFill>
                <a:latin typeface="Calibri" pitchFamily="32" charset="0"/>
                <a:cs typeface="Arial" charset="0"/>
              </a:rPr>
              <a:t>pendidikan</a:t>
            </a:r>
            <a:r>
              <a:rPr lang="en-US" sz="4800" b="1" dirty="0">
                <a:solidFill>
                  <a:srgbClr val="FF0000"/>
                </a:solidFill>
                <a:latin typeface="Calibri" pitchFamily="32" charset="0"/>
                <a:cs typeface="Arial" charset="0"/>
              </a:rPr>
              <a:t> </a:t>
            </a:r>
            <a:r>
              <a:rPr lang="id-ID" sz="4800" b="1" dirty="0">
                <a:solidFill>
                  <a:srgbClr val="FF0000"/>
                </a:solidFill>
                <a:latin typeface="Calibri" pitchFamily="32" charset="0"/>
                <a:cs typeface="Arial" charset="0"/>
              </a:rPr>
              <a:t>dan</a:t>
            </a:r>
            <a:r>
              <a:rPr lang="en-US" sz="4800" b="1" dirty="0">
                <a:solidFill>
                  <a:srgbClr val="FF0000"/>
                </a:solidFill>
                <a:latin typeface="Calibri" pitchFamily="32" charset="0"/>
                <a:cs typeface="Arial" charset="0"/>
              </a:rPr>
              <a:t> </a:t>
            </a:r>
            <a:r>
              <a:rPr lang="id-ID" sz="4800" b="1" dirty="0">
                <a:solidFill>
                  <a:srgbClr val="FF0000"/>
                </a:solidFill>
                <a:latin typeface="Calibri" pitchFamily="32" charset="0"/>
                <a:cs typeface="Arial" charset="0"/>
              </a:rPr>
              <a:t>kebudayaan</a:t>
            </a:r>
            <a:r>
              <a:rPr lang="en-US" sz="4800" b="1" dirty="0">
                <a:solidFill>
                  <a:srgbClr val="FF0000"/>
                </a:solidFill>
                <a:latin typeface="Calibri" pitchFamily="32" charset="0"/>
                <a:cs typeface="Arial" charset="0"/>
              </a:rPr>
              <a:t> ( ETOS KERJA &amp; </a:t>
            </a:r>
            <a:r>
              <a:rPr lang="id-ID" sz="4800" b="1" dirty="0" smtClean="0">
                <a:solidFill>
                  <a:srgbClr val="FF0000"/>
                </a:solidFill>
                <a:latin typeface="Calibri" pitchFamily="32" charset="0"/>
                <a:cs typeface="Arial" charset="0"/>
              </a:rPr>
              <a:t>“</a:t>
            </a:r>
            <a:r>
              <a:rPr lang="en-US" sz="4800" b="1" dirty="0" smtClean="0">
                <a:solidFill>
                  <a:srgbClr val="FF0000"/>
                </a:solidFill>
                <a:latin typeface="Calibri" pitchFamily="32" charset="0"/>
                <a:cs typeface="Arial" charset="0"/>
              </a:rPr>
              <a:t>MOTIVASI</a:t>
            </a:r>
            <a:r>
              <a:rPr lang="id-ID" sz="4800" b="1" dirty="0" smtClean="0">
                <a:solidFill>
                  <a:srgbClr val="FF0000"/>
                </a:solidFill>
                <a:latin typeface="Calibri" pitchFamily="32" charset="0"/>
                <a:cs typeface="Arial" charset="0"/>
              </a:rPr>
              <a:t>”</a:t>
            </a:r>
            <a:r>
              <a:rPr lang="en-US" sz="4800" b="1" dirty="0" smtClean="0">
                <a:solidFill>
                  <a:srgbClr val="FF0000"/>
                </a:solidFill>
                <a:latin typeface="Calibri" pitchFamily="32" charset="0"/>
                <a:cs typeface="Arial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Calibri" pitchFamily="32" charset="0"/>
                <a:cs typeface="Arial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Calibri" pitchFamily="32" charset="0"/>
              <a:cs typeface="Arial" charset="0"/>
            </a:endParaRPr>
          </a:p>
          <a:p>
            <a:pPr marL="446088" indent="-382588">
              <a:lnSpc>
                <a:spcPct val="90000"/>
              </a:lnSpc>
              <a:spcBef>
                <a:spcPts val="650"/>
              </a:spcBef>
              <a:buClrTx/>
              <a:buSzTx/>
              <a:buFontTx/>
              <a:buNone/>
              <a:tabLst>
                <a:tab pos="811213" algn="l"/>
                <a:tab pos="1725613" algn="l"/>
                <a:tab pos="2640013" algn="l"/>
                <a:tab pos="3554413" algn="l"/>
                <a:tab pos="4468813" algn="l"/>
                <a:tab pos="5383213" algn="l"/>
                <a:tab pos="6297613" algn="l"/>
                <a:tab pos="7212013" algn="l"/>
                <a:tab pos="8126413" algn="l"/>
                <a:tab pos="9040813" algn="l"/>
                <a:tab pos="9955213" algn="l"/>
              </a:tabLst>
              <a:defRPr/>
            </a:pPr>
            <a:endParaRPr lang="id-ID" sz="3200" b="1" dirty="0">
              <a:solidFill>
                <a:srgbClr val="FFFFFF"/>
              </a:solidFill>
              <a:latin typeface="Calibri" pitchFamily="32" charset="0"/>
              <a:cs typeface="Arial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0825" y="333375"/>
            <a:ext cx="2663825" cy="6046788"/>
            <a:chOff x="158" y="210"/>
            <a:chExt cx="1678" cy="3809"/>
          </a:xfrm>
        </p:grpSpPr>
        <p:sp>
          <p:nvSpPr>
            <p:cNvPr id="11269" name="Rectangle 3"/>
            <p:cNvSpPr>
              <a:spLocks noChangeArrowheads="1"/>
            </p:cNvSpPr>
            <p:nvPr/>
          </p:nvSpPr>
          <p:spPr bwMode="auto">
            <a:xfrm>
              <a:off x="158" y="210"/>
              <a:ext cx="1679" cy="3810"/>
            </a:xfrm>
            <a:prstGeom prst="rect">
              <a:avLst/>
            </a:prstGeom>
            <a:solidFill>
              <a:srgbClr val="E800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pic>
          <p:nvPicPr>
            <p:cNvPr id="1127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1" y="2750"/>
              <a:ext cx="1512" cy="11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127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1" y="1392"/>
              <a:ext cx="1512" cy="12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1272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1" y="316"/>
              <a:ext cx="1512" cy="9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1268" name="AutoShape 7"/>
          <p:cNvSpPr>
            <a:spLocks noChangeArrowheads="1"/>
          </p:cNvSpPr>
          <p:nvPr/>
        </p:nvSpPr>
        <p:spPr bwMode="auto">
          <a:xfrm>
            <a:off x="4114800" y="228600"/>
            <a:ext cx="4495800" cy="685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FFFFFF"/>
                </a:solidFill>
                <a:latin typeface="Cooper Black" pitchFamily="16" charset="0"/>
              </a:rPr>
              <a:t>JAWAB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id-ID" i="1" dirty="0" smtClean="0"/>
              <a:t>Guru merupakan elemen penting di tengah-tengah kehidupan suatu negara. Keberadaannya memiliki pengaruh yang menjangkau berbagai aspek yang terdapat dalam kehidupan</a:t>
            </a:r>
            <a:br>
              <a:rPr lang="id-ID" i="1" dirty="0" smtClean="0"/>
            </a:b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33800"/>
            <a:ext cx="6858000" cy="2590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id-ID" dirty="0" smtClean="0"/>
              <a:t>   Tokoh kenamaan Vietnam, Ho Chi Minh, berani menyatakan, "</a:t>
            </a:r>
            <a:r>
              <a:rPr lang="id-ID" b="1" dirty="0" smtClean="0"/>
              <a:t>No Teacher, No Education. No Education, No Economic and Social Development."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</TotalTime>
  <Words>509</Words>
  <Application>Microsoft Office PowerPoint</Application>
  <PresentationFormat>On-screen Show (4:3)</PresentationFormat>
  <Paragraphs>119</Paragraphs>
  <Slides>22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Motivasi pembelajaran  Guru Agama</vt:lpstr>
      <vt:lpstr>Curriculum Vitae</vt:lpstr>
      <vt:lpstr>Slide 3</vt:lpstr>
      <vt:lpstr>Slide 4</vt:lpstr>
      <vt:lpstr>Slide 5</vt:lpstr>
      <vt:lpstr>Slide 6</vt:lpstr>
      <vt:lpstr>Slide 7</vt:lpstr>
      <vt:lpstr>Slide 8</vt:lpstr>
      <vt:lpstr>Guru merupakan elemen penting di tengah-tengah kehidupan suatu negara. Keberadaannya memiliki pengaruh yang menjangkau berbagai aspek yang terdapat dalam kehidupan </vt:lpstr>
      <vt:lpstr>Dampak menyebar</vt:lpstr>
      <vt:lpstr>Faktor Keberhasilan Dalam Mengajar</vt:lpstr>
      <vt:lpstr>Slide 12</vt:lpstr>
      <vt:lpstr>Slide 13</vt:lpstr>
      <vt:lpstr>Slide 14</vt:lpstr>
      <vt:lpstr>Slide 15</vt:lpstr>
      <vt:lpstr>Bagaimana Memberikan Motivasi Pembelajaran </vt:lpstr>
      <vt:lpstr>Slide 17</vt:lpstr>
      <vt:lpstr>Slide 18</vt:lpstr>
      <vt:lpstr>Slide 19</vt:lpstr>
      <vt:lpstr>Slide 20</vt:lpstr>
      <vt:lpstr>Slide 21</vt:lpstr>
      <vt:lpstr>Slide 22</vt:lpstr>
    </vt:vector>
  </TitlesOfParts>
  <Company>Your 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KEBIJAKAN, PROGRAM DAN STRATEGI PELAKSANAAN KEGIATAN PENINGKATAN MUTU PENDIDIKAN ISLAM</dc:title>
  <dc:creator>Valuaded User Costumer</dc:creator>
  <cp:lastModifiedBy>Acer Aspire</cp:lastModifiedBy>
  <cp:revision>73</cp:revision>
  <dcterms:created xsi:type="dcterms:W3CDTF">2013-12-11T14:05:51Z</dcterms:created>
  <dcterms:modified xsi:type="dcterms:W3CDTF">2016-04-13T08:50:09Z</dcterms:modified>
</cp:coreProperties>
</file>