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7"/>
  </p:handoutMasterIdLst>
  <p:sldIdLst>
    <p:sldId id="256" r:id="rId2"/>
    <p:sldId id="276" r:id="rId3"/>
    <p:sldId id="275" r:id="rId4"/>
    <p:sldId id="274" r:id="rId5"/>
    <p:sldId id="257" r:id="rId6"/>
    <p:sldId id="268" r:id="rId7"/>
    <p:sldId id="269" r:id="rId8"/>
    <p:sldId id="270" r:id="rId9"/>
    <p:sldId id="271" r:id="rId10"/>
    <p:sldId id="272" r:id="rId11"/>
    <p:sldId id="261" r:id="rId12"/>
    <p:sldId id="262" r:id="rId13"/>
    <p:sldId id="263" r:id="rId14"/>
    <p:sldId id="258" r:id="rId15"/>
    <p:sldId id="273" r:id="rId16"/>
  </p:sldIdLst>
  <p:sldSz cx="9144000" cy="6858000" type="screen4x3"/>
  <p:notesSz cx="6858000" cy="9945688"/>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7284"/>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sz="quarter" idx="1"/>
          </p:nvPr>
        </p:nvSpPr>
        <p:spPr>
          <a:xfrm>
            <a:off x="3884613" y="0"/>
            <a:ext cx="2971800" cy="497284"/>
          </a:xfrm>
          <a:prstGeom prst="rect">
            <a:avLst/>
          </a:prstGeom>
        </p:spPr>
        <p:txBody>
          <a:bodyPr vert="horz" lIns="91440" tIns="45720" rIns="91440" bIns="45720" rtlCol="0"/>
          <a:lstStyle>
            <a:lvl1pPr algn="r">
              <a:defRPr sz="1200"/>
            </a:lvl1pPr>
          </a:lstStyle>
          <a:p>
            <a:fld id="{B9F78656-3515-4D13-B9F5-17ABFDA007CD}" type="datetimeFigureOut">
              <a:rPr lang="id-ID" smtClean="0"/>
              <a:pPr/>
              <a:t>21/01/2014</a:t>
            </a:fld>
            <a:endParaRPr lang="id-ID"/>
          </a:p>
        </p:txBody>
      </p:sp>
      <p:sp>
        <p:nvSpPr>
          <p:cNvPr id="4" name="Footer Placeholder 3"/>
          <p:cNvSpPr>
            <a:spLocks noGrp="1"/>
          </p:cNvSpPr>
          <p:nvPr>
            <p:ph type="ftr" sz="quarter" idx="2"/>
          </p:nvPr>
        </p:nvSpPr>
        <p:spPr>
          <a:xfrm>
            <a:off x="0" y="9446678"/>
            <a:ext cx="2971800" cy="497284"/>
          </a:xfrm>
          <a:prstGeom prst="rect">
            <a:avLst/>
          </a:prstGeom>
        </p:spPr>
        <p:txBody>
          <a:bodyPr vert="horz" lIns="91440" tIns="45720" rIns="91440" bIns="45720" rtlCol="0" anchor="b"/>
          <a:lstStyle>
            <a:lvl1pPr algn="l">
              <a:defRPr sz="1200"/>
            </a:lvl1pPr>
          </a:lstStyle>
          <a:p>
            <a:endParaRPr lang="id-ID"/>
          </a:p>
        </p:txBody>
      </p:sp>
      <p:sp>
        <p:nvSpPr>
          <p:cNvPr id="5" name="Slide Number Placeholder 4"/>
          <p:cNvSpPr>
            <a:spLocks noGrp="1"/>
          </p:cNvSpPr>
          <p:nvPr>
            <p:ph type="sldNum" sz="quarter" idx="3"/>
          </p:nvPr>
        </p:nvSpPr>
        <p:spPr>
          <a:xfrm>
            <a:off x="3884613" y="9446678"/>
            <a:ext cx="2971800" cy="497284"/>
          </a:xfrm>
          <a:prstGeom prst="rect">
            <a:avLst/>
          </a:prstGeom>
        </p:spPr>
        <p:txBody>
          <a:bodyPr vert="horz" lIns="91440" tIns="45720" rIns="91440" bIns="45720" rtlCol="0" anchor="b"/>
          <a:lstStyle>
            <a:lvl1pPr algn="r">
              <a:defRPr sz="1200"/>
            </a:lvl1pPr>
          </a:lstStyle>
          <a:p>
            <a:fld id="{DAE82072-5467-4482-8799-17375FA1635C}" type="slidenum">
              <a:rPr lang="id-ID" smtClean="0"/>
              <a:pPr/>
              <a:t>‹#›</a:t>
            </a:fld>
            <a:endParaRPr lang="id-ID"/>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CFF0B573-192C-488B-833D-EE9450B5F882}" type="datetimeFigureOut">
              <a:rPr lang="id-ID" smtClean="0"/>
              <a:pPr/>
              <a:t>21/01/2014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B976B26-D12E-44C7-88CB-4FBB7FC2DD80}"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CFF0B573-192C-488B-833D-EE9450B5F882}" type="datetimeFigureOut">
              <a:rPr lang="id-ID" smtClean="0"/>
              <a:pPr/>
              <a:t>21/01/2014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B976B26-D12E-44C7-88CB-4FBB7FC2DD80}"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CFF0B573-192C-488B-833D-EE9450B5F882}" type="datetimeFigureOut">
              <a:rPr lang="id-ID" smtClean="0"/>
              <a:pPr/>
              <a:t>21/01/2014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B976B26-D12E-44C7-88CB-4FBB7FC2DD80}"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CFF0B573-192C-488B-833D-EE9450B5F882}" type="datetimeFigureOut">
              <a:rPr lang="id-ID" smtClean="0"/>
              <a:pPr/>
              <a:t>21/01/2014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B976B26-D12E-44C7-88CB-4FBB7FC2DD80}"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F0B573-192C-488B-833D-EE9450B5F882}" type="datetimeFigureOut">
              <a:rPr lang="id-ID" smtClean="0"/>
              <a:pPr/>
              <a:t>21/01/2014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B976B26-D12E-44C7-88CB-4FBB7FC2DD80}"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CFF0B573-192C-488B-833D-EE9450B5F882}" type="datetimeFigureOut">
              <a:rPr lang="id-ID" smtClean="0"/>
              <a:pPr/>
              <a:t>21/01/2014</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B976B26-D12E-44C7-88CB-4FBB7FC2DD80}"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CFF0B573-192C-488B-833D-EE9450B5F882}" type="datetimeFigureOut">
              <a:rPr lang="id-ID" smtClean="0"/>
              <a:pPr/>
              <a:t>21/01/2014</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1B976B26-D12E-44C7-88CB-4FBB7FC2DD80}"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CFF0B573-192C-488B-833D-EE9450B5F882}" type="datetimeFigureOut">
              <a:rPr lang="id-ID" smtClean="0"/>
              <a:pPr/>
              <a:t>21/01/2014</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1B976B26-D12E-44C7-88CB-4FBB7FC2DD80}"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F0B573-192C-488B-833D-EE9450B5F882}" type="datetimeFigureOut">
              <a:rPr lang="id-ID" smtClean="0"/>
              <a:pPr/>
              <a:t>21/01/2014</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1B976B26-D12E-44C7-88CB-4FBB7FC2DD80}"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F0B573-192C-488B-833D-EE9450B5F882}" type="datetimeFigureOut">
              <a:rPr lang="id-ID" smtClean="0"/>
              <a:pPr/>
              <a:t>21/01/2014</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B976B26-D12E-44C7-88CB-4FBB7FC2DD80}"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F0B573-192C-488B-833D-EE9450B5F882}" type="datetimeFigureOut">
              <a:rPr lang="id-ID" smtClean="0"/>
              <a:pPr/>
              <a:t>21/01/2014</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B976B26-D12E-44C7-88CB-4FBB7FC2DD80}"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F0B573-192C-488B-833D-EE9450B5F882}" type="datetimeFigureOut">
              <a:rPr lang="id-ID" smtClean="0"/>
              <a:pPr/>
              <a:t>21/01/2014</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976B26-D12E-44C7-88CB-4FBB7FC2DD80}"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cer Aspire\Desktop\bg5.jpg"/>
          <p:cNvPicPr>
            <a:picLocks noChangeAspect="1" noChangeArrowheads="1"/>
          </p:cNvPicPr>
          <p:nvPr/>
        </p:nvPicPr>
        <p:blipFill>
          <a:blip r:embed="rId2"/>
          <a:srcRect/>
          <a:stretch>
            <a:fillRect/>
          </a:stretch>
        </p:blipFill>
        <p:spPr bwMode="auto">
          <a:xfrm>
            <a:off x="0" y="0"/>
            <a:ext cx="9128706" cy="7000900"/>
          </a:xfrm>
          <a:prstGeom prst="rect">
            <a:avLst/>
          </a:prstGeom>
          <a:noFill/>
        </p:spPr>
      </p:pic>
      <p:sp>
        <p:nvSpPr>
          <p:cNvPr id="2" name="Title 1"/>
          <p:cNvSpPr>
            <a:spLocks noGrp="1"/>
          </p:cNvSpPr>
          <p:nvPr>
            <p:ph type="ctrTitle"/>
          </p:nvPr>
        </p:nvSpPr>
        <p:spPr>
          <a:xfrm>
            <a:off x="714348" y="1285860"/>
            <a:ext cx="7772400" cy="584195"/>
          </a:xfrm>
        </p:spPr>
        <p:txBody>
          <a:bodyPr>
            <a:normAutofit fontScale="90000"/>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id-ID"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ooper Black" pitchFamily="18" charset="0"/>
              </a:rPr>
              <a:t/>
            </a:r>
            <a:br>
              <a:rPr lang="id-ID"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ooper Black" pitchFamily="18" charset="0"/>
              </a:rPr>
            </a:br>
            <a:r>
              <a:rPr lang="id-ID"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ooper Black" pitchFamily="18" charset="0"/>
              </a:rPr>
              <a:t/>
            </a:r>
            <a:br>
              <a:rPr lang="id-ID"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ooper Black" pitchFamily="18" charset="0"/>
              </a:rPr>
            </a:br>
            <a:r>
              <a:rPr lang="id-ID"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ooper Black" pitchFamily="18" charset="0"/>
              </a:rPr>
              <a:t/>
            </a:r>
            <a:br>
              <a:rPr lang="id-ID"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ooper Black" pitchFamily="18" charset="0"/>
              </a:rPr>
            </a:br>
            <a:r>
              <a:rPr lang="id-ID"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ooper Black" pitchFamily="18" charset="0"/>
              </a:rPr>
              <a:t/>
            </a:r>
            <a:br>
              <a:rPr lang="id-ID"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ooper Black" pitchFamily="18" charset="0"/>
              </a:rPr>
            </a:br>
            <a:r>
              <a:rPr lang="id-ID"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ooper Black" pitchFamily="18" charset="0"/>
              </a:rPr>
              <a:t>MODEL   </a:t>
            </a:r>
            <a:r>
              <a:rPr lang="id-ID" sz="73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ernard MT Condensed" pitchFamily="18" charset="0"/>
              </a:rPr>
              <a:t>Kepemimpinan Rasullulah</a:t>
            </a:r>
            <a:br>
              <a:rPr lang="id-ID" sz="73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ernard MT Condensed" pitchFamily="18" charset="0"/>
              </a:rPr>
            </a:br>
            <a:r>
              <a:rPr lang="id-ID" sz="73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ernard MT Condensed" pitchFamily="18" charset="0"/>
              </a:rPr>
              <a:t>Muhammad SAW</a:t>
            </a:r>
            <a:br>
              <a:rPr lang="id-ID" sz="73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ernard MT Condensed" pitchFamily="18" charset="0"/>
              </a:rPr>
            </a:br>
            <a:r>
              <a:rPr lang="id-ID"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ooper Black" pitchFamily="18" charset="0"/>
              </a:rPr>
              <a:t/>
            </a:r>
            <a:br>
              <a:rPr lang="id-ID"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ooper Black" pitchFamily="18" charset="0"/>
              </a:rPr>
            </a:br>
            <a:endParaRPr lang="id-ID"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ooper Black" pitchFamily="18" charset="0"/>
            </a:endParaRPr>
          </a:p>
        </p:txBody>
      </p:sp>
      <p:sp>
        <p:nvSpPr>
          <p:cNvPr id="5" name="TextBox 4"/>
          <p:cNvSpPr txBox="1"/>
          <p:nvPr/>
        </p:nvSpPr>
        <p:spPr>
          <a:xfrm>
            <a:off x="714348" y="1857364"/>
            <a:ext cx="184730" cy="1200329"/>
          </a:xfrm>
          <a:prstGeom prst="rect">
            <a:avLst/>
          </a:prstGeom>
          <a:noFill/>
        </p:spPr>
        <p:txBody>
          <a:bodyPr wrap="none" rtlCol="0">
            <a:spAutoFit/>
          </a:bodyPr>
          <a:lstStyle/>
          <a:p>
            <a:pPr algn="ctr"/>
            <a:endParaRPr lang="id-ID" sz="3600" b="1" spc="50" dirty="0" smtClean="0">
              <a:ln w="11430"/>
              <a:solidFill>
                <a:srgbClr val="C00000"/>
              </a:solidFill>
              <a:effectLst>
                <a:outerShdw blurRad="76200" dist="50800" dir="5400000" algn="tl" rotWithShape="0">
                  <a:srgbClr val="000000">
                    <a:alpha val="65000"/>
                  </a:srgbClr>
                </a:outerShdw>
              </a:effectLst>
              <a:latin typeface="Arial Black" pitchFamily="34" charset="0"/>
            </a:endParaRPr>
          </a:p>
          <a:p>
            <a:pPr algn="ctr"/>
            <a:endParaRPr lang="id-ID" sz="3600" b="1" spc="50" dirty="0">
              <a:ln w="11430"/>
              <a:solidFill>
                <a:srgbClr val="C00000"/>
              </a:solidFill>
              <a:effectLst>
                <a:outerShdw blurRad="76200" dist="50800" dir="5400000" algn="tl" rotWithShape="0">
                  <a:srgbClr val="000000">
                    <a:alpha val="65000"/>
                  </a:srgbClr>
                </a:outerShdw>
              </a:effectLst>
              <a:latin typeface="Arial Black" pitchFamily="34" charset="0"/>
            </a:endParaRPr>
          </a:p>
        </p:txBody>
      </p:sp>
      <p:sp>
        <p:nvSpPr>
          <p:cNvPr id="8" name="TextBox 7"/>
          <p:cNvSpPr txBox="1"/>
          <p:nvPr/>
        </p:nvSpPr>
        <p:spPr>
          <a:xfrm>
            <a:off x="5035912" y="5824855"/>
            <a:ext cx="4036682" cy="461665"/>
          </a:xfrm>
          <a:prstGeom prst="rect">
            <a:avLst/>
          </a:prstGeom>
          <a:noFill/>
        </p:spPr>
        <p:txBody>
          <a:bodyPr wrap="none" rtlCol="0">
            <a:spAutoFit/>
          </a:bodyPr>
          <a:lstStyle/>
          <a:p>
            <a:pPr algn="r"/>
            <a:r>
              <a:rPr lang="id-ID" sz="2400" dirty="0" smtClean="0">
                <a:solidFill>
                  <a:srgbClr val="002060"/>
                </a:solidFill>
                <a:latin typeface="Bernard MT Condensed" pitchFamily="18" charset="0"/>
              </a:rPr>
              <a:t>Oleh : Drs. H.Mulya Hudori, M.Pd</a:t>
            </a:r>
            <a:endParaRPr lang="id-ID" sz="2400" dirty="0">
              <a:solidFill>
                <a:srgbClr val="002060"/>
              </a:solidFill>
              <a:latin typeface="Bernard MT Condensed" pitchFamily="18" charset="0"/>
            </a:endParaRPr>
          </a:p>
        </p:txBody>
      </p:sp>
      <p:sp>
        <p:nvSpPr>
          <p:cNvPr id="9" name="TextBox 8"/>
          <p:cNvSpPr txBox="1"/>
          <p:nvPr/>
        </p:nvSpPr>
        <p:spPr>
          <a:xfrm>
            <a:off x="4565631" y="6211669"/>
            <a:ext cx="4578369" cy="646331"/>
          </a:xfrm>
          <a:prstGeom prst="rect">
            <a:avLst/>
          </a:prstGeom>
          <a:noFill/>
        </p:spPr>
        <p:txBody>
          <a:bodyPr wrap="none" rtlCol="0">
            <a:spAutoFit/>
          </a:bodyPr>
          <a:lstStyle/>
          <a:p>
            <a:pPr algn="r"/>
            <a:r>
              <a:rPr lang="id-ID" b="1" dirty="0" smtClean="0"/>
              <a:t>Kabag Tata Usaha </a:t>
            </a:r>
          </a:p>
          <a:p>
            <a:pPr algn="r"/>
            <a:r>
              <a:rPr lang="id-ID" b="1" dirty="0" smtClean="0"/>
              <a:t>Kanwil Kementerian Agama Provinsi Bengkulu</a:t>
            </a:r>
            <a:endParaRPr lang="id-ID"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C:\Users\Acer Aspire\Desktop\3d_khana_kaba_wallpaper_3-800x600.jpg"/>
          <p:cNvPicPr>
            <a:picLocks noChangeAspect="1" noChangeArrowheads="1"/>
          </p:cNvPicPr>
          <p:nvPr/>
        </p:nvPicPr>
        <p:blipFill>
          <a:blip r:embed="rId2">
            <a:lum bright="-34000" contrast="9000"/>
          </a:blip>
          <a:srcRect/>
          <a:stretch>
            <a:fillRect/>
          </a:stretch>
        </p:blipFill>
        <p:spPr bwMode="auto">
          <a:xfrm>
            <a:off x="0" y="-1"/>
            <a:ext cx="9144000" cy="6857999"/>
          </a:xfrm>
          <a:prstGeom prst="rect">
            <a:avLst/>
          </a:prstGeom>
          <a:noFill/>
        </p:spPr>
      </p:pic>
      <p:sp>
        <p:nvSpPr>
          <p:cNvPr id="6" name="Content Placeholder 5"/>
          <p:cNvSpPr>
            <a:spLocks noGrp="1"/>
          </p:cNvSpPr>
          <p:nvPr>
            <p:ph idx="1"/>
          </p:nvPr>
        </p:nvSpPr>
        <p:spPr>
          <a:xfrm>
            <a:off x="357158" y="571480"/>
            <a:ext cx="8429684" cy="5786478"/>
          </a:xfrm>
        </p:spPr>
        <p:txBody>
          <a:bodyPr>
            <a:normAutofit fontScale="85000" lnSpcReduction="20000"/>
          </a:bodyPr>
          <a:lstStyle/>
          <a:p>
            <a:pPr>
              <a:buNone/>
            </a:pPr>
            <a:r>
              <a:rPr lang="id-ID" sz="5600" b="1" dirty="0" smtClean="0">
                <a:solidFill>
                  <a:srgbClr val="FF0000"/>
                </a:solidFill>
              </a:rPr>
              <a:t>   Kelima </a:t>
            </a:r>
            <a:r>
              <a:rPr lang="id-ID" dirty="0" smtClean="0">
                <a:solidFill>
                  <a:schemeClr val="bg1"/>
                </a:solidFill>
              </a:rPr>
              <a:t>, </a:t>
            </a:r>
            <a:r>
              <a:rPr lang="id-ID" sz="3800" dirty="0" smtClean="0">
                <a:solidFill>
                  <a:schemeClr val="bg1"/>
                </a:solidFill>
              </a:rPr>
              <a:t>Kecakapan membaca kondisi dan merancang strategi. Keberhasilan Muhammad saw. sebagai seorang pemimpin tak lepas dari kecakapannya membaca situasi dan kondisi yang dihadapinya, serta merancang strategi yang sesuai untuk diterapkan. Model dakwah rahasia yang diterapkan selama periode Makkah kemudian dirubah menjadi model terbuka setelah di Madinah, mengikuti keadaan lapangan. Keberhasilan Rasul saw. dan para sahabatnya dalam perang Badr jelas-jelas berkaitan dengan penerapan sebuah strategi yang jitu.</a:t>
            </a:r>
            <a:endParaRPr lang="id-ID" dirty="0">
              <a:solidFill>
                <a:schemeClr val="bg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cer Aspire\Desktop\khana kaba hd wallpapers.jpg"/>
          <p:cNvPicPr>
            <a:picLocks noChangeAspect="1" noChangeArrowheads="1"/>
          </p:cNvPicPr>
          <p:nvPr/>
        </p:nvPicPr>
        <p:blipFill>
          <a:blip r:embed="rId2">
            <a:lum bright="-32000"/>
          </a:blip>
          <a:srcRect/>
          <a:stretch>
            <a:fillRect/>
          </a:stretch>
        </p:blipFill>
        <p:spPr bwMode="auto">
          <a:xfrm>
            <a:off x="0" y="0"/>
            <a:ext cx="9144000" cy="6876084"/>
          </a:xfrm>
          <a:prstGeom prst="rect">
            <a:avLst/>
          </a:prstGeom>
          <a:noFill/>
        </p:spPr>
      </p:pic>
      <p:sp>
        <p:nvSpPr>
          <p:cNvPr id="5" name="Content Placeholder 4"/>
          <p:cNvSpPr>
            <a:spLocks noGrp="1"/>
          </p:cNvSpPr>
          <p:nvPr>
            <p:ph idx="1"/>
          </p:nvPr>
        </p:nvSpPr>
        <p:spPr>
          <a:xfrm>
            <a:off x="357158" y="428604"/>
            <a:ext cx="8229600" cy="5715040"/>
          </a:xfrm>
        </p:spPr>
        <p:txBody>
          <a:bodyPr>
            <a:normAutofit fontScale="92500" lnSpcReduction="10000"/>
          </a:bodyPr>
          <a:lstStyle/>
          <a:p>
            <a:r>
              <a:rPr lang="id-ID" sz="5600" b="1" dirty="0" smtClean="0">
                <a:solidFill>
                  <a:srgbClr val="FF0000"/>
                </a:solidFill>
              </a:rPr>
              <a:t>Keenam</a:t>
            </a:r>
            <a:r>
              <a:rPr lang="id-ID" dirty="0" smtClean="0">
                <a:solidFill>
                  <a:schemeClr val="bg1"/>
                </a:solidFill>
              </a:rPr>
              <a:t> , </a:t>
            </a:r>
            <a:r>
              <a:rPr lang="id-ID" b="1" dirty="0" smtClean="0">
                <a:solidFill>
                  <a:schemeClr val="bg1"/>
                </a:solidFill>
              </a:rPr>
              <a:t>tidak mengambil kesempatan dari kedudukan. Rasul Saw. wafat tanpa meninggalkan warisan material. Sebuah riwayat malah menyatakan bahwa beliau berdoa untuk mati dan berbangkit di akhirat bersama dengan orang-orang miskin. Jabatan sebagai pemimpin bukanlah sebuah mesin untuk memperkaya diri. Sikap inilah yang membuat para sahabat rela memberikan semuanya untuk perjuangan tanpa perduli dengan kekayaannya, sebab mereka tidak pernah melihat Rasul saw. mencoba memperkaya diri.</a:t>
            </a:r>
            <a:endParaRPr lang="id-ID" b="1" dirty="0">
              <a:solidFill>
                <a:schemeClr val="bg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Acer Aspire\Desktop\khana kaba hd wallpapers.jpg"/>
          <p:cNvPicPr>
            <a:picLocks noChangeAspect="1" noChangeArrowheads="1"/>
          </p:cNvPicPr>
          <p:nvPr/>
        </p:nvPicPr>
        <p:blipFill>
          <a:blip r:embed="rId2"/>
          <a:srcRect/>
          <a:stretch>
            <a:fillRect/>
          </a:stretch>
        </p:blipFill>
        <p:spPr bwMode="auto">
          <a:xfrm>
            <a:off x="0" y="0"/>
            <a:ext cx="9144000" cy="6876084"/>
          </a:xfrm>
          <a:prstGeom prst="rect">
            <a:avLst/>
          </a:prstGeom>
          <a:noFill/>
        </p:spPr>
      </p:pic>
      <p:sp>
        <p:nvSpPr>
          <p:cNvPr id="6" name="Content Placeholder 5"/>
          <p:cNvSpPr>
            <a:spLocks noGrp="1"/>
          </p:cNvSpPr>
          <p:nvPr>
            <p:ph idx="1"/>
          </p:nvPr>
        </p:nvSpPr>
        <p:spPr>
          <a:xfrm>
            <a:off x="428596" y="357166"/>
            <a:ext cx="8229600" cy="4525963"/>
          </a:xfrm>
        </p:spPr>
        <p:txBody>
          <a:bodyPr>
            <a:noAutofit/>
          </a:bodyPr>
          <a:lstStyle/>
          <a:p>
            <a:pPr>
              <a:buNone/>
            </a:pPr>
            <a:r>
              <a:rPr lang="id-ID" sz="4400" b="1" dirty="0" smtClean="0">
                <a:solidFill>
                  <a:srgbClr val="FF0000"/>
                </a:solidFill>
              </a:rPr>
              <a:t>Ketujuh</a:t>
            </a:r>
            <a:r>
              <a:rPr lang="id-ID" b="1" dirty="0" smtClean="0">
                <a:solidFill>
                  <a:schemeClr val="bg1"/>
                </a:solidFill>
              </a:rPr>
              <a:t>, visioner futuristic. Sejumlah hadits menunjukkan bahwa Rasul SAW. adalah seorang pemimpin yang visioner, berfikir demi masa depan (sustainable). Meski tidak mungkin merumuskan alur argumentasi yang digunakan olehnya, tetapi banyak hadits Rasul saw. yang dimulai dengan kata "akan datang suatu masa", lalu diikuti sebuah deskripsi berkenaan dengan persoalan tertentu. Kini, setelah sekian abad berlalu, banyak dari deskripsi hadits tersebut yang telah mulai terlihat dalam realitas nyata.</a:t>
            </a:r>
            <a:endParaRPr lang="id-ID" b="1" dirty="0">
              <a:solidFill>
                <a:schemeClr val="bg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Acer Aspire\Desktop\the-Kaba.jpg"/>
          <p:cNvPicPr>
            <a:picLocks noChangeAspect="1" noChangeArrowheads="1"/>
          </p:cNvPicPr>
          <p:nvPr/>
        </p:nvPicPr>
        <p:blipFill>
          <a:blip r:embed="rId2">
            <a:lum contrast="-75000"/>
          </a:blip>
          <a:srcRect/>
          <a:stretch>
            <a:fillRect/>
          </a:stretch>
        </p:blipFill>
        <p:spPr bwMode="auto">
          <a:xfrm>
            <a:off x="0" y="0"/>
            <a:ext cx="9144000" cy="6858000"/>
          </a:xfrm>
          <a:prstGeom prst="rect">
            <a:avLst/>
          </a:prstGeom>
          <a:noFill/>
        </p:spPr>
      </p:pic>
      <p:sp>
        <p:nvSpPr>
          <p:cNvPr id="6" name="Content Placeholder 5"/>
          <p:cNvSpPr>
            <a:spLocks noGrp="1"/>
          </p:cNvSpPr>
          <p:nvPr>
            <p:ph idx="1"/>
          </p:nvPr>
        </p:nvSpPr>
        <p:spPr>
          <a:xfrm>
            <a:off x="285720" y="500042"/>
            <a:ext cx="8229600" cy="5929354"/>
          </a:xfrm>
        </p:spPr>
        <p:txBody>
          <a:bodyPr>
            <a:normAutofit fontScale="85000" lnSpcReduction="10000"/>
          </a:bodyPr>
          <a:lstStyle/>
          <a:p>
            <a:pPr>
              <a:buNone/>
            </a:pPr>
            <a:r>
              <a:rPr lang="id-ID" sz="4200" b="1" dirty="0" smtClean="0">
                <a:solidFill>
                  <a:srgbClr val="FF0000"/>
                </a:solidFill>
              </a:rPr>
              <a:t>   Kedelapan</a:t>
            </a:r>
            <a:r>
              <a:rPr lang="id-ID" dirty="0" smtClean="0"/>
              <a:t>, </a:t>
            </a:r>
            <a:r>
              <a:rPr lang="id-ID" sz="3800" b="1" dirty="0" smtClean="0"/>
              <a:t>menjadi prototipe bagi seluruh prinsip dan ajarannya. Pribadi Rasul Saw. benar-benar mengandung cita-cita dan sekaligus proses panjang upaya pencapaian cita-cita tersebut. Beliau adalah personifikasi dari misinya. Terkadang kita lupa bahwa kegagalan sangat mudah terjadi manakala kehidupan seorang pemimpin tidak mencerminkan cita-cita yang diikrarkannya. Sebagaimana sudah disebut di atas, Rasul saw. selalu menjadi contoh bagi apa pun yang ia anjurkan kepada orang-orang di sekitarnya.</a:t>
            </a:r>
            <a:endParaRPr lang="id-ID"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id-ID" sz="6000" b="1" dirty="0" smtClean="0"/>
              <a:t>Kesimpulan </a:t>
            </a:r>
            <a:endParaRPr lang="id-ID" sz="6000" b="1" dirty="0"/>
          </a:p>
        </p:txBody>
      </p:sp>
      <p:sp>
        <p:nvSpPr>
          <p:cNvPr id="6" name="Content Placeholder 5"/>
          <p:cNvSpPr>
            <a:spLocks noGrp="1"/>
          </p:cNvSpPr>
          <p:nvPr>
            <p:ph idx="1"/>
          </p:nvPr>
        </p:nvSpPr>
        <p:spPr/>
        <p:txBody>
          <a:bodyPr>
            <a:noAutofit/>
          </a:bodyPr>
          <a:lstStyle/>
          <a:p>
            <a:pPr algn="ctr">
              <a:buNone/>
            </a:pPr>
            <a:r>
              <a:rPr lang="id-ID" sz="4000" b="1" dirty="0" smtClean="0"/>
              <a:t>“  Perubahan struktural tak akan pernah terjadi tanpa didahului perubahan kultural, dan perubahan kultural tak akan pernah terjadi tanpa perubahan inidividual," sehingga dapat dikatakan perubahan individual itu adalah induk dari segalanya.</a:t>
            </a:r>
            <a:endParaRPr lang="id-ID" sz="4000" b="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slam-haji-wallpaper.jpg"/>
          <p:cNvPicPr>
            <a:picLocks noChangeAspect="1"/>
          </p:cNvPicPr>
          <p:nvPr/>
        </p:nvPicPr>
        <p:blipFill>
          <a:blip r:embed="rId2"/>
          <a:stretch>
            <a:fillRect/>
          </a:stretch>
        </p:blipFill>
        <p:spPr>
          <a:xfrm>
            <a:off x="0" y="1"/>
            <a:ext cx="9144000" cy="6858000"/>
          </a:xfrm>
          <a:prstGeom prst="rect">
            <a:avLst/>
          </a:prstGeom>
        </p:spPr>
      </p:pic>
      <p:sp>
        <p:nvSpPr>
          <p:cNvPr id="6" name="Content Placeholder 2"/>
          <p:cNvSpPr>
            <a:spLocks noGrp="1"/>
          </p:cNvSpPr>
          <p:nvPr>
            <p:ph idx="1"/>
          </p:nvPr>
        </p:nvSpPr>
        <p:spPr>
          <a:xfrm>
            <a:off x="-285784" y="714356"/>
            <a:ext cx="8229600" cy="4525963"/>
          </a:xfrm>
        </p:spPr>
        <p:txBody>
          <a:bodyPr>
            <a:normAutofit/>
          </a:bodyPr>
          <a:lstStyle/>
          <a:p>
            <a:pPr algn="ctr">
              <a:buNone/>
            </a:pPr>
            <a:r>
              <a:rPr lang="id-ID" sz="5400" b="1" dirty="0" smtClean="0">
                <a:solidFill>
                  <a:srgbClr val="FF0000"/>
                </a:solidFill>
                <a:latin typeface="Lucida Handwriting" pitchFamily="66" charset="0"/>
              </a:rPr>
              <a:t>Demikian</a:t>
            </a:r>
          </a:p>
          <a:p>
            <a:pPr algn="ctr">
              <a:buNone/>
            </a:pPr>
            <a:r>
              <a:rPr lang="id-ID" sz="5400" b="1" dirty="0" smtClean="0">
                <a:solidFill>
                  <a:srgbClr val="FF0000"/>
                </a:solidFill>
                <a:latin typeface="Lucida Handwriting" pitchFamily="66" charset="0"/>
              </a:rPr>
              <a:t>&amp; </a:t>
            </a:r>
          </a:p>
          <a:p>
            <a:pPr algn="ctr">
              <a:buNone/>
            </a:pPr>
            <a:r>
              <a:rPr lang="id-ID" sz="5400" b="1" dirty="0" smtClean="0">
                <a:solidFill>
                  <a:srgbClr val="FF0000"/>
                </a:solidFill>
                <a:latin typeface="Lucida Handwriting" pitchFamily="66" charset="0"/>
              </a:rPr>
              <a:t>Terimakasih</a:t>
            </a:r>
            <a:endParaRPr lang="id-ID" sz="5400" b="1" dirty="0">
              <a:solidFill>
                <a:srgbClr val="FF0000"/>
              </a:solidFill>
              <a:latin typeface="Lucida Handwriting" pitchFamily="66"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cer Aspire\Desktop\leader-quotes.jpg"/>
          <p:cNvPicPr>
            <a:picLocks noChangeAspect="1" noChangeArrowheads="1"/>
          </p:cNvPicPr>
          <p:nvPr/>
        </p:nvPicPr>
        <p:blipFill>
          <a:blip r:embed="rId2"/>
          <a:srcRect/>
          <a:stretch>
            <a:fillRect/>
          </a:stretch>
        </p:blipFill>
        <p:spPr bwMode="auto">
          <a:xfrm>
            <a:off x="5389078" y="3452801"/>
            <a:ext cx="3754922" cy="3405199"/>
          </a:xfrm>
          <a:prstGeom prst="rect">
            <a:avLst/>
          </a:prstGeom>
          <a:noFill/>
        </p:spPr>
      </p:pic>
      <p:sp>
        <p:nvSpPr>
          <p:cNvPr id="2" name="Title 1"/>
          <p:cNvSpPr>
            <a:spLocks noGrp="1"/>
          </p:cNvSpPr>
          <p:nvPr>
            <p:ph type="title"/>
          </p:nvPr>
        </p:nvSpPr>
        <p:spPr>
          <a:xfrm>
            <a:off x="0" y="285728"/>
            <a:ext cx="8229600" cy="1143000"/>
          </a:xfrm>
        </p:spPr>
        <p:txBody>
          <a:bodyPr/>
          <a:lstStyle/>
          <a:p>
            <a:r>
              <a:rPr lang="id-ID" b="1" dirty="0" smtClean="0"/>
              <a:t>Sabda Nabi Muhammad SAW: </a:t>
            </a:r>
            <a:endParaRPr lang="id-ID" b="1" dirty="0"/>
          </a:p>
        </p:txBody>
      </p:sp>
      <p:sp>
        <p:nvSpPr>
          <p:cNvPr id="3" name="Content Placeholder 2"/>
          <p:cNvSpPr>
            <a:spLocks noGrp="1"/>
          </p:cNvSpPr>
          <p:nvPr>
            <p:ph idx="1"/>
          </p:nvPr>
        </p:nvSpPr>
        <p:spPr>
          <a:xfrm>
            <a:off x="0" y="1428736"/>
            <a:ext cx="6686568" cy="4525963"/>
          </a:xfrm>
        </p:spPr>
        <p:txBody>
          <a:bodyPr>
            <a:normAutofit fontScale="92500" lnSpcReduction="20000"/>
          </a:bodyPr>
          <a:lstStyle/>
          <a:p>
            <a:pPr>
              <a:buNone/>
            </a:pPr>
            <a:r>
              <a:rPr lang="id-ID" dirty="0" smtClean="0">
                <a:solidFill>
                  <a:srgbClr val="FF0000"/>
                </a:solidFill>
              </a:rPr>
              <a:t>   </a:t>
            </a:r>
            <a:r>
              <a:rPr lang="id-ID" sz="4800" b="1" dirty="0" smtClean="0">
                <a:solidFill>
                  <a:srgbClr val="FF0000"/>
                </a:solidFill>
              </a:rPr>
              <a:t>“Pemimpin suatu kelompok adalah pelayan kelompok tersebut.” Oleh sebab itu, pemimpin hendaklah ia melayani dan bukan dilayani, serta menolong orang lain untuk maju.</a:t>
            </a:r>
            <a:endParaRPr lang="id-ID" b="1" dirty="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cer Aspire\Desktop\images.jpe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Content Placeholder 2"/>
          <p:cNvSpPr>
            <a:spLocks noGrp="1"/>
          </p:cNvSpPr>
          <p:nvPr>
            <p:ph idx="1"/>
          </p:nvPr>
        </p:nvSpPr>
        <p:spPr>
          <a:xfrm>
            <a:off x="357158" y="642918"/>
            <a:ext cx="8501122" cy="4525963"/>
          </a:xfrm>
        </p:spPr>
        <p:txBody>
          <a:bodyPr>
            <a:noAutofit/>
          </a:bodyPr>
          <a:lstStyle/>
          <a:p>
            <a:pPr>
              <a:buNone/>
            </a:pPr>
            <a:r>
              <a:rPr lang="id-ID" b="1" dirty="0" smtClean="0"/>
              <a:t>Dalam Islam seorang pemimpin yang baik adalah pemimpin yang memiliki sekurang-kurangnya 4 (empat) sifat dalam menjalankan kepemimpinannya, yakni :</a:t>
            </a:r>
          </a:p>
          <a:p>
            <a:pPr>
              <a:buNone/>
            </a:pPr>
            <a:r>
              <a:rPr lang="id-ID" b="1" dirty="0" smtClean="0">
                <a:solidFill>
                  <a:srgbClr val="FF0000"/>
                </a:solidFill>
              </a:rPr>
              <a:t>    </a:t>
            </a:r>
            <a:r>
              <a:rPr lang="id-ID" sz="2800" b="1" dirty="0" smtClean="0">
                <a:solidFill>
                  <a:srgbClr val="FF0000"/>
                </a:solidFill>
              </a:rPr>
              <a:t>(1) Siddiq (jujur) sehingga ia dapat dipercaya;</a:t>
            </a:r>
          </a:p>
          <a:p>
            <a:pPr>
              <a:buNone/>
            </a:pPr>
            <a:r>
              <a:rPr lang="id-ID" sz="2800" b="1" dirty="0" smtClean="0">
                <a:solidFill>
                  <a:srgbClr val="FF0000"/>
                </a:solidFill>
              </a:rPr>
              <a:t>    (2) Tabligh (penyampai) atau kemampuan </a:t>
            </a:r>
          </a:p>
          <a:p>
            <a:pPr>
              <a:buNone/>
            </a:pPr>
            <a:r>
              <a:rPr lang="id-ID" sz="2800" b="1" dirty="0" smtClean="0">
                <a:solidFill>
                  <a:srgbClr val="FF0000"/>
                </a:solidFill>
              </a:rPr>
              <a:t>          berkomunikasi dan bernegosiasi;</a:t>
            </a:r>
          </a:p>
          <a:p>
            <a:pPr>
              <a:buNone/>
            </a:pPr>
            <a:r>
              <a:rPr lang="id-ID" sz="2800" b="1" dirty="0" smtClean="0">
                <a:solidFill>
                  <a:srgbClr val="FF0000"/>
                </a:solidFill>
              </a:rPr>
              <a:t>    (3) Amanah (bertanggung jawab) dalam menjalankan   </a:t>
            </a:r>
          </a:p>
          <a:p>
            <a:pPr>
              <a:buNone/>
            </a:pPr>
            <a:r>
              <a:rPr lang="id-ID" sz="2800" b="1" dirty="0" smtClean="0">
                <a:solidFill>
                  <a:srgbClr val="FF0000"/>
                </a:solidFill>
              </a:rPr>
              <a:t>           tugasnya;</a:t>
            </a:r>
          </a:p>
          <a:p>
            <a:pPr>
              <a:buNone/>
            </a:pPr>
            <a:r>
              <a:rPr lang="id-ID" sz="2800" b="1" dirty="0" smtClean="0">
                <a:solidFill>
                  <a:srgbClr val="FF0000"/>
                </a:solidFill>
              </a:rPr>
              <a:t>    (4) Fathanah (cerdas) dalam membuat perencanaan, </a:t>
            </a:r>
          </a:p>
          <a:p>
            <a:pPr>
              <a:buNone/>
            </a:pPr>
            <a:r>
              <a:rPr lang="id-ID" sz="2800" b="1" dirty="0" smtClean="0">
                <a:solidFill>
                  <a:srgbClr val="FF0000"/>
                </a:solidFill>
              </a:rPr>
              <a:t>          visi, misi, strategi dan mengimplementasikannya.</a:t>
            </a:r>
            <a:endParaRPr lang="id-ID" sz="2800" b="1" dirty="0">
              <a:solidFill>
                <a:srgbClr val="FF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cer Aspire\Desktop\Kajian Tentang Kepemimpinan Yang Lurus.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Title 1"/>
          <p:cNvSpPr>
            <a:spLocks noGrp="1"/>
          </p:cNvSpPr>
          <p:nvPr>
            <p:ph type="title"/>
          </p:nvPr>
        </p:nvSpPr>
        <p:spPr>
          <a:xfrm>
            <a:off x="428596" y="857232"/>
            <a:ext cx="8229600" cy="1143000"/>
          </a:xfrm>
        </p:spPr>
        <p:txBody>
          <a:bodyPr>
            <a:noAutofit/>
          </a:bodyPr>
          <a:lstStyle/>
          <a:p>
            <a:r>
              <a:rPr lang="id-ID" sz="6000" b="1" dirty="0" smtClean="0">
                <a:solidFill>
                  <a:srgbClr val="002060"/>
                </a:solidFill>
              </a:rPr>
              <a:t>Bagaimana Model Kepemimpinan Rasulullah SAW ??</a:t>
            </a:r>
            <a:endParaRPr lang="id-ID" sz="6000" b="1" dirty="0">
              <a:solidFill>
                <a:srgbClr val="00206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cer Aspire\Desktop\islam-haji-wallpaper.jpg"/>
          <p:cNvPicPr>
            <a:picLocks noChangeAspect="1" noChangeArrowheads="1"/>
          </p:cNvPicPr>
          <p:nvPr/>
        </p:nvPicPr>
        <p:blipFill>
          <a:blip r:embed="rId2">
            <a:lum bright="21000"/>
          </a:blip>
          <a:srcRect/>
          <a:stretch>
            <a:fillRect/>
          </a:stretch>
        </p:blipFill>
        <p:spPr bwMode="auto">
          <a:xfrm>
            <a:off x="-17463" y="-24"/>
            <a:ext cx="9161463" cy="6871096"/>
          </a:xfrm>
          <a:prstGeom prst="rect">
            <a:avLst/>
          </a:prstGeom>
          <a:noFill/>
        </p:spPr>
      </p:pic>
      <p:sp>
        <p:nvSpPr>
          <p:cNvPr id="6" name="Content Placeholder 5"/>
          <p:cNvSpPr>
            <a:spLocks noGrp="1"/>
          </p:cNvSpPr>
          <p:nvPr>
            <p:ph idx="1"/>
          </p:nvPr>
        </p:nvSpPr>
        <p:spPr>
          <a:xfrm>
            <a:off x="428596" y="785794"/>
            <a:ext cx="8358246" cy="5643602"/>
          </a:xfrm>
        </p:spPr>
        <p:txBody>
          <a:bodyPr>
            <a:normAutofit fontScale="92500" lnSpcReduction="10000"/>
          </a:bodyPr>
          <a:lstStyle/>
          <a:p>
            <a:pPr>
              <a:buNone/>
            </a:pPr>
            <a:endParaRPr lang="ar-AE" dirty="0" smtClean="0"/>
          </a:p>
          <a:p>
            <a:pPr>
              <a:buNone/>
            </a:pPr>
            <a:endParaRPr lang="ar-AE" dirty="0" smtClean="0"/>
          </a:p>
          <a:p>
            <a:pPr>
              <a:buNone/>
            </a:pPr>
            <a:r>
              <a:rPr lang="ar-AE" sz="5700" dirty="0" smtClean="0"/>
              <a:t>لَقَدْ كَانَ لَكُمْ فِي رَسُولِ اللَّهِ أُسْوَةٌ حَسَنَةٌ لِمَنْ كَانَ يَرْجُو اللَّهَ وَالْيَوْمَ الآخِرَ وَذَكَرَ اللَّهَ كَثِيرًا</a:t>
            </a:r>
          </a:p>
          <a:p>
            <a:pPr>
              <a:buNone/>
            </a:pPr>
            <a:endParaRPr lang="ar-AE" dirty="0" smtClean="0"/>
          </a:p>
          <a:p>
            <a:pPr>
              <a:buNone/>
            </a:pPr>
            <a:r>
              <a:rPr lang="ar-AE" dirty="0" smtClean="0"/>
              <a:t>“</a:t>
            </a:r>
            <a:r>
              <a:rPr lang="id-ID" dirty="0" smtClean="0"/>
              <a:t>  Sesunggunya pada diri Rasulullah saw. terdapat contoh tauladan bagi mereka yang menggantungkan harapannya kepada Allah dan Hari Akhirat serta banyak berzikir kepada Allah."</a:t>
            </a:r>
            <a:endParaRPr lang="id-ID"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cer Aspire\Desktop\3d_khana_kaba_wallpaper_3-800x600.jpg"/>
          <p:cNvPicPr>
            <a:picLocks noChangeAspect="1" noChangeArrowheads="1"/>
          </p:cNvPicPr>
          <p:nvPr/>
        </p:nvPicPr>
        <p:blipFill>
          <a:blip r:embed="rId2">
            <a:lum bright="27000" contrast="-65000"/>
          </a:blip>
          <a:srcRect/>
          <a:stretch>
            <a:fillRect/>
          </a:stretch>
        </p:blipFill>
        <p:spPr bwMode="auto">
          <a:xfrm>
            <a:off x="0" y="-1"/>
            <a:ext cx="9144000" cy="6857999"/>
          </a:xfrm>
          <a:prstGeom prst="rect">
            <a:avLst/>
          </a:prstGeom>
          <a:noFill/>
        </p:spPr>
      </p:pic>
      <p:sp>
        <p:nvSpPr>
          <p:cNvPr id="6" name="Content Placeholder 5"/>
          <p:cNvSpPr>
            <a:spLocks noGrp="1"/>
          </p:cNvSpPr>
          <p:nvPr>
            <p:ph idx="1"/>
          </p:nvPr>
        </p:nvSpPr>
        <p:spPr>
          <a:xfrm>
            <a:off x="357158" y="642918"/>
            <a:ext cx="8643998" cy="4525963"/>
          </a:xfrm>
        </p:spPr>
        <p:txBody>
          <a:bodyPr>
            <a:noAutofit/>
          </a:bodyPr>
          <a:lstStyle/>
          <a:p>
            <a:r>
              <a:rPr lang="id-ID" sz="4400" b="1" dirty="0" smtClean="0">
                <a:solidFill>
                  <a:srgbClr val="FF0000"/>
                </a:solidFill>
              </a:rPr>
              <a:t>Pertama </a:t>
            </a:r>
            <a:r>
              <a:rPr lang="id-ID" sz="4000" dirty="0" smtClean="0">
                <a:solidFill>
                  <a:schemeClr val="bg1"/>
                </a:solidFill>
              </a:rPr>
              <a:t>, </a:t>
            </a:r>
            <a:r>
              <a:rPr lang="id-ID" sz="4000" dirty="0" smtClean="0">
                <a:solidFill>
                  <a:srgbClr val="002060"/>
                </a:solidFill>
              </a:rPr>
              <a:t>kualitas moral-personal yang prima, yang dapat disederhanakan menjadi empat sebagai sifat wajib bagi Rasul, yakni: siddiq, amanah, tabligh, dan fahtanah: jujur, dapat dipercaya, menyampaikan apa adanya, dan cerdas. Keempat sifat ini membentuk dasar keyakinan umat Islam tentang kepribadian Rasul saw.</a:t>
            </a:r>
            <a:endParaRPr lang="id-ID" sz="4000" dirty="0">
              <a:solidFill>
                <a:srgbClr val="00206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Acer Aspire\Desktop\21-ramadan.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5" name="Content Placeholder 4"/>
          <p:cNvSpPr>
            <a:spLocks noGrp="1"/>
          </p:cNvSpPr>
          <p:nvPr>
            <p:ph idx="1"/>
          </p:nvPr>
        </p:nvSpPr>
        <p:spPr>
          <a:xfrm>
            <a:off x="357158" y="428604"/>
            <a:ext cx="8229600" cy="5572164"/>
          </a:xfrm>
        </p:spPr>
        <p:txBody>
          <a:bodyPr>
            <a:normAutofit fontScale="92500" lnSpcReduction="10000"/>
          </a:bodyPr>
          <a:lstStyle/>
          <a:p>
            <a:pPr>
              <a:buNone/>
            </a:pPr>
            <a:r>
              <a:rPr lang="id-ID" sz="4400" b="1" dirty="0" smtClean="0">
                <a:solidFill>
                  <a:srgbClr val="FF0000"/>
                </a:solidFill>
              </a:rPr>
              <a:t>   Kedua </a:t>
            </a:r>
            <a:r>
              <a:rPr lang="id-ID" dirty="0" smtClean="0"/>
              <a:t>, </a:t>
            </a:r>
            <a:r>
              <a:rPr lang="id-ID" sz="4800" dirty="0" smtClean="0"/>
              <a:t>Integritas. Integritas juga menjadi bagian penting dari kepribadian Rasul Saw. yang telah membuatnya berhasil dalam mencapai tujuan risalahnya. Integritas personalnya sedemikian kuat sehingga tak ada yang bisa mengalihkannya dari apapun yang menjadi tujuannya.</a:t>
            </a:r>
            <a:endParaRPr lang="id-ID"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1" name="Picture 3" descr="C:\Users\Acer Aspire\Desktop\Ramadan-08.jpg"/>
          <p:cNvPicPr>
            <a:picLocks noChangeAspect="1" noChangeArrowheads="1"/>
          </p:cNvPicPr>
          <p:nvPr/>
        </p:nvPicPr>
        <p:blipFill>
          <a:blip r:embed="rId2">
            <a:lum bright="44000" contrast="4000"/>
          </a:blip>
          <a:srcRect/>
          <a:stretch>
            <a:fillRect/>
          </a:stretch>
        </p:blipFill>
        <p:spPr bwMode="auto">
          <a:xfrm>
            <a:off x="0" y="-1"/>
            <a:ext cx="9144000" cy="6858021"/>
          </a:xfrm>
          <a:prstGeom prst="rect">
            <a:avLst/>
          </a:prstGeom>
          <a:noFill/>
        </p:spPr>
      </p:pic>
      <p:sp>
        <p:nvSpPr>
          <p:cNvPr id="5" name="Content Placeholder 4"/>
          <p:cNvSpPr>
            <a:spLocks noGrp="1"/>
          </p:cNvSpPr>
          <p:nvPr>
            <p:ph idx="1"/>
          </p:nvPr>
        </p:nvSpPr>
        <p:spPr>
          <a:xfrm>
            <a:off x="500034" y="1357298"/>
            <a:ext cx="8229600" cy="4525963"/>
          </a:xfrm>
        </p:spPr>
        <p:txBody>
          <a:bodyPr>
            <a:normAutofit lnSpcReduction="10000"/>
          </a:bodyPr>
          <a:lstStyle/>
          <a:p>
            <a:pPr>
              <a:buNone/>
            </a:pPr>
            <a:r>
              <a:rPr lang="id-ID" dirty="0" smtClean="0"/>
              <a:t>   </a:t>
            </a:r>
            <a:r>
              <a:rPr lang="nn-NO" sz="6000" b="1" dirty="0" smtClean="0">
                <a:solidFill>
                  <a:srgbClr val="FF0000"/>
                </a:solidFill>
              </a:rPr>
              <a:t>Ketiga</a:t>
            </a:r>
            <a:r>
              <a:rPr lang="nn-NO" sz="6000" dirty="0" smtClean="0"/>
              <a:t>, kesamaan di depan hukum. Prinsip kesetaraan di depan hukum merupakan salah satu dasar terpenting</a:t>
            </a:r>
            <a:endParaRPr lang="id-ID"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Users\Acer Aspire\Desktop\islam-haji-wallpaper.jpg"/>
          <p:cNvPicPr>
            <a:picLocks noChangeAspect="1" noChangeArrowheads="1"/>
          </p:cNvPicPr>
          <p:nvPr/>
        </p:nvPicPr>
        <p:blipFill>
          <a:blip r:embed="rId2"/>
          <a:srcRect/>
          <a:stretch>
            <a:fillRect/>
          </a:stretch>
        </p:blipFill>
        <p:spPr bwMode="auto">
          <a:xfrm>
            <a:off x="0" y="0"/>
            <a:ext cx="9144002" cy="6858000"/>
          </a:xfrm>
          <a:prstGeom prst="rect">
            <a:avLst/>
          </a:prstGeom>
          <a:noFill/>
        </p:spPr>
      </p:pic>
      <p:sp>
        <p:nvSpPr>
          <p:cNvPr id="6" name="Content Placeholder 5"/>
          <p:cNvSpPr>
            <a:spLocks noGrp="1"/>
          </p:cNvSpPr>
          <p:nvPr>
            <p:ph idx="1"/>
          </p:nvPr>
        </p:nvSpPr>
        <p:spPr>
          <a:xfrm>
            <a:off x="285720" y="714356"/>
            <a:ext cx="8229600" cy="5214974"/>
          </a:xfrm>
        </p:spPr>
        <p:txBody>
          <a:bodyPr>
            <a:normAutofit lnSpcReduction="10000"/>
          </a:bodyPr>
          <a:lstStyle/>
          <a:p>
            <a:pPr>
              <a:buNone/>
            </a:pPr>
            <a:r>
              <a:rPr lang="id-ID" sz="4300" b="1" dirty="0" smtClean="0"/>
              <a:t>   </a:t>
            </a:r>
            <a:r>
              <a:rPr lang="id-ID" sz="4300" b="1" dirty="0" smtClean="0">
                <a:solidFill>
                  <a:srgbClr val="FF0000"/>
                </a:solidFill>
              </a:rPr>
              <a:t>Keempat </a:t>
            </a:r>
            <a:r>
              <a:rPr lang="id-ID" dirty="0" smtClean="0">
                <a:solidFill>
                  <a:srgbClr val="FF0000"/>
                </a:solidFill>
              </a:rPr>
              <a:t>, </a:t>
            </a:r>
            <a:r>
              <a:rPr lang="id-ID" b="1" dirty="0" smtClean="0"/>
              <a:t>Penerapan pola hubungan egaliter dan akrab. Salah satu fakta menarik tentang nilai-nilai manajerial kepemimpinan Rasul saw. adalah penggunaan konsep sahabat (bukan murid, staff, pembantu, anak buah, anggota, rakyat, atau hamba) untuk menggambarkan pola hubungan antara beliau sebagai pemimpin dengan orang-orang yang berada di bawah kepemimpinannya. Sahabat dengan jelas mengandung makna kedekatan dan keakraban serta kesetaraan.</a:t>
            </a:r>
            <a:endParaRPr lang="id-ID"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297</TotalTime>
  <Words>707</Words>
  <Application>Microsoft Office PowerPoint</Application>
  <PresentationFormat>On-screen Show (4:3)</PresentationFormat>
  <Paragraphs>33</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    MODEL   Kepemimpinan Rasullulah Muhammad SAW  </vt:lpstr>
      <vt:lpstr>Sabda Nabi Muhammad SAW: </vt:lpstr>
      <vt:lpstr>Slide 3</vt:lpstr>
      <vt:lpstr>Bagaimana Model Kepemimpinan Rasulullah SAW ??</vt:lpstr>
      <vt:lpstr>Slide 5</vt:lpstr>
      <vt:lpstr>Slide 6</vt:lpstr>
      <vt:lpstr>Slide 7</vt:lpstr>
      <vt:lpstr>Slide 8</vt:lpstr>
      <vt:lpstr>Slide 9</vt:lpstr>
      <vt:lpstr>Slide 10</vt:lpstr>
      <vt:lpstr>Slide 11</vt:lpstr>
      <vt:lpstr>Slide 12</vt:lpstr>
      <vt:lpstr>Slide 13</vt:lpstr>
      <vt:lpstr>Kesimpulan </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TUGAS DAN FUNGSI  KETUA REGU DAN KETUA ROMBONGAN</dc:title>
  <dc:creator>Acer Aspire</dc:creator>
  <cp:lastModifiedBy>Acer Aspire</cp:lastModifiedBy>
  <cp:revision>26</cp:revision>
  <dcterms:created xsi:type="dcterms:W3CDTF">2013-09-13T11:55:39Z</dcterms:created>
  <dcterms:modified xsi:type="dcterms:W3CDTF">2014-01-21T09:28:42Z</dcterms:modified>
</cp:coreProperties>
</file>