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handoutMasterIdLst>
    <p:handoutMasterId r:id="rId28"/>
  </p:handoutMasterIdLst>
  <p:sldIdLst>
    <p:sldId id="366" r:id="rId2"/>
    <p:sldId id="399" r:id="rId3"/>
    <p:sldId id="402" r:id="rId4"/>
    <p:sldId id="400" r:id="rId5"/>
    <p:sldId id="401" r:id="rId6"/>
    <p:sldId id="285" r:id="rId7"/>
    <p:sldId id="403" r:id="rId8"/>
    <p:sldId id="388" r:id="rId9"/>
    <p:sldId id="298" r:id="rId10"/>
    <p:sldId id="405" r:id="rId11"/>
    <p:sldId id="409" r:id="rId12"/>
    <p:sldId id="410" r:id="rId13"/>
    <p:sldId id="411" r:id="rId14"/>
    <p:sldId id="377" r:id="rId15"/>
    <p:sldId id="407" r:id="rId16"/>
    <p:sldId id="406" r:id="rId17"/>
    <p:sldId id="408" r:id="rId18"/>
    <p:sldId id="307" r:id="rId19"/>
    <p:sldId id="384" r:id="rId20"/>
    <p:sldId id="389" r:id="rId21"/>
    <p:sldId id="390" r:id="rId22"/>
    <p:sldId id="391" r:id="rId23"/>
    <p:sldId id="378" r:id="rId24"/>
    <p:sldId id="395" r:id="rId25"/>
    <p:sldId id="398" r:id="rId26"/>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notesViewPr>
    <p:cSldViewPr>
      <p:cViewPr varScale="1">
        <p:scale>
          <a:sx n="55" d="100"/>
          <a:sy n="55" d="100"/>
        </p:scale>
        <p:origin x="-2904" y="-102"/>
      </p:cViewPr>
      <p:guideLst>
        <p:guide orient="horz" pos="31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2018A653-F2A3-4D5F-B705-637FBDC2D2E6}" type="datetimeFigureOut">
              <a:rPr lang="id-ID" smtClean="0"/>
              <a:t>02/06/2015</a:t>
            </a:fld>
            <a:endParaRPr lang="id-ID"/>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A316F336-8E97-42DF-A3D7-170EAA2DC8CF}" type="slidenum">
              <a:rPr lang="id-ID" smtClean="0"/>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D725A17F-27AA-4842-AFBA-F1F6ED044213}" type="datetimeFigureOut">
              <a:rPr lang="en-US" smtClean="0"/>
              <a:pPr/>
              <a:t>6/2/2015</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FEC6F0F7-2BB5-4984-8B9D-8D5D11DB6A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B7EB744-6FF9-4849-91DE-C0ED4E4C9CB6}"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722813"/>
            <a:ext cx="5486400" cy="4476750"/>
          </a:xfrm>
          <a:noFill/>
          <a:ln/>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1A5F2249-23B9-4A9A-BB04-07466B858192}" type="slidenum">
              <a:rPr lang="en-US"/>
              <a:pPr>
                <a:defRPr/>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6/2/2015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circl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usi1325.mp3"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sjid 2.jpg"/>
          <p:cNvPicPr>
            <a:picLocks noChangeAspect="1"/>
          </p:cNvPicPr>
          <p:nvPr/>
        </p:nvPicPr>
        <p:blipFill>
          <a:blip r:embed="rId3"/>
          <a:stretch>
            <a:fillRect/>
          </a:stretch>
        </p:blipFill>
        <p:spPr>
          <a:xfrm>
            <a:off x="0" y="-1"/>
            <a:ext cx="9144000" cy="7086601"/>
          </a:xfrm>
          <a:prstGeom prst="rect">
            <a:avLst/>
          </a:prstGeom>
        </p:spPr>
      </p:pic>
      <p:sp>
        <p:nvSpPr>
          <p:cNvPr id="315397" name="WordArt 5"/>
          <p:cNvSpPr>
            <a:spLocks noChangeArrowheads="1" noChangeShapeType="1" noTextEdit="1"/>
          </p:cNvSpPr>
          <p:nvPr/>
        </p:nvSpPr>
        <p:spPr bwMode="auto">
          <a:xfrm>
            <a:off x="1981200" y="1143000"/>
            <a:ext cx="7162800" cy="1524000"/>
          </a:xfrm>
          <a:prstGeom prst="rect">
            <a:avLst/>
          </a:prstGeom>
        </p:spPr>
        <p:txBody>
          <a:bodyPr wrap="none" fromWordArt="1">
            <a:prstTxWarp prst="textDeflate">
              <a:avLst>
                <a:gd name="adj" fmla="val 0"/>
              </a:avLst>
            </a:prstTxWarp>
          </a:bodyPr>
          <a:lstStyle/>
          <a:p>
            <a:pPr algn="ctr"/>
            <a:r>
              <a:rPr lang="id-ID" sz="36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rPr>
              <a:t>Manajemen Masjid </a:t>
            </a:r>
            <a:endParaRPr lang="id-ID" sz="3600" kern="1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endParaRPr>
          </a:p>
        </p:txBody>
      </p:sp>
      <p:pic>
        <p:nvPicPr>
          <p:cNvPr id="3077" name="Picture 7" descr="Untitled-3 copy.gif"/>
          <p:cNvPicPr>
            <a:picLocks noChangeAspect="1"/>
          </p:cNvPicPr>
          <p:nvPr/>
        </p:nvPicPr>
        <p:blipFill>
          <a:blip r:embed="rId4"/>
          <a:srcRect/>
          <a:stretch>
            <a:fillRect/>
          </a:stretch>
        </p:blipFill>
        <p:spPr bwMode="auto">
          <a:xfrm>
            <a:off x="228600" y="152400"/>
            <a:ext cx="1219200" cy="1219200"/>
          </a:xfrm>
          <a:prstGeom prst="rect">
            <a:avLst/>
          </a:prstGeom>
          <a:noFill/>
          <a:ln w="9525">
            <a:noFill/>
            <a:miter lim="800000"/>
            <a:headEnd/>
            <a:tailEnd/>
          </a:ln>
        </p:spPr>
      </p:pic>
      <p:sp>
        <p:nvSpPr>
          <p:cNvPr id="3078" name="TextBox 8"/>
          <p:cNvSpPr txBox="1">
            <a:spLocks noChangeArrowheads="1"/>
          </p:cNvSpPr>
          <p:nvPr/>
        </p:nvSpPr>
        <p:spPr bwMode="auto">
          <a:xfrm>
            <a:off x="228600" y="5842000"/>
            <a:ext cx="4876800" cy="10160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id-ID"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Oleh : Drs. H. </a:t>
            </a:r>
            <a:r>
              <a:rPr lang="id-ID"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MulyaHudori</a:t>
            </a:r>
            <a:r>
              <a:rPr lang="id-ID"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 M.Pd</a:t>
            </a:r>
          </a:p>
          <a:p>
            <a:r>
              <a:rPr lang="id-ID"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Kabag Tata Usaha </a:t>
            </a:r>
          </a:p>
          <a:p>
            <a:r>
              <a:rPr lang="id-ID"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Kanwil Kementerian </a:t>
            </a:r>
            <a:r>
              <a:rPr lang="id-ID"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Agama Provinsi Bengkulu</a:t>
            </a:r>
          </a:p>
        </p:txBody>
      </p:sp>
      <p:sp>
        <p:nvSpPr>
          <p:cNvPr id="3079" name="TextBox 9"/>
          <p:cNvSpPr txBox="1">
            <a:spLocks noChangeArrowheads="1"/>
          </p:cNvSpPr>
          <p:nvPr/>
        </p:nvSpPr>
        <p:spPr bwMode="auto">
          <a:xfrm>
            <a:off x="228600" y="1447800"/>
            <a:ext cx="1122038" cy="584775"/>
          </a:xfrm>
          <a:prstGeom prst="rect">
            <a:avLst/>
          </a:prstGeom>
          <a:noFill/>
          <a:ln w="9525">
            <a:noFill/>
            <a:miter lim="800000"/>
            <a:headEnd/>
            <a:tailEnd/>
          </a:ln>
        </p:spPr>
        <p:txBody>
          <a:bodyPr wrap="none">
            <a:spAutoFit/>
          </a:bodyPr>
          <a:lstStyle/>
          <a:p>
            <a:pPr algn="ctr"/>
            <a:r>
              <a:rPr lang="en-US" sz="1600" b="1" dirty="0" smtClean="0">
                <a:solidFill>
                  <a:srgbClr val="FF0000"/>
                </a:solidFill>
              </a:rPr>
              <a:t>I</a:t>
            </a:r>
            <a:r>
              <a:rPr lang="id-ID" sz="1600" b="1" dirty="0" smtClean="0">
                <a:solidFill>
                  <a:srgbClr val="FF0000"/>
                </a:solidFill>
              </a:rPr>
              <a:t>AIN</a:t>
            </a:r>
          </a:p>
          <a:p>
            <a:pPr algn="ctr"/>
            <a:r>
              <a:rPr lang="id-ID" sz="1600" b="1" dirty="0" smtClean="0">
                <a:solidFill>
                  <a:srgbClr val="FF0000"/>
                </a:solidFill>
              </a:rPr>
              <a:t>Bengkulu</a:t>
            </a:r>
            <a:endParaRPr lang="id-ID" sz="1600" b="1"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15397"/>
                                        </p:tgtEl>
                                        <p:attrNameLst>
                                          <p:attrName>style.visibility</p:attrName>
                                        </p:attrNameLst>
                                      </p:cBhvr>
                                      <p:to>
                                        <p:strVal val="visible"/>
                                      </p:to>
                                    </p:set>
                                    <p:animEffect transition="in" filter="plus(in)">
                                      <p:cBhvr>
                                        <p:cTn id="7" dur="2000"/>
                                        <p:tgtEl>
                                          <p:spTgt spid="315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6" descr="Windows_7_Islamic_wallpaper_by_islamicwallper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228600" y="152400"/>
            <a:ext cx="3276600" cy="609600"/>
          </a:xfrm>
          <a:prstGeom prst="rect">
            <a:avLst/>
          </a:prstGeom>
          <a:solidFill>
            <a:srgbClr val="FF0000"/>
          </a:solidFill>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id-ID" sz="2800" b="1" dirty="0" smtClean="0"/>
              <a:t>Pengatar </a:t>
            </a:r>
            <a:endParaRPr lang="id-ID" sz="2800" b="1" dirty="0"/>
          </a:p>
        </p:txBody>
      </p:sp>
      <p:sp>
        <p:nvSpPr>
          <p:cNvPr id="8" name="TextBox 7"/>
          <p:cNvSpPr txBox="1"/>
          <p:nvPr/>
        </p:nvSpPr>
        <p:spPr>
          <a:xfrm>
            <a:off x="304800" y="1295400"/>
            <a:ext cx="8382000" cy="4832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d-ID" sz="2800" b="1" dirty="0" smtClean="0">
                <a:solidFill>
                  <a:schemeClr val="tx1"/>
                </a:solidFill>
              </a:rPr>
              <a:t>Kata Masjid </a:t>
            </a:r>
            <a:r>
              <a:rPr lang="id-ID" sz="2800" dirty="0" smtClean="0">
                <a:solidFill>
                  <a:schemeClr val="tx1"/>
                </a:solidFill>
              </a:rPr>
              <a:t>berasal dari bahasa Arab (</a:t>
            </a:r>
            <a:r>
              <a:rPr lang="ar-AE" sz="2800" dirty="0" smtClean="0">
                <a:solidFill>
                  <a:schemeClr val="tx1"/>
                </a:solidFill>
              </a:rPr>
              <a:t>المسجد) </a:t>
            </a:r>
            <a:r>
              <a:rPr lang="id-ID" sz="2800" dirty="0" smtClean="0">
                <a:solidFill>
                  <a:schemeClr val="tx1"/>
                </a:solidFill>
              </a:rPr>
              <a:t>yg berarti tempat sujud. Secara harfiah didefinisikan sebagai tempat untuk melakukan ritual ibadah bagi umat Islam seperti ibadah sholat jama`ah, tempat zikir, dll.</a:t>
            </a:r>
          </a:p>
          <a:p>
            <a:r>
              <a:rPr lang="id-ID" sz="2800" dirty="0" smtClean="0">
                <a:solidFill>
                  <a:schemeClr val="tx1"/>
                </a:solidFill>
              </a:rPr>
              <a:t>Definisi masjid menjadi lebih luas tidak hanya sebagai tempat ritual ibadah, tapi juga sebagai tempat pertemuan bagi umat Islam, tempat belajar keagamaan, kegiatan politik, menyusun strategi militer, tempat musyawarah, tempat berdakwah, tempat kumpul para jamaah Islam, dll</a:t>
            </a:r>
            <a:endParaRPr lang="id-ID" sz="2800" dirty="0">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sp>
        <p:nvSpPr>
          <p:cNvPr id="3" name="Content Placeholder 2"/>
          <p:cNvSpPr>
            <a:spLocks noGrp="1"/>
          </p:cNvSpPr>
          <p:nvPr>
            <p:ph idx="1"/>
          </p:nvPr>
        </p:nvSpPr>
        <p:spPr/>
        <p:txBody>
          <a:bodyPr/>
          <a:lstStyle/>
          <a:p>
            <a:pPr>
              <a:defRPr/>
            </a:pPr>
            <a:endParaRPr lang="id-ID"/>
          </a:p>
        </p:txBody>
      </p:sp>
      <p:pic>
        <p:nvPicPr>
          <p:cNvPr id="89092" name="Picture 2"/>
          <p:cNvPicPr>
            <a:picLocks noChangeAspect="1" noChangeArrowheads="1"/>
          </p:cNvPicPr>
          <p:nvPr/>
        </p:nvPicPr>
        <p:blipFill>
          <a:blip r:embed="rId2"/>
          <a:srcRect/>
          <a:stretch>
            <a:fillRect/>
          </a:stretch>
        </p:blipFill>
        <p:spPr bwMode="auto">
          <a:xfrm>
            <a:off x="210427" y="0"/>
            <a:ext cx="8933573"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915038" y="1784350"/>
            <a:ext cx="7771444" cy="4387850"/>
          </a:xfrm>
        </p:spPr>
        <p:txBody>
          <a:bodyPr/>
          <a:lstStyle/>
          <a:p>
            <a:pPr indent="-52388" algn="ctr" eaLnBrk="1" hangingPunct="1">
              <a:buFontTx/>
              <a:buNone/>
              <a:defRPr/>
            </a:pPr>
            <a:r>
              <a:rPr lang="en-US" sz="7200" dirty="0" err="1" smtClean="0">
                <a:latin typeface="Arial Rounded MT Bold" pitchFamily="34" charset="0"/>
              </a:rPr>
              <a:t>Gambar</a:t>
            </a:r>
            <a:r>
              <a:rPr lang="en-US" sz="7200" dirty="0" smtClean="0">
                <a:latin typeface="Arial Rounded MT Bold" pitchFamily="34" charset="0"/>
              </a:rPr>
              <a:t> </a:t>
            </a:r>
            <a:r>
              <a:rPr lang="en-US" sz="7200" dirty="0" err="1" smtClean="0">
                <a:latin typeface="Arial Rounded MT Bold" pitchFamily="34" charset="0"/>
              </a:rPr>
              <a:t>apakah</a:t>
            </a:r>
            <a:r>
              <a:rPr lang="en-US" sz="7200" dirty="0" smtClean="0">
                <a:latin typeface="Arial Rounded MT Bold" pitchFamily="34" charset="0"/>
              </a:rPr>
              <a:t> yang </a:t>
            </a:r>
            <a:r>
              <a:rPr lang="en-US" sz="7200" dirty="0" err="1" smtClean="0">
                <a:latin typeface="Arial Rounded MT Bold" pitchFamily="34" charset="0"/>
              </a:rPr>
              <a:t>Anda</a:t>
            </a:r>
            <a:r>
              <a:rPr lang="en-US" sz="7200" dirty="0" smtClean="0">
                <a:latin typeface="Arial Rounded MT Bold" pitchFamily="34" charset="0"/>
              </a:rPr>
              <a:t> </a:t>
            </a:r>
            <a:r>
              <a:rPr lang="en-US" sz="7200" dirty="0" err="1" smtClean="0">
                <a:latin typeface="Arial Rounded MT Bold" pitchFamily="34" charset="0"/>
              </a:rPr>
              <a:t>lihat</a:t>
            </a:r>
            <a:r>
              <a:rPr lang="en-US" sz="7200" dirty="0" smtClean="0">
                <a:latin typeface="Arial Rounded MT Bold" pitchFamily="34" charset="0"/>
              </a:rPr>
              <a:t> </a:t>
            </a:r>
            <a:r>
              <a:rPr lang="en-US" sz="7200" dirty="0" err="1" smtClean="0">
                <a:latin typeface="Arial Rounded MT Bold" pitchFamily="34" charset="0"/>
              </a:rPr>
              <a:t>tadi</a:t>
            </a:r>
            <a:r>
              <a:rPr lang="en-US" sz="7200" dirty="0" smtClean="0">
                <a:latin typeface="Arial Rounded MT Bold" pitchFamily="34" charset="0"/>
              </a:rPr>
              <a:t>?</a:t>
            </a:r>
          </a:p>
        </p:txBody>
      </p:sp>
      <p:sp>
        <p:nvSpPr>
          <p:cNvPr id="4" name="Slide Number Placeholder 5"/>
          <p:cNvSpPr>
            <a:spLocks noGrp="1"/>
          </p:cNvSpPr>
          <p:nvPr>
            <p:ph type="sldNum" sz="quarter" idx="12"/>
          </p:nvPr>
        </p:nvSpPr>
        <p:spPr>
          <a:xfrm>
            <a:off x="457520" y="6248400"/>
            <a:ext cx="2132962" cy="457200"/>
          </a:xfrm>
        </p:spPr>
        <p:txBody>
          <a:bodyPr/>
          <a:lstStyle/>
          <a:p>
            <a:pPr algn="l">
              <a:defRPr/>
            </a:pPr>
            <a:fld id="{169D2FF3-9A93-47F7-8535-6CF126A950DB}" type="slidenum">
              <a:rPr lang="en-US"/>
              <a:pPr algn="l">
                <a:defRPr/>
              </a:pPr>
              <a:t>12</a:t>
            </a:fld>
            <a:endParaRPr lang="en-US"/>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sp>
        <p:nvSpPr>
          <p:cNvPr id="3" name="Content Placeholder 2"/>
          <p:cNvSpPr>
            <a:spLocks noGrp="1"/>
          </p:cNvSpPr>
          <p:nvPr>
            <p:ph idx="1"/>
          </p:nvPr>
        </p:nvSpPr>
        <p:spPr/>
        <p:txBody>
          <a:bodyPr/>
          <a:lstStyle/>
          <a:p>
            <a:pPr>
              <a:defRPr/>
            </a:pPr>
            <a:endParaRPr lang="id-ID"/>
          </a:p>
        </p:txBody>
      </p:sp>
      <p:pic>
        <p:nvPicPr>
          <p:cNvPr id="9011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slamic-Mosque-PPT-Backgrounds-1000x75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Content Placeholder 1"/>
          <p:cNvSpPr>
            <a:spLocks noGrp="1"/>
          </p:cNvSpPr>
          <p:nvPr>
            <p:ph idx="1"/>
          </p:nvPr>
        </p:nvSpPr>
        <p:spPr>
          <a:xfrm>
            <a:off x="457200" y="1295400"/>
            <a:ext cx="8229600" cy="5029200"/>
          </a:xfrm>
        </p:spPr>
        <p:txBody>
          <a:bodyPr>
            <a:normAutofit fontScale="92500" lnSpcReduction="10000"/>
          </a:bodyPr>
          <a:lstStyle/>
          <a:p>
            <a:r>
              <a:rPr lang="en-US" sz="3200" b="1" dirty="0" smtClean="0">
                <a:solidFill>
                  <a:srgbClr val="FFFF00"/>
                </a:solidFill>
              </a:rPr>
              <a:t>PEMBINAAN IDARAH </a:t>
            </a:r>
            <a:r>
              <a:rPr lang="en-US" sz="3200" b="1" dirty="0" smtClean="0"/>
              <a:t>(</a:t>
            </a:r>
            <a:r>
              <a:rPr lang="en-US" sz="3200" b="1" dirty="0" err="1" smtClean="0"/>
              <a:t>kegiatan</a:t>
            </a:r>
            <a:r>
              <a:rPr lang="en-US" sz="3200" b="1" dirty="0" smtClean="0"/>
              <a:t> yang </a:t>
            </a:r>
            <a:r>
              <a:rPr lang="en-US" sz="3200" b="1" dirty="0" err="1" smtClean="0"/>
              <a:t>menyangkut</a:t>
            </a:r>
            <a:r>
              <a:rPr lang="en-US" sz="3200" b="1" dirty="0" smtClean="0"/>
              <a:t> </a:t>
            </a:r>
            <a:r>
              <a:rPr lang="en-US" sz="3200" b="1" dirty="0" err="1" smtClean="0"/>
              <a:t>admisnitrasi</a:t>
            </a:r>
            <a:r>
              <a:rPr lang="en-US" sz="3200" b="1" dirty="0" smtClean="0"/>
              <a:t>, </a:t>
            </a:r>
            <a:r>
              <a:rPr lang="en-US" sz="3200" b="1" dirty="0" err="1" smtClean="0"/>
              <a:t>menejemen</a:t>
            </a:r>
            <a:r>
              <a:rPr lang="en-US" sz="3200" b="1" dirty="0" smtClean="0"/>
              <a:t> </a:t>
            </a:r>
            <a:r>
              <a:rPr lang="en-US" sz="3200" b="1" dirty="0" err="1" smtClean="0"/>
              <a:t>dan</a:t>
            </a:r>
            <a:r>
              <a:rPr lang="en-US" sz="3200" b="1" dirty="0" smtClean="0"/>
              <a:t> </a:t>
            </a:r>
            <a:r>
              <a:rPr lang="en-US" sz="3200" b="1" dirty="0" err="1" smtClean="0"/>
              <a:t>organisasi</a:t>
            </a:r>
            <a:r>
              <a:rPr lang="en-US" sz="3200" b="1" dirty="0" smtClean="0"/>
              <a:t> </a:t>
            </a:r>
            <a:r>
              <a:rPr lang="en-US" sz="3200" b="1" dirty="0" err="1" smtClean="0"/>
              <a:t>masjid</a:t>
            </a:r>
            <a:r>
              <a:rPr lang="en-US" sz="3200" b="1" dirty="0" smtClean="0"/>
              <a:t>).</a:t>
            </a:r>
          </a:p>
          <a:p>
            <a:r>
              <a:rPr lang="en-US" sz="3200" b="1" dirty="0" smtClean="0">
                <a:solidFill>
                  <a:srgbClr val="FFFF00"/>
                </a:solidFill>
              </a:rPr>
              <a:t>PEMBINAAN IMARAH </a:t>
            </a:r>
            <a:r>
              <a:rPr lang="en-US" sz="3200" b="1" dirty="0" smtClean="0"/>
              <a:t>(</a:t>
            </a:r>
            <a:r>
              <a:rPr lang="en-US" sz="3200" b="1" dirty="0" err="1" smtClean="0"/>
              <a:t>kegiatan</a:t>
            </a:r>
            <a:r>
              <a:rPr lang="en-US" sz="3200" b="1" dirty="0" smtClean="0"/>
              <a:t> </a:t>
            </a:r>
            <a:r>
              <a:rPr lang="en-US" sz="3200" b="1" dirty="0" err="1" smtClean="0"/>
              <a:t>memakmurkan</a:t>
            </a:r>
            <a:r>
              <a:rPr lang="en-US" sz="3200" b="1" dirty="0" smtClean="0"/>
              <a:t> </a:t>
            </a:r>
            <a:r>
              <a:rPr lang="en-US" sz="3200" b="1" dirty="0" err="1" smtClean="0"/>
              <a:t>masjid</a:t>
            </a:r>
            <a:r>
              <a:rPr lang="en-US" sz="3200" b="1" dirty="0" smtClean="0"/>
              <a:t>, </a:t>
            </a:r>
            <a:r>
              <a:rPr lang="en-US" sz="3200" b="1" dirty="0" err="1" smtClean="0"/>
              <a:t>dengan</a:t>
            </a:r>
            <a:r>
              <a:rPr lang="en-US" sz="3200" b="1" dirty="0" smtClean="0"/>
              <a:t> multi </a:t>
            </a:r>
            <a:r>
              <a:rPr lang="en-US" sz="3200" b="1" dirty="0" err="1" smtClean="0"/>
              <a:t>kegiatan</a:t>
            </a:r>
            <a:r>
              <a:rPr lang="en-US" sz="3200" b="1" dirty="0" smtClean="0"/>
              <a:t> </a:t>
            </a:r>
            <a:r>
              <a:rPr lang="en-US" sz="3200" b="1" dirty="0" err="1" smtClean="0"/>
              <a:t>baik</a:t>
            </a:r>
            <a:r>
              <a:rPr lang="en-US" sz="3200" b="1" dirty="0" smtClean="0"/>
              <a:t> </a:t>
            </a:r>
            <a:r>
              <a:rPr lang="en-US" sz="3200" b="1" dirty="0" err="1" smtClean="0"/>
              <a:t>bidang</a:t>
            </a:r>
            <a:r>
              <a:rPr lang="en-US" sz="3200" b="1" dirty="0" smtClean="0"/>
              <a:t> </a:t>
            </a:r>
            <a:r>
              <a:rPr lang="en-US" sz="3200" b="1" dirty="0" err="1" smtClean="0"/>
              <a:t>Ibadah</a:t>
            </a:r>
            <a:r>
              <a:rPr lang="en-US" sz="3200" b="1" dirty="0" smtClean="0"/>
              <a:t> </a:t>
            </a:r>
            <a:r>
              <a:rPr lang="en-US" sz="3200" b="1" dirty="0" err="1" smtClean="0"/>
              <a:t>ataupun</a:t>
            </a:r>
            <a:r>
              <a:rPr lang="en-US" sz="3200" b="1" dirty="0" smtClean="0"/>
              <a:t> </a:t>
            </a:r>
            <a:r>
              <a:rPr lang="en-US" sz="3200" b="1" dirty="0" err="1" smtClean="0"/>
              <a:t>Muamalah</a:t>
            </a:r>
            <a:r>
              <a:rPr lang="en-US" sz="3200" b="1" dirty="0" smtClean="0"/>
              <a:t>)</a:t>
            </a:r>
          </a:p>
          <a:p>
            <a:r>
              <a:rPr lang="en-US" sz="3200" b="1" dirty="0" smtClean="0">
                <a:solidFill>
                  <a:srgbClr val="FFFF00"/>
                </a:solidFill>
              </a:rPr>
              <a:t>PEMBINAAN RI’AYAH </a:t>
            </a:r>
            <a:r>
              <a:rPr lang="en-US" sz="3200" b="1" dirty="0" smtClean="0"/>
              <a:t>(</a:t>
            </a:r>
            <a:r>
              <a:rPr lang="en-US" sz="3200" b="1" dirty="0" err="1" smtClean="0"/>
              <a:t>Kegiatan</a:t>
            </a:r>
            <a:r>
              <a:rPr lang="en-US" sz="3200" b="1" dirty="0" smtClean="0"/>
              <a:t> </a:t>
            </a:r>
            <a:r>
              <a:rPr lang="en-US" sz="3200" b="1" dirty="0" err="1" smtClean="0"/>
              <a:t>pemeliharaan</a:t>
            </a:r>
            <a:r>
              <a:rPr lang="en-US" sz="3200" b="1" dirty="0" smtClean="0"/>
              <a:t> </a:t>
            </a:r>
            <a:r>
              <a:rPr lang="en-US" sz="3200" b="1" dirty="0" err="1" smtClean="0"/>
              <a:t>bangunan</a:t>
            </a:r>
            <a:r>
              <a:rPr lang="en-US" sz="3200" b="1" dirty="0" smtClean="0"/>
              <a:t>, </a:t>
            </a:r>
            <a:r>
              <a:rPr lang="en-US" sz="3200" b="1" dirty="0" err="1" smtClean="0"/>
              <a:t>peralatan</a:t>
            </a:r>
            <a:r>
              <a:rPr lang="en-US" sz="3200" b="1" dirty="0" smtClean="0"/>
              <a:t>, </a:t>
            </a:r>
            <a:r>
              <a:rPr lang="en-US" sz="3200" b="1" dirty="0" err="1" smtClean="0"/>
              <a:t>sarana</a:t>
            </a:r>
            <a:r>
              <a:rPr lang="en-US" sz="3200" b="1" dirty="0" smtClean="0"/>
              <a:t> &amp; </a:t>
            </a:r>
            <a:r>
              <a:rPr lang="en-US" sz="3200" b="1" dirty="0" err="1" smtClean="0"/>
              <a:t>prasarana</a:t>
            </a:r>
            <a:r>
              <a:rPr lang="en-US" sz="3200" b="1" dirty="0" smtClean="0"/>
              <a:t>, </a:t>
            </a:r>
            <a:r>
              <a:rPr lang="en-US" sz="3200" b="1" dirty="0" err="1" smtClean="0"/>
              <a:t>serta</a:t>
            </a:r>
            <a:r>
              <a:rPr lang="en-US" sz="3200" b="1" dirty="0" smtClean="0"/>
              <a:t> </a:t>
            </a:r>
            <a:r>
              <a:rPr lang="en-US" sz="3200" b="1" dirty="0" err="1" smtClean="0"/>
              <a:t>lingkungan</a:t>
            </a:r>
            <a:r>
              <a:rPr lang="en-US" sz="3200" b="1" dirty="0" smtClean="0"/>
              <a:t> </a:t>
            </a:r>
            <a:r>
              <a:rPr lang="en-US" sz="3200" b="1" dirty="0" err="1" smtClean="0"/>
              <a:t>dan</a:t>
            </a:r>
            <a:r>
              <a:rPr lang="en-US" sz="3200" b="1" dirty="0" smtClean="0"/>
              <a:t> </a:t>
            </a:r>
            <a:r>
              <a:rPr lang="en-US" sz="3200" b="1" dirty="0" err="1" smtClean="0"/>
              <a:t>kebersihan</a:t>
            </a:r>
            <a:r>
              <a:rPr lang="en-US" sz="3200" b="1" dirty="0" smtClean="0"/>
              <a:t>)</a:t>
            </a:r>
          </a:p>
          <a:p>
            <a:endParaRPr lang="en-US" dirty="0"/>
          </a:p>
        </p:txBody>
      </p:sp>
      <p:sp>
        <p:nvSpPr>
          <p:cNvPr id="5" name="Rectangle 4"/>
          <p:cNvSpPr/>
          <p:nvPr/>
        </p:nvSpPr>
        <p:spPr>
          <a:xfrm>
            <a:off x="228600" y="228600"/>
            <a:ext cx="3276600" cy="609600"/>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2800" b="1" dirty="0" err="1" smtClean="0"/>
              <a:t>Kegiatan</a:t>
            </a:r>
            <a:r>
              <a:rPr lang="en-AU" sz="2800" b="1" dirty="0" smtClean="0"/>
              <a:t> </a:t>
            </a:r>
            <a:r>
              <a:rPr lang="en-AU" sz="2800" b="1" dirty="0" err="1" smtClean="0"/>
              <a:t>Masjid</a:t>
            </a:r>
            <a:endParaRPr lang="id-ID" sz="28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images (2).jpg"/>
          <p:cNvPicPr>
            <a:picLocks noGrp="1" noChangeAspect="1"/>
          </p:cNvPicPr>
          <p:nvPr>
            <p:ph idx="1"/>
          </p:nvPr>
        </p:nvPicPr>
        <p:blipFill>
          <a:blip r:embed="rId2"/>
          <a:srcRect/>
          <a:stretch>
            <a:fillRect/>
          </a:stretch>
        </p:blipFill>
        <p:spPr>
          <a:xfrm>
            <a:off x="0" y="0"/>
            <a:ext cx="9144000" cy="7620000"/>
          </a:xfrm>
        </p:spPr>
      </p:pic>
      <p:sp>
        <p:nvSpPr>
          <p:cNvPr id="7" name="Oval 6"/>
          <p:cNvSpPr/>
          <p:nvPr/>
        </p:nvSpPr>
        <p:spPr bwMode="auto">
          <a:xfrm>
            <a:off x="3352800" y="228600"/>
            <a:ext cx="5791200" cy="3276600"/>
          </a:xfrm>
          <a:prstGeom prst="ellipse">
            <a:avLst/>
          </a:prstGeom>
          <a:ln>
            <a:headEnd type="none" w="sm" len="sm"/>
            <a:tailEnd type="none" w="sm" len="sm"/>
          </a:ln>
        </p:spPr>
        <p:style>
          <a:lnRef idx="3">
            <a:schemeClr val="lt1"/>
          </a:lnRef>
          <a:fillRef idx="1">
            <a:schemeClr val="dk1"/>
          </a:fillRef>
          <a:effectRef idx="1">
            <a:schemeClr val="dk1"/>
          </a:effectRef>
          <a:fontRef idx="minor">
            <a:schemeClr val="lt1"/>
          </a:fontRef>
        </p:style>
        <p:txBody>
          <a:bodyPr wrap="none"/>
          <a:lstStyle/>
          <a:p>
            <a:pPr algn="ctr">
              <a:defRPr/>
            </a:pPr>
            <a:r>
              <a:rPr lang="id-ID" sz="3600" dirty="0" smtClean="0">
                <a:solidFill>
                  <a:schemeClr val="bg1"/>
                </a:solidFill>
              </a:rPr>
              <a:t>Bagaimana </a:t>
            </a:r>
          </a:p>
          <a:p>
            <a:pPr algn="ctr">
              <a:defRPr/>
            </a:pPr>
            <a:r>
              <a:rPr lang="id-ID" sz="3600" dirty="0" smtClean="0">
                <a:solidFill>
                  <a:schemeClr val="bg1"/>
                </a:solidFill>
              </a:rPr>
              <a:t>Manajemen Masjid</a:t>
            </a:r>
            <a:endParaRPr lang="id-ID" sz="3600" dirty="0">
              <a:solidFill>
                <a:schemeClr val="bg1"/>
              </a:solidFill>
            </a:endParaRPr>
          </a:p>
          <a:p>
            <a:pPr algn="ctr">
              <a:defRPr/>
            </a:pPr>
            <a:r>
              <a:rPr lang="id-ID" sz="5400" b="1" dirty="0">
                <a:solidFill>
                  <a:srgbClr val="FF0000"/>
                </a:solidFill>
              </a:rPr>
              <a:t>....????</a:t>
            </a:r>
            <a:r>
              <a:rPr lang="id-ID" sz="5400" b="1" dirty="0">
                <a:solidFill>
                  <a:schemeClr val="bg1"/>
                </a:solidFill>
              </a:rPr>
              <a:t> </a:t>
            </a: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slamic-Mosque-PPT-Backgrounds-1000x75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02" name="Rectangle 2"/>
          <p:cNvSpPr>
            <a:spLocks noGrp="1" noChangeArrowheads="1"/>
          </p:cNvSpPr>
          <p:nvPr>
            <p:ph type="title"/>
          </p:nvPr>
        </p:nvSpPr>
        <p:spPr>
          <a:xfrm>
            <a:off x="304800" y="228600"/>
            <a:ext cx="8229600" cy="609600"/>
          </a:xfrm>
        </p:spPr>
        <p:txBody>
          <a:bodyPr/>
          <a:lstStyle/>
          <a:p>
            <a:pPr eaLnBrk="1" hangingPunct="1"/>
            <a:r>
              <a:rPr lang="en-US" sz="3000" b="1" dirty="0" err="1" smtClean="0"/>
              <a:t>Langkah-Langkah</a:t>
            </a:r>
            <a:r>
              <a:rPr lang="en-US" sz="3000" b="1" dirty="0" smtClean="0"/>
              <a:t> </a:t>
            </a:r>
            <a:r>
              <a:rPr lang="en-US" sz="3000" b="1" dirty="0" err="1" smtClean="0"/>
              <a:t>Manajemen</a:t>
            </a:r>
            <a:r>
              <a:rPr lang="en-US" sz="3000" b="1" dirty="0" smtClean="0"/>
              <a:t> </a:t>
            </a:r>
            <a:r>
              <a:rPr lang="en-US" sz="3000" b="1" dirty="0" err="1" smtClean="0"/>
              <a:t>Masjid</a:t>
            </a:r>
            <a:endParaRPr lang="en-US" sz="3000" b="1" dirty="0" smtClean="0"/>
          </a:p>
        </p:txBody>
      </p:sp>
      <p:sp>
        <p:nvSpPr>
          <p:cNvPr id="51203" name="Rectangle 3"/>
          <p:cNvSpPr>
            <a:spLocks noGrp="1" noChangeArrowheads="1"/>
          </p:cNvSpPr>
          <p:nvPr>
            <p:ph type="body" idx="1"/>
          </p:nvPr>
        </p:nvSpPr>
        <p:spPr>
          <a:xfrm>
            <a:off x="381000" y="1219200"/>
            <a:ext cx="7200900" cy="4114800"/>
          </a:xfrm>
        </p:spPr>
        <p:txBody>
          <a:bodyPr>
            <a:noAutofit/>
          </a:bodyPr>
          <a:lstStyle/>
          <a:p>
            <a:pPr marL="552450" indent="-552450" eaLnBrk="1" hangingPunct="1"/>
            <a:r>
              <a:rPr lang="en-US" sz="3200" b="1" dirty="0" err="1" smtClean="0"/>
              <a:t>Menentukan</a:t>
            </a:r>
            <a:r>
              <a:rPr lang="en-US" sz="3200" b="1" dirty="0" smtClean="0"/>
              <a:t> Wilayah </a:t>
            </a:r>
            <a:r>
              <a:rPr lang="en-US" sz="3200" b="1" dirty="0" err="1" smtClean="0"/>
              <a:t>Da’wah</a:t>
            </a:r>
            <a:r>
              <a:rPr lang="en-US" sz="3200" b="1" dirty="0" smtClean="0"/>
              <a:t> </a:t>
            </a:r>
            <a:r>
              <a:rPr lang="en-US" sz="3200" b="1" dirty="0" err="1" smtClean="0"/>
              <a:t>Masjid</a:t>
            </a:r>
            <a:endParaRPr lang="en-US" sz="3200" b="1" dirty="0" smtClean="0"/>
          </a:p>
          <a:p>
            <a:pPr marL="552450" indent="-552450" eaLnBrk="1" hangingPunct="1"/>
            <a:r>
              <a:rPr lang="en-US" sz="3200" b="1" dirty="0" err="1" smtClean="0"/>
              <a:t>Melakukan</a:t>
            </a:r>
            <a:r>
              <a:rPr lang="en-US" sz="3200" b="1" dirty="0" smtClean="0"/>
              <a:t> </a:t>
            </a:r>
            <a:r>
              <a:rPr lang="en-US" sz="3200" b="1" dirty="0" err="1" smtClean="0"/>
              <a:t>Pendataan</a:t>
            </a:r>
            <a:r>
              <a:rPr lang="en-US" sz="3200" b="1" dirty="0" smtClean="0"/>
              <a:t> </a:t>
            </a:r>
            <a:r>
              <a:rPr lang="en-US" sz="3200" b="1" dirty="0" err="1" smtClean="0"/>
              <a:t>Jamaah</a:t>
            </a:r>
            <a:r>
              <a:rPr lang="en-US" sz="3200" b="1" dirty="0" smtClean="0"/>
              <a:t> </a:t>
            </a:r>
            <a:r>
              <a:rPr lang="en-US" sz="3200" b="1" dirty="0" err="1" smtClean="0"/>
              <a:t>Masjid</a:t>
            </a:r>
            <a:endParaRPr lang="en-US" sz="3200" b="1" dirty="0" smtClean="0"/>
          </a:p>
          <a:p>
            <a:pPr marL="552450" indent="-552450" eaLnBrk="1" hangingPunct="1"/>
            <a:r>
              <a:rPr lang="en-US" sz="3200" b="1" dirty="0" err="1" smtClean="0"/>
              <a:t>Merencanakan</a:t>
            </a:r>
            <a:r>
              <a:rPr lang="en-US" sz="3200" b="1" dirty="0" smtClean="0"/>
              <a:t> </a:t>
            </a:r>
            <a:r>
              <a:rPr lang="en-US" sz="3200" b="1" dirty="0" err="1" smtClean="0"/>
              <a:t>Kegiatan</a:t>
            </a:r>
            <a:r>
              <a:rPr lang="en-US" sz="3200" b="1" dirty="0" smtClean="0"/>
              <a:t> </a:t>
            </a:r>
            <a:r>
              <a:rPr lang="en-US" sz="3200" b="1" dirty="0" err="1" smtClean="0"/>
              <a:t>Masjid</a:t>
            </a:r>
            <a:endParaRPr lang="en-US" sz="3200" b="1" dirty="0" smtClean="0"/>
          </a:p>
          <a:p>
            <a:pPr marL="552450" indent="-552450" eaLnBrk="1" hangingPunct="1"/>
            <a:r>
              <a:rPr lang="en-US" sz="3200" b="1" dirty="0" err="1" smtClean="0"/>
              <a:t>Mensosialisasikan</a:t>
            </a:r>
            <a:r>
              <a:rPr lang="en-US" sz="3200" b="1" dirty="0" smtClean="0"/>
              <a:t> </a:t>
            </a:r>
            <a:r>
              <a:rPr lang="en-US" sz="3200" b="1" dirty="0" err="1" smtClean="0"/>
              <a:t>Kegiatan</a:t>
            </a:r>
            <a:r>
              <a:rPr lang="en-US" sz="3200" b="1" dirty="0" smtClean="0"/>
              <a:t> </a:t>
            </a:r>
            <a:r>
              <a:rPr lang="en-US" sz="3200" b="1" dirty="0" err="1" smtClean="0"/>
              <a:t>Masjid</a:t>
            </a:r>
            <a:endParaRPr lang="en-US" sz="3200" b="1" dirty="0" smtClean="0"/>
          </a:p>
          <a:p>
            <a:pPr marL="552450" indent="-552450" eaLnBrk="1" hangingPunct="1"/>
            <a:r>
              <a:rPr lang="en-US" sz="3200" b="1" dirty="0" err="1" smtClean="0"/>
              <a:t>Membuat</a:t>
            </a:r>
            <a:r>
              <a:rPr lang="en-US" sz="3200" b="1" dirty="0" smtClean="0"/>
              <a:t> </a:t>
            </a:r>
            <a:r>
              <a:rPr lang="en-US" sz="3200" b="1" dirty="0" err="1" smtClean="0"/>
              <a:t>Laporan</a:t>
            </a:r>
            <a:r>
              <a:rPr lang="en-US" sz="3200" b="1" dirty="0" smtClean="0"/>
              <a:t> </a:t>
            </a:r>
            <a:r>
              <a:rPr lang="en-US" sz="3200" b="1" dirty="0" err="1" smtClean="0"/>
              <a:t>Kegiatan</a:t>
            </a:r>
            <a:r>
              <a:rPr lang="en-US" sz="3200" b="1" dirty="0" smtClean="0"/>
              <a:t> </a:t>
            </a:r>
            <a:r>
              <a:rPr lang="en-US" sz="3200" b="1" dirty="0" err="1" smtClean="0"/>
              <a:t>Masjid</a:t>
            </a:r>
            <a:r>
              <a:rPr lang="en-US" sz="3200" b="1" dirty="0" smtClean="0"/>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51203">
                                            <p:txEl>
                                              <p:pRg st="1" end="1"/>
                                            </p:txEl>
                                          </p:spTgt>
                                        </p:tgtEl>
                                        <p:attrNameLst>
                                          <p:attrName>style.visibility</p:attrName>
                                        </p:attrNameLst>
                                      </p:cBhvr>
                                      <p:to>
                                        <p:strVal val="visible"/>
                                      </p:to>
                                    </p:set>
                                    <p:anim calcmode="discrete" valueType="clr">
                                      <p:cBhvr override="childStyle">
                                        <p:cTn id="17" dur="80"/>
                                        <p:tgtEl>
                                          <p:spTgt spid="512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1203">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51203">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51203">
                                            <p:txEl>
                                              <p:pRg st="2" end="2"/>
                                            </p:txEl>
                                          </p:spTgt>
                                        </p:tgtEl>
                                        <p:attrNameLst>
                                          <p:attrName>style.visibility</p:attrName>
                                        </p:attrNameLst>
                                      </p:cBhvr>
                                      <p:to>
                                        <p:strVal val="visible"/>
                                      </p:to>
                                    </p:set>
                                    <p:anim calcmode="discrete" valueType="clr">
                                      <p:cBhvr override="childStyle">
                                        <p:cTn id="24" dur="80"/>
                                        <p:tgtEl>
                                          <p:spTgt spid="512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1203">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51203">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51203">
                                            <p:txEl>
                                              <p:pRg st="3" end="3"/>
                                            </p:txEl>
                                          </p:spTgt>
                                        </p:tgtEl>
                                        <p:attrNameLst>
                                          <p:attrName>style.visibility</p:attrName>
                                        </p:attrNameLst>
                                      </p:cBhvr>
                                      <p:to>
                                        <p:strVal val="visible"/>
                                      </p:to>
                                    </p:set>
                                    <p:anim calcmode="discrete" valueType="clr">
                                      <p:cBhvr override="childStyle">
                                        <p:cTn id="31" dur="80"/>
                                        <p:tgtEl>
                                          <p:spTgt spid="512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120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51203">
                                            <p:txEl>
                                              <p:pRg st="3" end="3"/>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51203">
                                            <p:txEl>
                                              <p:pRg st="4" end="4"/>
                                            </p:txEl>
                                          </p:spTgt>
                                        </p:tgtEl>
                                        <p:attrNameLst>
                                          <p:attrName>style.visibility</p:attrName>
                                        </p:attrNameLst>
                                      </p:cBhvr>
                                      <p:to>
                                        <p:strVal val="visible"/>
                                      </p:to>
                                    </p:set>
                                    <p:anim calcmode="discrete" valueType="clr">
                                      <p:cBhvr override="childStyle">
                                        <p:cTn id="38" dur="80"/>
                                        <p:tgtEl>
                                          <p:spTgt spid="5120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1203">
                                            <p:txEl>
                                              <p:pRg st="4" end="4"/>
                                            </p:txEl>
                                          </p:spTgt>
                                        </p:tgtEl>
                                        <p:attrNameLst>
                                          <p:attrName>fillcolor</p:attrName>
                                        </p:attrNameLst>
                                      </p:cBhvr>
                                      <p:tavLst>
                                        <p:tav tm="0">
                                          <p:val>
                                            <p:clrVal>
                                              <a:schemeClr val="accent2"/>
                                            </p:clrVal>
                                          </p:val>
                                        </p:tav>
                                        <p:tav tm="50000">
                                          <p:val>
                                            <p:clrVal>
                                              <a:schemeClr val="hlink"/>
                                            </p:clrVal>
                                          </p:val>
                                        </p:tav>
                                      </p:tavLst>
                                    </p:anim>
                                    <p:set>
                                      <p:cBhvr>
                                        <p:cTn id="40" dur="80"/>
                                        <p:tgtEl>
                                          <p:spTgt spid="5120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Islamic-Mosque-PPT-Backgrounds-1000x75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6" name="Rectangle 2"/>
          <p:cNvSpPr>
            <a:spLocks noGrp="1" noChangeArrowheads="1"/>
          </p:cNvSpPr>
          <p:nvPr>
            <p:ph type="title"/>
          </p:nvPr>
        </p:nvSpPr>
        <p:spPr/>
        <p:txBody>
          <a:bodyPr/>
          <a:lstStyle/>
          <a:p>
            <a:pPr eaLnBrk="1" hangingPunct="1"/>
            <a:r>
              <a:rPr lang="en-US" b="1" smtClean="0"/>
              <a:t>PRINSIP MANAJEMEN MASJID</a:t>
            </a:r>
          </a:p>
        </p:txBody>
      </p:sp>
      <p:sp>
        <p:nvSpPr>
          <p:cNvPr id="36867" name="Rectangle 3"/>
          <p:cNvSpPr>
            <a:spLocks noGrp="1" noChangeArrowheads="1"/>
          </p:cNvSpPr>
          <p:nvPr>
            <p:ph type="body" sz="half" idx="1"/>
          </p:nvPr>
        </p:nvSpPr>
        <p:spPr>
          <a:xfrm>
            <a:off x="971550" y="1608138"/>
            <a:ext cx="7200900" cy="3521075"/>
          </a:xfrm>
        </p:spPr>
        <p:txBody>
          <a:bodyPr/>
          <a:lstStyle/>
          <a:p>
            <a:pPr algn="ctr" eaLnBrk="1" hangingPunct="1">
              <a:buFont typeface="Wingdings" pitchFamily="2" charset="2"/>
              <a:buNone/>
            </a:pPr>
            <a:r>
              <a:rPr lang="en-US" sz="3800" dirty="0" err="1" smtClean="0"/>
              <a:t>Melayani</a:t>
            </a:r>
            <a:endParaRPr lang="en-US" sz="3800" dirty="0" smtClean="0"/>
          </a:p>
          <a:p>
            <a:pPr algn="ctr" eaLnBrk="1" hangingPunct="1">
              <a:buFont typeface="Wingdings" pitchFamily="2" charset="2"/>
              <a:buNone/>
            </a:pPr>
            <a:r>
              <a:rPr lang="en-US" sz="3800" dirty="0" err="1" smtClean="0"/>
              <a:t>Memahamkan</a:t>
            </a:r>
            <a:endParaRPr lang="en-US" sz="3800" dirty="0" smtClean="0"/>
          </a:p>
          <a:p>
            <a:pPr algn="ctr" eaLnBrk="1" hangingPunct="1">
              <a:buFont typeface="Wingdings" pitchFamily="2" charset="2"/>
              <a:buNone/>
            </a:pPr>
            <a:r>
              <a:rPr lang="en-US" sz="3800" dirty="0" err="1" smtClean="0"/>
              <a:t>Mensosialisasikan</a:t>
            </a:r>
            <a:endParaRPr lang="en-US" sz="3800" dirty="0" smtClean="0"/>
          </a:p>
          <a:p>
            <a:pPr algn="ctr" eaLnBrk="1" hangingPunct="1">
              <a:buFont typeface="Wingdings" pitchFamily="2" charset="2"/>
              <a:buNone/>
            </a:pPr>
            <a:r>
              <a:rPr lang="en-US" sz="3800" dirty="0" err="1" smtClean="0"/>
              <a:t>Mempertanggungjawabkan</a:t>
            </a:r>
            <a:endParaRPr lang="en-US" sz="3800" dirty="0" smtClean="0"/>
          </a:p>
        </p:txBody>
      </p:sp>
      <p:pic>
        <p:nvPicPr>
          <p:cNvPr id="5124" name="Picture 7" descr="jgk_02"/>
          <p:cNvPicPr>
            <a:picLocks noChangeAspect="1" noChangeArrowheads="1"/>
          </p:cNvPicPr>
          <p:nvPr/>
        </p:nvPicPr>
        <p:blipFill>
          <a:blip r:embed="rId3"/>
          <a:srcRect/>
          <a:stretch>
            <a:fillRect/>
          </a:stretch>
        </p:blipFill>
        <p:spPr bwMode="auto">
          <a:xfrm>
            <a:off x="3348038" y="4508500"/>
            <a:ext cx="2857500" cy="2014538"/>
          </a:xfrm>
          <a:prstGeom prst="rect">
            <a:avLst/>
          </a:prstGeom>
          <a:noFill/>
          <a:ln w="9525">
            <a:noFill/>
            <a:miter lim="800000"/>
            <a:headEnd/>
            <a:tailEnd/>
          </a:ln>
        </p:spPr>
      </p:pic>
      <p:sp>
        <p:nvSpPr>
          <p:cNvPr id="5125" name="Rectangle 9"/>
          <p:cNvSpPr>
            <a:spLocks noChangeArrowheads="1"/>
          </p:cNvSpPr>
          <p:nvPr/>
        </p:nvSpPr>
        <p:spPr bwMode="auto">
          <a:xfrm rot="-5400000">
            <a:off x="4234656" y="2264569"/>
            <a:ext cx="350838" cy="8820150"/>
          </a:xfrm>
          <a:prstGeom prst="rect">
            <a:avLst/>
          </a:prstGeom>
          <a:solidFill>
            <a:schemeClr val="accent1"/>
          </a:solidFill>
          <a:ln w="9525">
            <a:noFill/>
            <a:miter lim="800000"/>
            <a:headEnd/>
            <a:tailEnd/>
          </a:ln>
        </p:spPr>
        <p:txBody>
          <a:bodyPr wrap="none" anchor="ct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Horizont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2000"/>
                                        <p:tgtEl>
                                          <p:spTgt spid="3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fade">
                                      <p:cBhvr>
                                        <p:cTn id="17" dur="2000"/>
                                        <p:tgtEl>
                                          <p:spTgt spid="368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fade">
                                      <p:cBhvr>
                                        <p:cTn id="22" dur="2000"/>
                                        <p:tgtEl>
                                          <p:spTgt spid="368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fade">
                                      <p:cBhvr>
                                        <p:cTn id="27" dur="2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7" descr="Islamic-Mosque-PPT-Backgrounds-1000x75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295400"/>
            <a:ext cx="8458200" cy="5029200"/>
          </a:xfrm>
        </p:spPr>
        <p:txBody>
          <a:bodyPr>
            <a:noAutofit/>
          </a:bodyPr>
          <a:lstStyle/>
          <a:p>
            <a:pPr lvl="0"/>
            <a:r>
              <a:rPr lang="id-ID" sz="4000" b="1" dirty="0" smtClean="0">
                <a:solidFill>
                  <a:srgbClr val="FFFF00"/>
                </a:solidFill>
              </a:rPr>
              <a:t>Sumber pemasukan </a:t>
            </a:r>
            <a:r>
              <a:rPr lang="en-US" sz="4000" b="1" dirty="0" err="1" smtClean="0">
                <a:solidFill>
                  <a:srgbClr val="FFFF00"/>
                </a:solidFill>
              </a:rPr>
              <a:t>keuangan</a:t>
            </a:r>
            <a:r>
              <a:rPr lang="en-US" sz="4000" b="1" dirty="0" smtClean="0">
                <a:solidFill>
                  <a:srgbClr val="FFFF00"/>
                </a:solidFill>
              </a:rPr>
              <a:t> </a:t>
            </a:r>
            <a:r>
              <a:rPr lang="id-ID" sz="4000" b="1" dirty="0" smtClean="0">
                <a:solidFill>
                  <a:srgbClr val="FFFF00"/>
                </a:solidFill>
              </a:rPr>
              <a:t>masjid umumnya bersumber dari Zakat, infaq , shadaqah, dan wakaf</a:t>
            </a:r>
            <a:r>
              <a:rPr lang="en-AU" sz="4000" b="1" dirty="0" smtClean="0">
                <a:solidFill>
                  <a:srgbClr val="FFFF00"/>
                </a:solidFill>
              </a:rPr>
              <a:t> </a:t>
            </a:r>
            <a:r>
              <a:rPr lang="id-ID" sz="4000" b="1" dirty="0" smtClean="0">
                <a:solidFill>
                  <a:srgbClr val="FFFF00"/>
                </a:solidFill>
              </a:rPr>
              <a:t>serta</a:t>
            </a:r>
            <a:r>
              <a:rPr lang="en-AU" sz="4000" b="1" dirty="0" smtClean="0">
                <a:solidFill>
                  <a:srgbClr val="FFFF00"/>
                </a:solidFill>
              </a:rPr>
              <a:t> </a:t>
            </a:r>
            <a:r>
              <a:rPr lang="en-US" sz="4000" b="1" i="1" dirty="0" smtClean="0">
                <a:solidFill>
                  <a:srgbClr val="FFFF00"/>
                </a:solidFill>
              </a:rPr>
              <a:t>Usaha </a:t>
            </a:r>
            <a:r>
              <a:rPr lang="en-US" sz="4000" b="1" i="1" dirty="0" err="1" smtClean="0">
                <a:solidFill>
                  <a:srgbClr val="FFFF00"/>
                </a:solidFill>
              </a:rPr>
              <a:t>ekonomi</a:t>
            </a:r>
            <a:r>
              <a:rPr lang="en-US" sz="4000" b="1" i="1" dirty="0" smtClean="0">
                <a:solidFill>
                  <a:srgbClr val="FFFF00"/>
                </a:solidFill>
              </a:rPr>
              <a:t>, </a:t>
            </a:r>
            <a:r>
              <a:rPr lang="en-US" sz="4000" b="1" dirty="0" smtClean="0">
                <a:solidFill>
                  <a:srgbClr val="FFFF00"/>
                </a:solidFill>
              </a:rPr>
              <a:t> </a:t>
            </a:r>
            <a:r>
              <a:rPr lang="en-US" sz="4000" b="1" dirty="0" err="1" smtClean="0">
                <a:solidFill>
                  <a:srgbClr val="FFFF00"/>
                </a:solidFill>
              </a:rPr>
              <a:t>yaitu</a:t>
            </a:r>
            <a:r>
              <a:rPr lang="en-US" sz="4000" b="1" dirty="0" smtClean="0">
                <a:solidFill>
                  <a:srgbClr val="FFFF00"/>
                </a:solidFill>
              </a:rPr>
              <a:t> </a:t>
            </a:r>
            <a:r>
              <a:rPr lang="en-US" sz="4000" b="1" dirty="0" err="1" smtClean="0">
                <a:solidFill>
                  <a:srgbClr val="FFFF00"/>
                </a:solidFill>
              </a:rPr>
              <a:t>dana</a:t>
            </a:r>
            <a:r>
              <a:rPr lang="en-US" sz="4000" b="1" dirty="0" smtClean="0">
                <a:solidFill>
                  <a:srgbClr val="FFFF00"/>
                </a:solidFill>
              </a:rPr>
              <a:t> yang </a:t>
            </a:r>
            <a:r>
              <a:rPr lang="en-US" sz="4000" b="1" dirty="0" err="1" smtClean="0">
                <a:solidFill>
                  <a:srgbClr val="FFFF00"/>
                </a:solidFill>
              </a:rPr>
              <a:t>diperoleh</a:t>
            </a:r>
            <a:r>
              <a:rPr lang="en-US" sz="4000" b="1" dirty="0" smtClean="0">
                <a:solidFill>
                  <a:srgbClr val="FFFF00"/>
                </a:solidFill>
              </a:rPr>
              <a:t> </a:t>
            </a:r>
            <a:r>
              <a:rPr lang="en-US" sz="4000" b="1" dirty="0" err="1" smtClean="0">
                <a:solidFill>
                  <a:srgbClr val="FFFF00"/>
                </a:solidFill>
              </a:rPr>
              <a:t>dengan</a:t>
            </a:r>
            <a:r>
              <a:rPr lang="en-US" sz="4000" b="1" dirty="0" smtClean="0">
                <a:solidFill>
                  <a:srgbClr val="FFFF00"/>
                </a:solidFill>
              </a:rPr>
              <a:t> </a:t>
            </a:r>
            <a:r>
              <a:rPr lang="en-US" sz="4000" b="1" dirty="0" err="1" smtClean="0">
                <a:solidFill>
                  <a:srgbClr val="FFFF00"/>
                </a:solidFill>
              </a:rPr>
              <a:t>melakukan</a:t>
            </a:r>
            <a:r>
              <a:rPr lang="en-US" sz="4000" b="1" dirty="0" smtClean="0">
                <a:solidFill>
                  <a:srgbClr val="FFFF00"/>
                </a:solidFill>
              </a:rPr>
              <a:t> </a:t>
            </a:r>
            <a:r>
              <a:rPr lang="en-US" sz="4000" b="1" dirty="0" err="1" smtClean="0">
                <a:solidFill>
                  <a:srgbClr val="FFFF00"/>
                </a:solidFill>
              </a:rPr>
              <a:t>aktivitas</a:t>
            </a:r>
            <a:r>
              <a:rPr lang="en-US" sz="4000" b="1" dirty="0" smtClean="0">
                <a:solidFill>
                  <a:srgbClr val="FFFF00"/>
                </a:solidFill>
              </a:rPr>
              <a:t> </a:t>
            </a:r>
            <a:r>
              <a:rPr lang="en-US" sz="4000" b="1" dirty="0" err="1" smtClean="0">
                <a:solidFill>
                  <a:srgbClr val="FFFF00"/>
                </a:solidFill>
              </a:rPr>
              <a:t>ekonomi</a:t>
            </a:r>
            <a:r>
              <a:rPr lang="en-US" sz="4000" b="1" dirty="0" smtClean="0">
                <a:solidFill>
                  <a:srgbClr val="FFFF00"/>
                </a:solidFill>
              </a:rPr>
              <a:t>, </a:t>
            </a:r>
            <a:r>
              <a:rPr lang="en-US" sz="4000" b="1" dirty="0" err="1" smtClean="0">
                <a:solidFill>
                  <a:srgbClr val="FFFF00"/>
                </a:solidFill>
              </a:rPr>
              <a:t>khususnya</a:t>
            </a:r>
            <a:r>
              <a:rPr lang="en-US" sz="4000" b="1" dirty="0" smtClean="0">
                <a:solidFill>
                  <a:srgbClr val="FFFF00"/>
                </a:solidFill>
              </a:rPr>
              <a:t> </a:t>
            </a:r>
            <a:r>
              <a:rPr lang="en-US" sz="4000" b="1" dirty="0" err="1" smtClean="0">
                <a:solidFill>
                  <a:srgbClr val="FFFF00"/>
                </a:solidFill>
              </a:rPr>
              <a:t>di</a:t>
            </a:r>
            <a:r>
              <a:rPr lang="en-US" sz="4000" b="1" dirty="0" smtClean="0">
                <a:solidFill>
                  <a:srgbClr val="FFFF00"/>
                </a:solidFill>
              </a:rPr>
              <a:t> </a:t>
            </a:r>
            <a:r>
              <a:rPr lang="en-US" sz="4000" b="1" dirty="0" err="1" smtClean="0">
                <a:solidFill>
                  <a:srgbClr val="FFFF00"/>
                </a:solidFill>
              </a:rPr>
              <a:t>bidang</a:t>
            </a:r>
            <a:r>
              <a:rPr lang="en-US" sz="4000" b="1" dirty="0" smtClean="0">
                <a:solidFill>
                  <a:srgbClr val="FFFF00"/>
                </a:solidFill>
              </a:rPr>
              <a:t> </a:t>
            </a:r>
            <a:r>
              <a:rPr lang="en-US" sz="4000" b="1" dirty="0" err="1" smtClean="0">
                <a:solidFill>
                  <a:srgbClr val="FFFF00"/>
                </a:solidFill>
              </a:rPr>
              <a:t>jasa</a:t>
            </a:r>
            <a:r>
              <a:rPr lang="en-US" sz="4000" b="1" dirty="0" smtClean="0">
                <a:solidFill>
                  <a:srgbClr val="FFFF00"/>
                </a:solidFill>
              </a:rPr>
              <a:t> </a:t>
            </a:r>
            <a:r>
              <a:rPr lang="en-US" sz="4000" b="1" dirty="0" err="1" smtClean="0">
                <a:solidFill>
                  <a:srgbClr val="FFFF00"/>
                </a:solidFill>
              </a:rPr>
              <a:t>dan</a:t>
            </a:r>
            <a:r>
              <a:rPr lang="en-US" sz="4000" b="1" dirty="0" smtClean="0">
                <a:solidFill>
                  <a:srgbClr val="FFFF00"/>
                </a:solidFill>
              </a:rPr>
              <a:t> </a:t>
            </a:r>
            <a:r>
              <a:rPr lang="en-US" sz="4000" b="1" dirty="0" err="1" smtClean="0">
                <a:solidFill>
                  <a:srgbClr val="FFFF00"/>
                </a:solidFill>
              </a:rPr>
              <a:t>perdagangan</a:t>
            </a:r>
            <a:r>
              <a:rPr lang="en-US" sz="4000" b="1" dirty="0" smtClean="0">
                <a:solidFill>
                  <a:srgbClr val="FFFF00"/>
                </a:solidFill>
              </a:rPr>
              <a:t>.</a:t>
            </a:r>
          </a:p>
          <a:p>
            <a:pPr>
              <a:buNone/>
            </a:pPr>
            <a:endParaRPr lang="en-AU" sz="3200" b="1" dirty="0" smtClean="0">
              <a:solidFill>
                <a:srgbClr val="FFFF00"/>
              </a:solidFill>
            </a:endParaRPr>
          </a:p>
        </p:txBody>
      </p:sp>
      <p:sp>
        <p:nvSpPr>
          <p:cNvPr id="6" name="Rectangle 5"/>
          <p:cNvSpPr/>
          <p:nvPr/>
        </p:nvSpPr>
        <p:spPr>
          <a:xfrm>
            <a:off x="228600" y="228600"/>
            <a:ext cx="4114800" cy="609600"/>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2800" b="1" smtClean="0"/>
              <a:t>Sumber Pemasukan</a:t>
            </a:r>
            <a:endParaRPr lang="id-ID" sz="28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slamic-Mosque-PPT-Backgrounds-1000x75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9600" y="4953000"/>
            <a:ext cx="8229600" cy="1143000"/>
          </a:xfrm>
        </p:spPr>
        <p:txBody>
          <a:bodyPr>
            <a:noAutofit/>
          </a:bodyPr>
          <a:lstStyle/>
          <a:p>
            <a:r>
              <a:rPr lang="en-AU" sz="4400" b="1" dirty="0" err="1" smtClean="0">
                <a:solidFill>
                  <a:srgbClr val="FFFF00"/>
                </a:solidFill>
              </a:rPr>
              <a:t>Sehingga</a:t>
            </a:r>
            <a:r>
              <a:rPr lang="en-AU" sz="4400" b="1" dirty="0" smtClean="0">
                <a:solidFill>
                  <a:srgbClr val="FFFF00"/>
                </a:solidFill>
              </a:rPr>
              <a:t> </a:t>
            </a:r>
            <a:r>
              <a:rPr lang="id-ID" sz="4400" b="1" dirty="0" smtClean="0">
                <a:solidFill>
                  <a:srgbClr val="FFFF00"/>
                </a:solidFill>
              </a:rPr>
              <a:t>administrasi pengelolaan keuangan masjid harus menyediakan kolom pos pemasukan keuangan minimal </a:t>
            </a:r>
            <a:r>
              <a:rPr lang="en-US" sz="4400" b="1" dirty="0" err="1" smtClean="0">
                <a:solidFill>
                  <a:srgbClr val="FFFF00"/>
                </a:solidFill>
              </a:rPr>
              <a:t>tiga</a:t>
            </a:r>
            <a:r>
              <a:rPr lang="en-US" sz="4400" b="1" dirty="0" smtClean="0">
                <a:solidFill>
                  <a:srgbClr val="FFFF00"/>
                </a:solidFill>
              </a:rPr>
              <a:t> </a:t>
            </a:r>
            <a:r>
              <a:rPr lang="en-US" sz="4400" b="1" dirty="0" err="1" smtClean="0">
                <a:solidFill>
                  <a:srgbClr val="FFFF00"/>
                </a:solidFill>
              </a:rPr>
              <a:t>atau</a:t>
            </a:r>
            <a:r>
              <a:rPr lang="en-US" sz="4400" b="1" dirty="0" smtClean="0">
                <a:solidFill>
                  <a:srgbClr val="FFFF00"/>
                </a:solidFill>
              </a:rPr>
              <a:t> </a:t>
            </a:r>
            <a:r>
              <a:rPr lang="id-ID" sz="4400" b="1" dirty="0" smtClean="0">
                <a:solidFill>
                  <a:srgbClr val="FFFF00"/>
                </a:solidFill>
              </a:rPr>
              <a:t>empat sumber pemasukan tersebut</a:t>
            </a:r>
            <a:r>
              <a:rPr lang="en-US" sz="4400" b="1" dirty="0" smtClean="0">
                <a:solidFill>
                  <a:srgbClr val="FFFF00"/>
                </a:solidFill>
              </a:rPr>
              <a:t> (</a:t>
            </a:r>
            <a:r>
              <a:rPr lang="en-US" sz="4400" b="1" dirty="0" err="1" smtClean="0">
                <a:solidFill>
                  <a:srgbClr val="FFFF00"/>
                </a:solidFill>
              </a:rPr>
              <a:t>zakat</a:t>
            </a:r>
            <a:r>
              <a:rPr lang="en-US" sz="4400" b="1" dirty="0" smtClean="0">
                <a:solidFill>
                  <a:srgbClr val="FFFF00"/>
                </a:solidFill>
              </a:rPr>
              <a:t>/</a:t>
            </a:r>
            <a:r>
              <a:rPr lang="en-US" sz="4400" b="1" dirty="0" err="1" smtClean="0">
                <a:solidFill>
                  <a:srgbClr val="FFFF00"/>
                </a:solidFill>
              </a:rPr>
              <a:t>Infaq-shadaqah</a:t>
            </a:r>
            <a:r>
              <a:rPr lang="en-US" sz="4400" b="1" dirty="0" smtClean="0">
                <a:solidFill>
                  <a:srgbClr val="FFFF00"/>
                </a:solidFill>
              </a:rPr>
              <a:t>/ </a:t>
            </a:r>
            <a:r>
              <a:rPr lang="en-US" sz="4400" b="1" dirty="0" err="1" smtClean="0">
                <a:solidFill>
                  <a:srgbClr val="FFFF00"/>
                </a:solidFill>
              </a:rPr>
              <a:t>wakaf</a:t>
            </a:r>
            <a:r>
              <a:rPr lang="en-US" sz="4400" b="1" dirty="0" smtClean="0">
                <a:solidFill>
                  <a:srgbClr val="FFFF00"/>
                </a:solidFill>
              </a:rPr>
              <a:t>)</a:t>
            </a:r>
            <a:r>
              <a:rPr lang="id-ID" sz="4400" b="1" dirty="0" smtClean="0">
                <a:solidFill>
                  <a:srgbClr val="FFFF00"/>
                </a:solidFill>
              </a:rPr>
              <a:t>, sehingga jelas formulasi pemberdayaannya</a:t>
            </a:r>
            <a:r>
              <a:rPr lang="en-US" sz="4400" b="1" dirty="0" smtClean="0">
                <a:solidFill>
                  <a:srgbClr val="FFFF00"/>
                </a:solidFill>
              </a:rPr>
              <a:t>.</a:t>
            </a:r>
            <a:endParaRPr lang="en-AU" sz="4000" dirty="0"/>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black powerpoint 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52400" y="381000"/>
            <a:ext cx="4572000" cy="533400"/>
          </a:xfrm>
        </p:spPr>
        <p:txBody>
          <a:bodyPr>
            <a:normAutofit fontScale="90000"/>
          </a:bodyPr>
          <a:lstStyle/>
          <a:p>
            <a:pPr algn="l">
              <a:defRPr/>
            </a:pPr>
            <a:r>
              <a:rPr lang="id-ID" sz="3600" b="1" dirty="0" smtClean="0">
                <a:solidFill>
                  <a:srgbClr val="FF0000"/>
                </a:solidFill>
                <a:effectLst>
                  <a:outerShdw blurRad="38100" dist="38100" dir="2700000" algn="tl">
                    <a:srgbClr val="000000">
                      <a:alpha val="43137"/>
                    </a:srgbClr>
                  </a:outerShdw>
                </a:effectLst>
              </a:rPr>
              <a:t>Curriculum Vitae</a:t>
            </a:r>
          </a:p>
        </p:txBody>
      </p:sp>
      <p:sp>
        <p:nvSpPr>
          <p:cNvPr id="3" name="Content Placeholder 2"/>
          <p:cNvSpPr>
            <a:spLocks noGrp="1"/>
          </p:cNvSpPr>
          <p:nvPr>
            <p:ph idx="1"/>
          </p:nvPr>
        </p:nvSpPr>
        <p:spPr>
          <a:xfrm>
            <a:off x="2743200" y="1143000"/>
            <a:ext cx="6400800" cy="5257800"/>
          </a:xfrm>
        </p:spPr>
        <p:txBody>
          <a:bodyPr/>
          <a:lstStyle/>
          <a:p>
            <a:pPr>
              <a:buFont typeface="Wingdings" pitchFamily="2" charset="2"/>
              <a:buNone/>
              <a:defRPr/>
            </a:pPr>
            <a:r>
              <a:rPr lang="id-ID" sz="1800" b="1" dirty="0" smtClean="0">
                <a:solidFill>
                  <a:srgbClr val="FFFF00"/>
                </a:solidFill>
              </a:rPr>
              <a:t>Nama		: Drs. H. Mulya Hudori, M.Pd</a:t>
            </a:r>
          </a:p>
          <a:p>
            <a:pPr>
              <a:buFont typeface="Wingdings" pitchFamily="2" charset="2"/>
              <a:buNone/>
              <a:defRPr/>
            </a:pPr>
            <a:r>
              <a:rPr lang="id-ID" sz="1800" b="1" dirty="0" smtClean="0">
                <a:solidFill>
                  <a:srgbClr val="FFFF00"/>
                </a:solidFill>
              </a:rPr>
              <a:t>Tgl Lahir	: Bandung, 5 Nopember 1963</a:t>
            </a:r>
          </a:p>
          <a:p>
            <a:pPr>
              <a:buFont typeface="Wingdings" pitchFamily="2" charset="2"/>
              <a:buNone/>
              <a:defRPr/>
            </a:pPr>
            <a:r>
              <a:rPr lang="id-ID" sz="1800" b="1" dirty="0" smtClean="0">
                <a:solidFill>
                  <a:srgbClr val="FFFF00"/>
                </a:solidFill>
              </a:rPr>
              <a:t>Pangkat/Gol	: Pembina Tk 1   / IV/b </a:t>
            </a:r>
          </a:p>
          <a:p>
            <a:pPr>
              <a:buFont typeface="Wingdings" pitchFamily="2" charset="2"/>
              <a:buNone/>
              <a:defRPr/>
            </a:pPr>
            <a:r>
              <a:rPr lang="id-ID" sz="1800" b="1" dirty="0" smtClean="0">
                <a:solidFill>
                  <a:srgbClr val="FFFF00"/>
                </a:solidFill>
              </a:rPr>
              <a:t>Pendididikan : </a:t>
            </a:r>
          </a:p>
          <a:p>
            <a:pPr marL="514350" indent="-514350">
              <a:buFont typeface="Wingdings" pitchFamily="2" charset="2"/>
              <a:buAutoNum type="arabicPeriod"/>
              <a:defRPr/>
            </a:pPr>
            <a:r>
              <a:rPr lang="id-ID" sz="1800" b="1" dirty="0" smtClean="0">
                <a:solidFill>
                  <a:srgbClr val="FFFF00"/>
                </a:solidFill>
              </a:rPr>
              <a:t>S.1	: IAIN Bandung tahun 1988 </a:t>
            </a:r>
          </a:p>
          <a:p>
            <a:pPr marL="514350" indent="-514350">
              <a:buFont typeface="Wingdings" pitchFamily="2" charset="2"/>
              <a:buAutoNum type="arabicPeriod"/>
              <a:defRPr/>
            </a:pPr>
            <a:r>
              <a:rPr lang="id-ID" sz="1800" b="1" dirty="0" smtClean="0">
                <a:solidFill>
                  <a:srgbClr val="FFFF00"/>
                </a:solidFill>
              </a:rPr>
              <a:t>S.2 : </a:t>
            </a:r>
            <a:r>
              <a:rPr lang="fi-FI" sz="1800" b="1" dirty="0" smtClean="0">
                <a:solidFill>
                  <a:srgbClr val="FFFF00"/>
                </a:solidFill>
              </a:rPr>
              <a:t>Universitas Bengkulu Tahun 2007</a:t>
            </a:r>
            <a:endParaRPr lang="id-ID" sz="1800" b="1" dirty="0" smtClean="0">
              <a:solidFill>
                <a:srgbClr val="FFFF00"/>
              </a:solidFill>
            </a:endParaRPr>
          </a:p>
          <a:p>
            <a:pPr>
              <a:buFont typeface="Wingdings" pitchFamily="2" charset="2"/>
              <a:buNone/>
              <a:defRPr/>
            </a:pPr>
            <a:r>
              <a:rPr lang="id-ID" sz="1800" b="1" dirty="0" smtClean="0">
                <a:solidFill>
                  <a:srgbClr val="FFFF00"/>
                </a:solidFill>
              </a:rPr>
              <a:t>Riwayat Pekerjaan : </a:t>
            </a:r>
          </a:p>
          <a:p>
            <a:pPr marL="457200" indent="-457200">
              <a:buFont typeface="Wingdings" pitchFamily="2" charset="2"/>
              <a:buAutoNum type="arabicPeriod"/>
              <a:defRPr/>
            </a:pPr>
            <a:r>
              <a:rPr lang="id-ID" sz="1600" b="1" dirty="0" smtClean="0">
                <a:solidFill>
                  <a:srgbClr val="FFFF00"/>
                </a:solidFill>
              </a:rPr>
              <a:t>Kepala MAN Al-Hidayah – IPUH tahun 1992</a:t>
            </a:r>
          </a:p>
          <a:p>
            <a:pPr marL="457200" indent="-457200">
              <a:buFont typeface="Wingdings" pitchFamily="2" charset="2"/>
              <a:buAutoNum type="arabicPeriod"/>
              <a:defRPr/>
            </a:pPr>
            <a:r>
              <a:rPr lang="id-ID" sz="1600" b="1" dirty="0" smtClean="0">
                <a:solidFill>
                  <a:srgbClr val="FFFF00"/>
                </a:solidFill>
              </a:rPr>
              <a:t>Kepala MAN IPUH 1997</a:t>
            </a:r>
          </a:p>
          <a:p>
            <a:pPr marL="457200" indent="-457200">
              <a:buFont typeface="Wingdings" pitchFamily="2" charset="2"/>
              <a:buAutoNum type="arabicPeriod"/>
              <a:defRPr/>
            </a:pPr>
            <a:r>
              <a:rPr lang="id-ID" sz="1600" b="1" dirty="0" smtClean="0">
                <a:solidFill>
                  <a:srgbClr val="FFFF00"/>
                </a:solidFill>
              </a:rPr>
              <a:t>Kepala MAN Arga Makmur 2003</a:t>
            </a:r>
          </a:p>
          <a:p>
            <a:pPr marL="457200" indent="-457200">
              <a:buFont typeface="Wingdings" pitchFamily="2" charset="2"/>
              <a:buAutoNum type="arabicPeriod"/>
              <a:defRPr/>
            </a:pPr>
            <a:r>
              <a:rPr lang="id-ID" sz="1600" b="1" dirty="0" smtClean="0">
                <a:solidFill>
                  <a:srgbClr val="FFFF00"/>
                </a:solidFill>
              </a:rPr>
              <a:t>Kepala MAN 2 Padang Kemiling 2007</a:t>
            </a:r>
          </a:p>
          <a:p>
            <a:pPr marL="457200" indent="-457200">
              <a:buFont typeface="Wingdings" pitchFamily="2" charset="2"/>
              <a:buAutoNum type="arabicPeriod"/>
              <a:defRPr/>
            </a:pPr>
            <a:r>
              <a:rPr lang="id-ID" sz="1600" b="1" dirty="0" smtClean="0">
                <a:solidFill>
                  <a:srgbClr val="FFFF00"/>
                </a:solidFill>
              </a:rPr>
              <a:t>Kepala Seksi Penyuluhan Haji dan Umroh pada Bidang Hazawa </a:t>
            </a:r>
            <a:endParaRPr lang="en-AU" sz="1600" b="1" dirty="0" smtClean="0">
              <a:solidFill>
                <a:srgbClr val="FFFF00"/>
              </a:solidFill>
            </a:endParaRPr>
          </a:p>
          <a:p>
            <a:pPr marL="457200" indent="-457200">
              <a:buFont typeface="Wingdings" pitchFamily="2" charset="2"/>
              <a:buNone/>
              <a:defRPr/>
            </a:pPr>
            <a:r>
              <a:rPr lang="en-AU" sz="1600" b="1" dirty="0" smtClean="0">
                <a:solidFill>
                  <a:srgbClr val="FFFF00"/>
                </a:solidFill>
              </a:rPr>
              <a:t>         </a:t>
            </a:r>
            <a:r>
              <a:rPr lang="id-ID" sz="1600" b="1" dirty="0" smtClean="0">
                <a:solidFill>
                  <a:srgbClr val="FFFF00"/>
                </a:solidFill>
              </a:rPr>
              <a:t>Kanwil Kemenag tahun 2007</a:t>
            </a:r>
            <a:endParaRPr lang="en-AU" sz="1600" b="1" dirty="0" smtClean="0">
              <a:solidFill>
                <a:srgbClr val="FFFF00"/>
              </a:solidFill>
            </a:endParaRPr>
          </a:p>
          <a:p>
            <a:pPr marL="457200" indent="-457200">
              <a:buFont typeface="Wingdings" pitchFamily="2" charset="2"/>
              <a:buAutoNum type="arabicPeriod" startAt="6"/>
              <a:defRPr/>
            </a:pPr>
            <a:r>
              <a:rPr lang="id-ID" sz="1600" b="1" dirty="0" smtClean="0">
                <a:solidFill>
                  <a:srgbClr val="FFFF00"/>
                </a:solidFill>
              </a:rPr>
              <a:t>Kepala Kantor Kemenag Kabupaten Lebong (2007-2013)</a:t>
            </a:r>
            <a:endParaRPr lang="en-AU" sz="1600" b="1" dirty="0" smtClean="0">
              <a:solidFill>
                <a:srgbClr val="FFFF00"/>
              </a:solidFill>
            </a:endParaRPr>
          </a:p>
          <a:p>
            <a:pPr marL="457200" indent="-457200">
              <a:buFont typeface="Wingdings" pitchFamily="2" charset="2"/>
              <a:buAutoNum type="arabicPeriod" startAt="6"/>
              <a:defRPr/>
            </a:pPr>
            <a:r>
              <a:rPr lang="id-ID" sz="1600" b="1" dirty="0" smtClean="0">
                <a:solidFill>
                  <a:srgbClr val="FFFF00"/>
                </a:solidFill>
              </a:rPr>
              <a:t>Kabag TU Kanwil Kemenag Provinsi Bengkulu (2013</a:t>
            </a:r>
            <a:r>
              <a:rPr lang="en-AU" sz="1600" b="1" dirty="0" smtClean="0">
                <a:solidFill>
                  <a:srgbClr val="FFFF00"/>
                </a:solidFill>
              </a:rPr>
              <a:t>-</a:t>
            </a:r>
            <a:r>
              <a:rPr lang="en-AU" sz="1600" b="1" dirty="0" err="1" smtClean="0">
                <a:solidFill>
                  <a:srgbClr val="FFFF00"/>
                </a:solidFill>
              </a:rPr>
              <a:t>Sekarang</a:t>
            </a:r>
            <a:r>
              <a:rPr lang="id-ID" sz="1600" b="1" dirty="0" smtClean="0">
                <a:solidFill>
                  <a:srgbClr val="FFFF00"/>
                </a:solidFill>
              </a:rPr>
              <a:t>)</a:t>
            </a:r>
            <a:endParaRPr lang="id-ID" sz="1800" b="1" dirty="0" smtClean="0">
              <a:solidFill>
                <a:srgbClr val="FFFF00"/>
              </a:solidFill>
            </a:endParaRPr>
          </a:p>
        </p:txBody>
      </p:sp>
      <p:pic>
        <p:nvPicPr>
          <p:cNvPr id="5" name="Picture 4" descr="78787.jpg"/>
          <p:cNvPicPr>
            <a:picLocks noChangeAspect="1"/>
          </p:cNvPicPr>
          <p:nvPr/>
        </p:nvPicPr>
        <p:blipFill>
          <a:blip r:embed="rId3"/>
          <a:stretch>
            <a:fillRect/>
          </a:stretch>
        </p:blipFill>
        <p:spPr>
          <a:xfrm flipH="1">
            <a:off x="152400" y="1295400"/>
            <a:ext cx="2492224" cy="3167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520" y="6248400"/>
            <a:ext cx="2132962" cy="457200"/>
          </a:xfrm>
        </p:spPr>
        <p:txBody>
          <a:bodyPr/>
          <a:lstStyle/>
          <a:p>
            <a:pPr algn="l">
              <a:defRPr/>
            </a:pPr>
            <a:fld id="{426673B5-85D7-4C1B-AE2D-EEEC2FAE48CE}" type="slidenum">
              <a:rPr lang="en-US"/>
              <a:pPr algn="l">
                <a:defRPr/>
              </a:pPr>
              <a:t>20</a:t>
            </a:fld>
            <a:endParaRPr lang="en-US"/>
          </a:p>
        </p:txBody>
      </p:sp>
      <p:pic>
        <p:nvPicPr>
          <p:cNvPr id="267266" name="Picture 2"/>
          <p:cNvPicPr>
            <a:picLocks noChangeAspect="1" noChangeArrowheads="1"/>
          </p:cNvPicPr>
          <p:nvPr/>
        </p:nvPicPr>
        <p:blipFill>
          <a:blip r:embed="rId2"/>
          <a:srcRect/>
          <a:stretch>
            <a:fillRect/>
          </a:stretch>
        </p:blipFill>
        <p:spPr bwMode="auto">
          <a:xfrm>
            <a:off x="1214414" y="857232"/>
            <a:ext cx="7162481" cy="5508625"/>
          </a:xfrm>
          <a:prstGeom prst="rect">
            <a:avLst/>
          </a:prstGeom>
          <a:noFill/>
          <a:ln w="9525">
            <a:noFill/>
            <a:miter lim="800000"/>
            <a:headEnd/>
            <a:tailEnd/>
          </a:ln>
        </p:spPr>
      </p:pic>
      <p:sp>
        <p:nvSpPr>
          <p:cNvPr id="267268" name="Text Box 4"/>
          <p:cNvSpPr txBox="1">
            <a:spLocks noChangeArrowheads="1"/>
          </p:cNvSpPr>
          <p:nvPr/>
        </p:nvSpPr>
        <p:spPr bwMode="auto">
          <a:xfrm>
            <a:off x="2590482" y="-31750"/>
            <a:ext cx="4495481" cy="641350"/>
          </a:xfrm>
          <a:prstGeom prst="rect">
            <a:avLst/>
          </a:prstGeom>
          <a:noFill/>
          <a:ln w="9525">
            <a:noFill/>
            <a:miter lim="800000"/>
            <a:headEnd/>
            <a:tailEnd/>
          </a:ln>
        </p:spPr>
        <p:txBody>
          <a:bodyPr>
            <a:spAutoFit/>
          </a:bodyPr>
          <a:lstStyle/>
          <a:p>
            <a:pPr algn="ctr" eaLnBrk="1" hangingPunct="1"/>
            <a:r>
              <a:rPr lang="en-US" sz="3600" b="1"/>
              <a:t>Gambar apa, ya?</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box(out)">
                                      <p:cBhvr>
                                        <p:cTn id="7" dur="3000"/>
                                        <p:tgtEl>
                                          <p:spTgt spid="26726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67268"/>
                                        </p:tgtEl>
                                        <p:attrNameLst>
                                          <p:attrName>style.visibility</p:attrName>
                                        </p:attrNameLst>
                                      </p:cBhvr>
                                      <p:to>
                                        <p:strVal val="visible"/>
                                      </p:to>
                                    </p:set>
                                    <p:animEffect transition="in" filter="box(out)">
                                      <p:cBhvr>
                                        <p:cTn id="10" dur="3000"/>
                                        <p:tgtEl>
                                          <p:spTgt spid="26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915038" y="1784350"/>
            <a:ext cx="7771444" cy="4387850"/>
          </a:xfrm>
        </p:spPr>
        <p:txBody>
          <a:bodyPr/>
          <a:lstStyle/>
          <a:p>
            <a:pPr indent="-52388" algn="ctr" eaLnBrk="1" hangingPunct="1">
              <a:buFontTx/>
              <a:buNone/>
              <a:defRPr/>
            </a:pPr>
            <a:r>
              <a:rPr lang="en-US" sz="7200" dirty="0" err="1" smtClean="0">
                <a:latin typeface="Arial Rounded MT Bold" pitchFamily="34" charset="0"/>
              </a:rPr>
              <a:t>Gambar</a:t>
            </a:r>
            <a:r>
              <a:rPr lang="en-US" sz="7200" dirty="0" smtClean="0">
                <a:latin typeface="Arial Rounded MT Bold" pitchFamily="34" charset="0"/>
              </a:rPr>
              <a:t> </a:t>
            </a:r>
            <a:r>
              <a:rPr lang="en-US" sz="7200" dirty="0" err="1" smtClean="0">
                <a:latin typeface="Arial Rounded MT Bold" pitchFamily="34" charset="0"/>
              </a:rPr>
              <a:t>apakah</a:t>
            </a:r>
            <a:r>
              <a:rPr lang="en-US" sz="7200" dirty="0" smtClean="0">
                <a:latin typeface="Arial Rounded MT Bold" pitchFamily="34" charset="0"/>
              </a:rPr>
              <a:t> yang </a:t>
            </a:r>
            <a:r>
              <a:rPr lang="en-US" sz="7200" dirty="0" err="1" smtClean="0">
                <a:latin typeface="Arial Rounded MT Bold" pitchFamily="34" charset="0"/>
              </a:rPr>
              <a:t>Anda</a:t>
            </a:r>
            <a:r>
              <a:rPr lang="en-US" sz="7200" dirty="0" smtClean="0">
                <a:latin typeface="Arial Rounded MT Bold" pitchFamily="34" charset="0"/>
              </a:rPr>
              <a:t> </a:t>
            </a:r>
            <a:r>
              <a:rPr lang="en-US" sz="7200" dirty="0" err="1" smtClean="0">
                <a:latin typeface="Arial Rounded MT Bold" pitchFamily="34" charset="0"/>
              </a:rPr>
              <a:t>lihat</a:t>
            </a:r>
            <a:r>
              <a:rPr lang="en-US" sz="7200" dirty="0" smtClean="0">
                <a:latin typeface="Arial Rounded MT Bold" pitchFamily="34" charset="0"/>
              </a:rPr>
              <a:t> </a:t>
            </a:r>
            <a:r>
              <a:rPr lang="en-US" sz="7200" dirty="0" err="1" smtClean="0">
                <a:latin typeface="Arial Rounded MT Bold" pitchFamily="34" charset="0"/>
              </a:rPr>
              <a:t>tadi</a:t>
            </a:r>
            <a:r>
              <a:rPr lang="en-US" sz="7200" dirty="0" smtClean="0">
                <a:latin typeface="Arial Rounded MT Bold" pitchFamily="34" charset="0"/>
              </a:rPr>
              <a:t>?</a:t>
            </a:r>
          </a:p>
        </p:txBody>
      </p:sp>
      <p:sp>
        <p:nvSpPr>
          <p:cNvPr id="4" name="Slide Number Placeholder 5"/>
          <p:cNvSpPr>
            <a:spLocks noGrp="1"/>
          </p:cNvSpPr>
          <p:nvPr>
            <p:ph type="sldNum" sz="quarter" idx="12"/>
          </p:nvPr>
        </p:nvSpPr>
        <p:spPr>
          <a:xfrm>
            <a:off x="457520" y="6248400"/>
            <a:ext cx="2132962" cy="457200"/>
          </a:xfrm>
        </p:spPr>
        <p:txBody>
          <a:bodyPr/>
          <a:lstStyle/>
          <a:p>
            <a:pPr algn="l">
              <a:defRPr/>
            </a:pPr>
            <a:fld id="{169D2FF3-9A93-47F7-8535-6CF126A950DB}" type="slidenum">
              <a:rPr lang="en-US"/>
              <a:pPr algn="l">
                <a:defRPr/>
              </a:pPr>
              <a:t>21</a:t>
            </a:fld>
            <a:endParaRPr lang="en-US"/>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520" y="6248400"/>
            <a:ext cx="2132962" cy="457200"/>
          </a:xfrm>
        </p:spPr>
        <p:txBody>
          <a:bodyPr/>
          <a:lstStyle/>
          <a:p>
            <a:pPr algn="l">
              <a:defRPr/>
            </a:pPr>
            <a:fld id="{9B725939-C243-4388-91EC-92836AF41845}" type="slidenum">
              <a:rPr lang="en-US"/>
              <a:pPr algn="l">
                <a:defRPr/>
              </a:pPr>
              <a:t>22</a:t>
            </a:fld>
            <a:endParaRPr lang="en-US"/>
          </a:p>
        </p:txBody>
      </p:sp>
      <p:pic>
        <p:nvPicPr>
          <p:cNvPr id="79875" name="Picture 2"/>
          <p:cNvPicPr>
            <a:picLocks noChangeAspect="1" noChangeArrowheads="1"/>
          </p:cNvPicPr>
          <p:nvPr/>
        </p:nvPicPr>
        <p:blipFill>
          <a:blip r:embed="rId2"/>
          <a:srcRect/>
          <a:stretch>
            <a:fillRect/>
          </a:stretch>
        </p:blipFill>
        <p:spPr bwMode="auto">
          <a:xfrm>
            <a:off x="1143001" y="892176"/>
            <a:ext cx="7162481" cy="5508625"/>
          </a:xfrm>
          <a:prstGeom prst="rect">
            <a:avLst/>
          </a:prstGeom>
          <a:noFill/>
          <a:ln w="9525">
            <a:noFill/>
            <a:miter lim="800000"/>
            <a:headEnd/>
            <a:tailEnd/>
          </a:ln>
        </p:spPr>
      </p:pic>
      <p:sp>
        <p:nvSpPr>
          <p:cNvPr id="278532" name="Text Box 4"/>
          <p:cNvSpPr txBox="1">
            <a:spLocks noChangeArrowheads="1"/>
          </p:cNvSpPr>
          <p:nvPr/>
        </p:nvSpPr>
        <p:spPr bwMode="auto">
          <a:xfrm>
            <a:off x="3142055" y="-152400"/>
            <a:ext cx="3362074" cy="1107996"/>
          </a:xfrm>
          <a:prstGeom prst="rect">
            <a:avLst/>
          </a:prstGeom>
          <a:noFill/>
          <a:ln w="9525">
            <a:noFill/>
            <a:miter lim="800000"/>
            <a:headEnd/>
            <a:tailEnd/>
          </a:ln>
        </p:spPr>
        <p:txBody>
          <a:bodyPr wrap="none">
            <a:spAutoFit/>
          </a:bodyPr>
          <a:lstStyle/>
          <a:p>
            <a:r>
              <a:rPr lang="en-US" sz="6600"/>
              <a:t>5 orang…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8532"/>
                                        </p:tgtEl>
                                        <p:attrNameLst>
                                          <p:attrName>style.visibility</p:attrName>
                                        </p:attrNameLst>
                                      </p:cBhvr>
                                      <p:to>
                                        <p:strVal val="visible"/>
                                      </p:to>
                                    </p:set>
                                    <p:animEffect transition="in" filter="dissolve">
                                      <p:cBhvr>
                                        <p:cTn id="7" dur="3000"/>
                                        <p:tgtEl>
                                          <p:spTgt spid="278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slamic-Mosque-PPT-Backgrounds-1000x75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143000"/>
            <a:ext cx="8229600" cy="5181600"/>
          </a:xfrm>
        </p:spPr>
        <p:txBody>
          <a:bodyPr>
            <a:normAutofit fontScale="92500" lnSpcReduction="10000"/>
          </a:bodyPr>
          <a:lstStyle/>
          <a:p>
            <a:r>
              <a:rPr lang="en-US" sz="4300" b="1" dirty="0" err="1" smtClean="0">
                <a:solidFill>
                  <a:srgbClr val="FFFF00"/>
                </a:solidFill>
              </a:rPr>
              <a:t>Kegiatan</a:t>
            </a:r>
            <a:r>
              <a:rPr lang="en-US" sz="4300" b="1" dirty="0" smtClean="0">
                <a:solidFill>
                  <a:srgbClr val="FFFF00"/>
                </a:solidFill>
              </a:rPr>
              <a:t> </a:t>
            </a:r>
            <a:r>
              <a:rPr lang="en-US" sz="4300" b="1" dirty="0" err="1" smtClean="0">
                <a:solidFill>
                  <a:srgbClr val="FFFF00"/>
                </a:solidFill>
              </a:rPr>
              <a:t>kepengurusan</a:t>
            </a:r>
            <a:r>
              <a:rPr lang="en-US" sz="4300" b="1" dirty="0" smtClean="0">
                <a:solidFill>
                  <a:srgbClr val="FFFF00"/>
                </a:solidFill>
              </a:rPr>
              <a:t> </a:t>
            </a:r>
            <a:r>
              <a:rPr lang="en-US" sz="4300" b="1" dirty="0" err="1" smtClean="0">
                <a:solidFill>
                  <a:srgbClr val="FFFF00"/>
                </a:solidFill>
              </a:rPr>
              <a:t>Pasif</a:t>
            </a:r>
            <a:endParaRPr lang="en-US" sz="4300" b="1" dirty="0" smtClean="0">
              <a:solidFill>
                <a:srgbClr val="FFFF00"/>
              </a:solidFill>
            </a:endParaRPr>
          </a:p>
          <a:p>
            <a:r>
              <a:rPr lang="en-US" sz="4300" b="1" dirty="0" err="1" smtClean="0">
                <a:solidFill>
                  <a:srgbClr val="FFFF00"/>
                </a:solidFill>
              </a:rPr>
              <a:t>Pengurus</a:t>
            </a:r>
            <a:r>
              <a:rPr lang="en-US" sz="4300" b="1" dirty="0" smtClean="0">
                <a:solidFill>
                  <a:srgbClr val="FFFF00"/>
                </a:solidFill>
              </a:rPr>
              <a:t> </a:t>
            </a:r>
            <a:r>
              <a:rPr lang="en-US" sz="4300" b="1" dirty="0" err="1" smtClean="0">
                <a:solidFill>
                  <a:srgbClr val="FFFF00"/>
                </a:solidFill>
              </a:rPr>
              <a:t>Tertutup</a:t>
            </a:r>
            <a:endParaRPr lang="en-US" sz="4300" b="1" dirty="0" smtClean="0">
              <a:solidFill>
                <a:srgbClr val="FFFF00"/>
              </a:solidFill>
            </a:endParaRPr>
          </a:p>
          <a:p>
            <a:r>
              <a:rPr lang="en-US" sz="4300" b="1" dirty="0" err="1" smtClean="0">
                <a:solidFill>
                  <a:srgbClr val="FFFF00"/>
                </a:solidFill>
              </a:rPr>
              <a:t>Pengurus</a:t>
            </a:r>
            <a:r>
              <a:rPr lang="en-US" sz="4300" b="1" dirty="0" smtClean="0">
                <a:solidFill>
                  <a:srgbClr val="FFFF00"/>
                </a:solidFill>
              </a:rPr>
              <a:t>/</a:t>
            </a:r>
            <a:r>
              <a:rPr lang="en-US" sz="4300" b="1" dirty="0" err="1" smtClean="0">
                <a:solidFill>
                  <a:srgbClr val="FFFF00"/>
                </a:solidFill>
              </a:rPr>
              <a:t>Jemaah</a:t>
            </a:r>
            <a:r>
              <a:rPr lang="en-US" sz="4300" b="1" dirty="0" smtClean="0">
                <a:solidFill>
                  <a:srgbClr val="FFFF00"/>
                </a:solidFill>
              </a:rPr>
              <a:t> </a:t>
            </a:r>
            <a:r>
              <a:rPr lang="en-US" sz="4300" b="1" dirty="0" err="1" smtClean="0">
                <a:solidFill>
                  <a:srgbClr val="FFFF00"/>
                </a:solidFill>
              </a:rPr>
              <a:t>Berpihak</a:t>
            </a:r>
            <a:r>
              <a:rPr lang="en-US" sz="4300" b="1" dirty="0" smtClean="0">
                <a:solidFill>
                  <a:srgbClr val="FFFF00"/>
                </a:solidFill>
              </a:rPr>
              <a:t> </a:t>
            </a:r>
            <a:r>
              <a:rPr lang="en-US" sz="4300" b="1" dirty="0" err="1" smtClean="0">
                <a:solidFill>
                  <a:srgbClr val="FFFF00"/>
                </a:solidFill>
              </a:rPr>
              <a:t>pada</a:t>
            </a:r>
            <a:r>
              <a:rPr lang="en-US" sz="4300" b="1" dirty="0" smtClean="0">
                <a:solidFill>
                  <a:srgbClr val="FFFF00"/>
                </a:solidFill>
              </a:rPr>
              <a:t> </a:t>
            </a:r>
            <a:r>
              <a:rPr lang="en-US" sz="4300" b="1" dirty="0" err="1" smtClean="0">
                <a:solidFill>
                  <a:srgbClr val="FFFF00"/>
                </a:solidFill>
              </a:rPr>
              <a:t>satu</a:t>
            </a:r>
            <a:r>
              <a:rPr lang="en-US" sz="4300" b="1" dirty="0" smtClean="0">
                <a:solidFill>
                  <a:srgbClr val="FFFF00"/>
                </a:solidFill>
              </a:rPr>
              <a:t> </a:t>
            </a:r>
            <a:r>
              <a:rPr lang="en-US" sz="4300" b="1" dirty="0" err="1" smtClean="0">
                <a:solidFill>
                  <a:srgbClr val="FFFF00"/>
                </a:solidFill>
              </a:rPr>
              <a:t>golongan</a:t>
            </a:r>
            <a:r>
              <a:rPr lang="en-US" sz="4300" b="1" dirty="0" smtClean="0">
                <a:solidFill>
                  <a:srgbClr val="FFFF00"/>
                </a:solidFill>
              </a:rPr>
              <a:t>/</a:t>
            </a:r>
            <a:r>
              <a:rPr lang="en-US" sz="4300" b="1" dirty="0" err="1" smtClean="0">
                <a:solidFill>
                  <a:srgbClr val="FFFF00"/>
                </a:solidFill>
              </a:rPr>
              <a:t>faham</a:t>
            </a:r>
            <a:endParaRPr lang="en-US" sz="4300" b="1" dirty="0" smtClean="0">
              <a:solidFill>
                <a:srgbClr val="FFFF00"/>
              </a:solidFill>
            </a:endParaRPr>
          </a:p>
          <a:p>
            <a:r>
              <a:rPr lang="en-US" sz="4300" b="1" dirty="0" err="1" smtClean="0">
                <a:solidFill>
                  <a:srgbClr val="FFFF00"/>
                </a:solidFill>
              </a:rPr>
              <a:t>Masjid</a:t>
            </a:r>
            <a:r>
              <a:rPr lang="en-US" sz="4300" b="1" dirty="0" smtClean="0">
                <a:solidFill>
                  <a:srgbClr val="FFFF00"/>
                </a:solidFill>
              </a:rPr>
              <a:t> </a:t>
            </a:r>
            <a:r>
              <a:rPr lang="en-US" sz="4300" b="1" dirty="0" err="1" smtClean="0">
                <a:solidFill>
                  <a:srgbClr val="FFFF00"/>
                </a:solidFill>
              </a:rPr>
              <a:t>tidak</a:t>
            </a:r>
            <a:r>
              <a:rPr lang="en-US" sz="4300" b="1" dirty="0" smtClean="0">
                <a:solidFill>
                  <a:srgbClr val="FFFF00"/>
                </a:solidFill>
              </a:rPr>
              <a:t> </a:t>
            </a:r>
            <a:r>
              <a:rPr lang="en-US" sz="4300" b="1" dirty="0" err="1" smtClean="0">
                <a:solidFill>
                  <a:srgbClr val="FFFF00"/>
                </a:solidFill>
              </a:rPr>
              <a:t>boleh</a:t>
            </a:r>
            <a:r>
              <a:rPr lang="en-US" sz="4300" b="1" dirty="0" smtClean="0">
                <a:solidFill>
                  <a:srgbClr val="FFFF00"/>
                </a:solidFill>
              </a:rPr>
              <a:t> </a:t>
            </a:r>
            <a:r>
              <a:rPr lang="en-US" sz="4300" b="1" dirty="0" err="1" smtClean="0">
                <a:solidFill>
                  <a:srgbClr val="FFFF00"/>
                </a:solidFill>
              </a:rPr>
              <a:t>untuk</a:t>
            </a:r>
            <a:r>
              <a:rPr lang="en-US" sz="4300" b="1" dirty="0" smtClean="0">
                <a:solidFill>
                  <a:srgbClr val="FFFF00"/>
                </a:solidFill>
              </a:rPr>
              <a:t> </a:t>
            </a:r>
            <a:r>
              <a:rPr lang="en-US" sz="4300" b="1" dirty="0" err="1" smtClean="0">
                <a:solidFill>
                  <a:srgbClr val="FFFF00"/>
                </a:solidFill>
              </a:rPr>
              <a:t>sarana</a:t>
            </a:r>
            <a:r>
              <a:rPr lang="en-US" sz="4300" b="1" dirty="0" smtClean="0">
                <a:solidFill>
                  <a:srgbClr val="FFFF00"/>
                </a:solidFill>
              </a:rPr>
              <a:t> </a:t>
            </a:r>
            <a:r>
              <a:rPr lang="en-US" sz="4300" b="1" dirty="0" err="1" smtClean="0">
                <a:solidFill>
                  <a:srgbClr val="FFFF00"/>
                </a:solidFill>
              </a:rPr>
              <a:t>keduniaan</a:t>
            </a:r>
            <a:endParaRPr lang="en-US" sz="4300" b="1" dirty="0" smtClean="0">
              <a:solidFill>
                <a:srgbClr val="FFFF00"/>
              </a:solidFill>
            </a:endParaRPr>
          </a:p>
          <a:p>
            <a:r>
              <a:rPr lang="en-US" sz="4300" b="1" dirty="0" err="1" smtClean="0">
                <a:solidFill>
                  <a:srgbClr val="FFFF00"/>
                </a:solidFill>
              </a:rPr>
              <a:t>Aspek</a:t>
            </a:r>
            <a:r>
              <a:rPr lang="en-US" sz="4300" b="1" dirty="0" smtClean="0">
                <a:solidFill>
                  <a:srgbClr val="FFFF00"/>
                </a:solidFill>
              </a:rPr>
              <a:t> </a:t>
            </a:r>
            <a:r>
              <a:rPr lang="en-US" sz="4300" b="1" dirty="0" err="1" smtClean="0">
                <a:solidFill>
                  <a:srgbClr val="FFFF00"/>
                </a:solidFill>
              </a:rPr>
              <a:t>sosial</a:t>
            </a:r>
            <a:r>
              <a:rPr lang="en-US" sz="4300" b="1" dirty="0" smtClean="0">
                <a:solidFill>
                  <a:srgbClr val="FFFF00"/>
                </a:solidFill>
              </a:rPr>
              <a:t> </a:t>
            </a:r>
            <a:r>
              <a:rPr lang="en-US" sz="4300" b="1" dirty="0" err="1" smtClean="0">
                <a:solidFill>
                  <a:srgbClr val="FFFF00"/>
                </a:solidFill>
              </a:rPr>
              <a:t>masjid</a:t>
            </a:r>
            <a:r>
              <a:rPr lang="en-US" sz="4300" b="1" dirty="0" smtClean="0">
                <a:solidFill>
                  <a:srgbClr val="FFFF00"/>
                </a:solidFill>
              </a:rPr>
              <a:t> </a:t>
            </a:r>
            <a:r>
              <a:rPr lang="en-US" sz="4300" b="1" dirty="0" err="1" smtClean="0">
                <a:solidFill>
                  <a:srgbClr val="FFFF00"/>
                </a:solidFill>
              </a:rPr>
              <a:t>tertinggalkan</a:t>
            </a:r>
            <a:endParaRPr lang="en-US" sz="4300" b="1" dirty="0" smtClean="0">
              <a:solidFill>
                <a:srgbClr val="FFFF00"/>
              </a:solidFill>
            </a:endParaRPr>
          </a:p>
          <a:p>
            <a:endParaRPr lang="en-US" sz="4000" dirty="0" smtClean="0"/>
          </a:p>
          <a:p>
            <a:pPr>
              <a:buNone/>
            </a:pPr>
            <a:endParaRPr lang="en-US" dirty="0" smtClean="0"/>
          </a:p>
          <a:p>
            <a:endParaRPr lang="en-US" dirty="0"/>
          </a:p>
        </p:txBody>
      </p:sp>
      <p:sp>
        <p:nvSpPr>
          <p:cNvPr id="5" name="Rectangle 4"/>
          <p:cNvSpPr/>
          <p:nvPr/>
        </p:nvSpPr>
        <p:spPr>
          <a:xfrm>
            <a:off x="228600" y="228600"/>
            <a:ext cx="7086600" cy="609600"/>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2800" b="1" dirty="0" err="1" smtClean="0"/>
              <a:t>Problematika</a:t>
            </a:r>
            <a:r>
              <a:rPr lang="en-AU" sz="2800" b="1" dirty="0" smtClean="0"/>
              <a:t> </a:t>
            </a:r>
            <a:r>
              <a:rPr lang="id-ID" sz="2800" b="1" dirty="0" smtClean="0"/>
              <a:t> Manajemen </a:t>
            </a:r>
            <a:r>
              <a:rPr lang="en-AU" sz="2800" b="1" dirty="0" err="1" smtClean="0"/>
              <a:t>Masjid</a:t>
            </a:r>
            <a:endParaRPr lang="id-ID" sz="28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PANTUN  MOTIVASI</a:t>
            </a:r>
            <a:endParaRPr lang="en-US" b="1" dirty="0">
              <a:solidFill>
                <a:schemeClr val="tx1"/>
              </a:solidFill>
            </a:endParaRPr>
          </a:p>
        </p:txBody>
      </p:sp>
      <p:sp>
        <p:nvSpPr>
          <p:cNvPr id="3" name="Content Placeholder 2"/>
          <p:cNvSpPr>
            <a:spLocks noGrp="1"/>
          </p:cNvSpPr>
          <p:nvPr>
            <p:ph idx="1"/>
          </p:nvPr>
        </p:nvSpPr>
        <p:spPr>
          <a:xfrm>
            <a:off x="457200" y="1905000"/>
            <a:ext cx="7848600" cy="4221164"/>
          </a:xfrm>
        </p:spPr>
        <p:txBody>
          <a:bodyPr>
            <a:normAutofit fontScale="70000" lnSpcReduction="20000"/>
          </a:bodyPr>
          <a:lstStyle/>
          <a:p>
            <a:r>
              <a:rPr lang="en-US" sz="3600" dirty="0" smtClean="0"/>
              <a:t>APABILA HIDUP HENDAK TERPANDANG,</a:t>
            </a:r>
          </a:p>
          <a:p>
            <a:r>
              <a:rPr lang="en-US" sz="3600" dirty="0" smtClean="0"/>
              <a:t>HENDAKNYA HIDUP HARUS BERARTI,</a:t>
            </a:r>
          </a:p>
          <a:p>
            <a:r>
              <a:rPr lang="en-US" sz="3600" dirty="0" smtClean="0"/>
              <a:t>BERSOPAN SANTUN KEPADA ORANG,</a:t>
            </a:r>
          </a:p>
          <a:p>
            <a:r>
              <a:rPr lang="en-US" sz="3600" dirty="0" smtClean="0"/>
              <a:t>ELOKKAN BAHASA PERBAIKI BUDI PEKERTI.</a:t>
            </a:r>
          </a:p>
          <a:p>
            <a:endParaRPr lang="en-US" dirty="0" smtClean="0"/>
          </a:p>
          <a:p>
            <a:endParaRPr lang="en-US" dirty="0" smtClean="0"/>
          </a:p>
          <a:p>
            <a:r>
              <a:rPr lang="en-US" sz="4000" b="1" dirty="0" smtClean="0">
                <a:solidFill>
                  <a:srgbClr val="7030A0"/>
                </a:solidFill>
              </a:rPr>
              <a:t>MENUNTUT ILMU LURUSKAN NIAT,</a:t>
            </a:r>
          </a:p>
          <a:p>
            <a:r>
              <a:rPr lang="en-US" sz="4000" b="1" dirty="0" smtClean="0">
                <a:solidFill>
                  <a:srgbClr val="7030A0"/>
                </a:solidFill>
              </a:rPr>
              <a:t>KEPADA ALLAH MEMOHON RAHMAT,</a:t>
            </a:r>
          </a:p>
          <a:p>
            <a:r>
              <a:rPr lang="en-US" sz="4000" b="1" dirty="0" smtClean="0">
                <a:solidFill>
                  <a:srgbClr val="7030A0"/>
                </a:solidFill>
              </a:rPr>
              <a:t>SUPAYA ILMU MEMBAWA MANFAAT,</a:t>
            </a:r>
          </a:p>
          <a:p>
            <a:r>
              <a:rPr lang="en-US" sz="4000" b="1" dirty="0" smtClean="0">
                <a:solidFill>
                  <a:srgbClr val="7030A0"/>
                </a:solidFill>
              </a:rPr>
              <a:t>HIDUP SEJAHTERA DUNIA AKHIRAT</a:t>
            </a:r>
            <a:r>
              <a:rPr lang="en-US" dirty="0" smtClean="0">
                <a:solidFill>
                  <a:srgbClr val="7030A0"/>
                </a:solidFill>
              </a:rPr>
              <a:t>. </a:t>
            </a:r>
          </a:p>
          <a:p>
            <a:pPr>
              <a:buNone/>
            </a:pPr>
            <a:r>
              <a:rPr lang="en-US" dirty="0" smtClean="0">
                <a:solidFill>
                  <a:srgbClr val="7030A0"/>
                </a:solidFill>
              </a:rPr>
              <a:t>        </a:t>
            </a:r>
            <a:endParaRPr lang="en-US" dirty="0">
              <a:solidFill>
                <a:srgbClr val="7030A0"/>
              </a:solidFill>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D:\aku\semester II\pendidikan ICT\success_baby.jpg"/>
          <p:cNvPicPr>
            <a:picLocks noChangeAspect="1" noChangeArrowheads="1"/>
          </p:cNvPicPr>
          <p:nvPr/>
        </p:nvPicPr>
        <p:blipFill>
          <a:blip r:embed="rId2"/>
          <a:srcRect/>
          <a:stretch>
            <a:fillRect/>
          </a:stretch>
        </p:blipFill>
        <p:spPr bwMode="auto">
          <a:xfrm>
            <a:off x="0" y="0"/>
            <a:ext cx="9183688" cy="6858000"/>
          </a:xfrm>
          <a:prstGeom prst="rect">
            <a:avLst/>
          </a:prstGeom>
          <a:noFill/>
          <a:ln w="9525">
            <a:noFill/>
            <a:miter lim="800000"/>
            <a:headEnd/>
            <a:tailEnd/>
          </a:ln>
        </p:spPr>
      </p:pic>
      <p:sp>
        <p:nvSpPr>
          <p:cNvPr id="3" name="TextBox 2"/>
          <p:cNvSpPr txBox="1"/>
          <p:nvPr/>
        </p:nvSpPr>
        <p:spPr>
          <a:xfrm>
            <a:off x="5334000" y="1447800"/>
            <a:ext cx="3581400" cy="2862263"/>
          </a:xfrm>
          <a:prstGeom prst="rect">
            <a:avLst/>
          </a:prstGeom>
          <a:noFill/>
        </p:spPr>
        <p:txBody>
          <a:bodyPr>
            <a:spAutoFit/>
          </a:bodyPr>
          <a:lstStyle/>
          <a:p>
            <a:pPr>
              <a:defRPr/>
            </a:pPr>
            <a:r>
              <a:rPr lang="id-ID" sz="2000" b="1" dirty="0">
                <a:solidFill>
                  <a:schemeClr val="tx1">
                    <a:lumMod val="95000"/>
                    <a:lumOff val="5000"/>
                  </a:schemeClr>
                </a:solidFill>
                <a:latin typeface="Arial Rounded MT Bold" pitchFamily="34" charset="0"/>
                <a:cs typeface="LilyUPC" pitchFamily="34" charset="-34"/>
              </a:rPr>
              <a:t>Balajarlah selagi yang lain tertidur..</a:t>
            </a:r>
          </a:p>
          <a:p>
            <a:pPr>
              <a:defRPr/>
            </a:pPr>
            <a:r>
              <a:rPr lang="id-ID" sz="2000" b="1" dirty="0">
                <a:solidFill>
                  <a:schemeClr val="tx1">
                    <a:lumMod val="95000"/>
                    <a:lumOff val="5000"/>
                  </a:schemeClr>
                </a:solidFill>
                <a:latin typeface="Arial Rounded MT Bold" pitchFamily="34" charset="0"/>
                <a:cs typeface="LilyUPC" pitchFamily="34" charset="-34"/>
              </a:rPr>
              <a:t>bekerjalah selagi yang lain sedang bermalas-malasan..</a:t>
            </a:r>
          </a:p>
          <a:p>
            <a:pPr>
              <a:defRPr/>
            </a:pPr>
            <a:r>
              <a:rPr lang="id-ID" sz="2000" b="1" dirty="0">
                <a:solidFill>
                  <a:schemeClr val="tx1">
                    <a:lumMod val="95000"/>
                    <a:lumOff val="5000"/>
                  </a:schemeClr>
                </a:solidFill>
                <a:latin typeface="Arial Rounded MT Bold" pitchFamily="34" charset="0"/>
                <a:cs typeface="LilyUPC" pitchFamily="34" charset="-34"/>
              </a:rPr>
              <a:t>bersiap-siaplan selagi yang lain sedang bermain.. dan</a:t>
            </a:r>
          </a:p>
          <a:p>
            <a:pPr>
              <a:defRPr/>
            </a:pPr>
            <a:r>
              <a:rPr lang="id-ID" sz="2000" b="1" dirty="0">
                <a:solidFill>
                  <a:schemeClr val="tx1">
                    <a:lumMod val="95000"/>
                    <a:lumOff val="5000"/>
                  </a:schemeClr>
                </a:solidFill>
                <a:latin typeface="Arial Rounded MT Bold" pitchFamily="34" charset="0"/>
                <a:cs typeface="LilyUPC" pitchFamily="34" charset="-34"/>
              </a:rPr>
              <a:t>bermimpilah selagi yang lain sedang berharap..</a:t>
            </a:r>
          </a:p>
        </p:txBody>
      </p:sp>
      <p:sp>
        <p:nvSpPr>
          <p:cNvPr id="20484" name="TextBox 10"/>
          <p:cNvSpPr txBox="1">
            <a:spLocks noChangeArrowheads="1"/>
          </p:cNvSpPr>
          <p:nvPr/>
        </p:nvSpPr>
        <p:spPr bwMode="auto">
          <a:xfrm>
            <a:off x="2133600" y="5181600"/>
            <a:ext cx="6724650" cy="923925"/>
          </a:xfrm>
          <a:prstGeom prst="rect">
            <a:avLst/>
          </a:prstGeom>
          <a:noFill/>
          <a:ln w="9525">
            <a:noFill/>
            <a:miter lim="800000"/>
            <a:headEnd/>
            <a:tailEnd/>
          </a:ln>
        </p:spPr>
        <p:txBody>
          <a:bodyPr>
            <a:spAutoFit/>
          </a:bodyPr>
          <a:lstStyle/>
          <a:p>
            <a:r>
              <a:rPr lang="id-ID" sz="5400" b="1">
                <a:solidFill>
                  <a:srgbClr val="FF0000"/>
                </a:solidFill>
              </a:rPr>
              <a:t>Sampai Jumpa.....!!!!!</a:t>
            </a: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pic>
        <p:nvPicPr>
          <p:cNvPr id="11267" name="Content Placeholder 3" descr="DSC_0023.JPG"/>
          <p:cNvPicPr>
            <a:picLocks noGrp="1" noChangeAspect="1"/>
          </p:cNvPicPr>
          <p:nvPr>
            <p:ph idx="1"/>
          </p:nvPr>
        </p:nvPicPr>
        <p:blipFill>
          <a:blip r:embed="rId2"/>
          <a:srcRect/>
          <a:stretch>
            <a:fillRect/>
          </a:stretch>
        </p:blipFill>
        <p:spPr>
          <a:xfrm>
            <a:off x="0" y="-327025"/>
            <a:ext cx="9144000" cy="7369175"/>
          </a:xfrm>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ack powerpoint 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ChangeArrowheads="1"/>
          </p:cNvSpPr>
          <p:nvPr/>
        </p:nvSpPr>
        <p:spPr bwMode="auto">
          <a:xfrm>
            <a:off x="609600" y="609600"/>
            <a:ext cx="7924800" cy="685800"/>
          </a:xfrm>
          <a:prstGeom prst="rect">
            <a:avLst/>
          </a:prstGeom>
          <a:solidFill>
            <a:schemeClr val="accent2"/>
          </a:solidFill>
          <a:ln w="12700" cap="sq" algn="ctr">
            <a:solidFill>
              <a:schemeClr val="tx1"/>
            </a:solidFill>
            <a:miter lim="800000"/>
            <a:headEnd type="none" w="sm" len="sm"/>
            <a:tailEnd type="none" w="sm" len="sm"/>
          </a:ln>
        </p:spPr>
        <p:txBody>
          <a:bodyPr wrap="none"/>
          <a:lstStyle/>
          <a:p>
            <a:pPr algn="r"/>
            <a:r>
              <a:rPr lang="id-ID" sz="3200">
                <a:solidFill>
                  <a:schemeClr val="bg1"/>
                </a:solidFill>
              </a:rPr>
              <a:t>Visi Kementerian Agama Provinsi Bengkulu</a:t>
            </a:r>
          </a:p>
        </p:txBody>
      </p:sp>
      <p:pic>
        <p:nvPicPr>
          <p:cNvPr id="5124" name="Picture 5" descr="dont do that"/>
          <p:cNvPicPr>
            <a:picLocks noChangeAspect="1" noChangeArrowheads="1" noCrop="1"/>
          </p:cNvPicPr>
          <p:nvPr/>
        </p:nvPicPr>
        <p:blipFill>
          <a:blip r:embed="rId3"/>
          <a:srcRect/>
          <a:stretch>
            <a:fillRect/>
          </a:stretch>
        </p:blipFill>
        <p:spPr bwMode="auto">
          <a:xfrm flipH="1">
            <a:off x="0" y="4267200"/>
            <a:ext cx="1905000" cy="2736850"/>
          </a:xfrm>
          <a:prstGeom prst="rect">
            <a:avLst/>
          </a:prstGeom>
          <a:noFill/>
          <a:ln w="9525">
            <a:noFill/>
            <a:miter lim="800000"/>
            <a:headEnd/>
            <a:tailEnd/>
          </a:ln>
        </p:spPr>
      </p:pic>
      <p:sp>
        <p:nvSpPr>
          <p:cNvPr id="6" name="Rectangle 5"/>
          <p:cNvSpPr/>
          <p:nvPr/>
        </p:nvSpPr>
        <p:spPr>
          <a:xfrm>
            <a:off x="1752600" y="2057400"/>
            <a:ext cx="7848600" cy="286232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solidFill>
                  <a:srgbClr val="FF0000"/>
                </a:solidFill>
                <a:effectLst>
                  <a:outerShdw blurRad="76200" dist="50800" dir="5400000" algn="tl" rotWithShape="0">
                    <a:srgbClr val="000000">
                      <a:alpha val="65000"/>
                    </a:srgbClr>
                  </a:outerShdw>
                </a:effectLst>
              </a:rPr>
              <a:t>“</a:t>
            </a:r>
            <a:r>
              <a:rPr lang="en-US" sz="3600" b="1" spc="50" dirty="0" err="1">
                <a:ln w="11430"/>
                <a:solidFill>
                  <a:srgbClr val="FF0000"/>
                </a:solidFill>
                <a:effectLst>
                  <a:outerShdw blurRad="76200" dist="50800" dir="5400000" algn="tl" rotWithShape="0">
                    <a:srgbClr val="000000">
                      <a:alpha val="65000"/>
                    </a:srgbClr>
                  </a:outerShdw>
                </a:effectLst>
              </a:rPr>
              <a:t>Terwujudnya</a:t>
            </a:r>
            <a:r>
              <a:rPr lang="en-US" sz="3600" b="1" spc="50" dirty="0">
                <a:ln w="11430"/>
                <a:solidFill>
                  <a:srgbClr val="FF0000"/>
                </a:solidFill>
                <a:effectLst>
                  <a:outerShdw blurRad="76200" dist="50800" dir="5400000" algn="tl" rotWithShape="0">
                    <a:srgbClr val="000000">
                      <a:alpha val="65000"/>
                    </a:srgbClr>
                  </a:outerShdw>
                </a:effectLst>
              </a:rPr>
              <a:t> </a:t>
            </a:r>
          </a:p>
          <a:p>
            <a:pPr algn="ctr">
              <a:defRPr/>
            </a:pPr>
            <a:r>
              <a:rPr lang="en-US" sz="3600" b="1" spc="50" dirty="0" err="1">
                <a:ln w="11430"/>
                <a:solidFill>
                  <a:srgbClr val="FF0000"/>
                </a:solidFill>
                <a:effectLst>
                  <a:outerShdw blurRad="76200" dist="50800" dir="5400000" algn="tl" rotWithShape="0">
                    <a:srgbClr val="000000">
                      <a:alpha val="65000"/>
                    </a:srgbClr>
                  </a:outerShdw>
                </a:effectLst>
              </a:rPr>
              <a:t>Masyarakat</a:t>
            </a:r>
            <a:r>
              <a:rPr lang="en-US" sz="3600" b="1" spc="50" dirty="0">
                <a:ln w="11430"/>
                <a:solidFill>
                  <a:srgbClr val="FF0000"/>
                </a:solidFill>
                <a:effectLst>
                  <a:outerShdw blurRad="76200" dist="50800" dir="5400000" algn="tl" rotWithShape="0">
                    <a:srgbClr val="000000">
                      <a:alpha val="65000"/>
                    </a:srgbClr>
                  </a:outerShdw>
                </a:effectLst>
              </a:rPr>
              <a:t> </a:t>
            </a:r>
            <a:r>
              <a:rPr lang="id-ID" sz="3600" b="1" spc="50" dirty="0">
                <a:ln w="11430"/>
                <a:solidFill>
                  <a:srgbClr val="FF0000"/>
                </a:solidFill>
                <a:effectLst>
                  <a:outerShdw blurRad="76200" dist="50800" dir="5400000" algn="tl" rotWithShape="0">
                    <a:srgbClr val="000000">
                      <a:alpha val="65000"/>
                    </a:srgbClr>
                  </a:outerShdw>
                </a:effectLst>
              </a:rPr>
              <a:t>Provinsi </a:t>
            </a:r>
            <a:endParaRPr lang="en-AU" sz="3600" b="1" spc="50" dirty="0">
              <a:ln w="11430"/>
              <a:solidFill>
                <a:srgbClr val="FF0000"/>
              </a:solidFill>
              <a:effectLst>
                <a:outerShdw blurRad="76200" dist="50800" dir="5400000" algn="tl" rotWithShape="0">
                  <a:srgbClr val="000000">
                    <a:alpha val="65000"/>
                  </a:srgbClr>
                </a:outerShdw>
              </a:effectLst>
            </a:endParaRPr>
          </a:p>
          <a:p>
            <a:pPr algn="ctr">
              <a:defRPr/>
            </a:pPr>
            <a:r>
              <a:rPr lang="id-ID" sz="3600" b="1" spc="50" dirty="0">
                <a:ln w="11430"/>
                <a:solidFill>
                  <a:srgbClr val="FF0000"/>
                </a:solidFill>
                <a:effectLst>
                  <a:outerShdw blurRad="76200" dist="50800" dir="5400000" algn="tl" rotWithShape="0">
                    <a:srgbClr val="000000">
                      <a:alpha val="65000"/>
                    </a:srgbClr>
                  </a:outerShdw>
                </a:effectLst>
              </a:rPr>
              <a:t>Bengkulu </a:t>
            </a:r>
            <a:r>
              <a:rPr lang="en-US" sz="3600" b="1" spc="50" dirty="0">
                <a:ln w="11430"/>
                <a:solidFill>
                  <a:srgbClr val="FF0000"/>
                </a:solidFill>
                <a:effectLst>
                  <a:outerShdw blurRad="76200" dist="50800" dir="5400000" algn="tl" rotWithShape="0">
                    <a:srgbClr val="000000">
                      <a:alpha val="65000"/>
                    </a:srgbClr>
                  </a:outerShdw>
                </a:effectLst>
              </a:rPr>
              <a:t>yang </a:t>
            </a:r>
            <a:r>
              <a:rPr lang="en-US" sz="3600" b="1" spc="50" dirty="0" err="1">
                <a:ln w="11430"/>
                <a:solidFill>
                  <a:srgbClr val="FF0000"/>
                </a:solidFill>
                <a:effectLst>
                  <a:outerShdw blurRad="76200" dist="50800" dir="5400000" algn="tl" rotWithShape="0">
                    <a:srgbClr val="000000">
                      <a:alpha val="65000"/>
                    </a:srgbClr>
                  </a:outerShdw>
                </a:effectLst>
              </a:rPr>
              <a:t>Taat</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Beragama</a:t>
            </a:r>
            <a:r>
              <a:rPr lang="en-US" sz="3600" b="1" spc="50" dirty="0">
                <a:ln w="11430"/>
                <a:solidFill>
                  <a:srgbClr val="FF0000"/>
                </a:solidFill>
                <a:effectLst>
                  <a:outerShdw blurRad="76200" dist="50800" dir="5400000" algn="tl" rotWithShape="0">
                    <a:srgbClr val="000000">
                      <a:alpha val="65000"/>
                    </a:srgbClr>
                  </a:outerShdw>
                </a:effectLst>
              </a:rPr>
              <a:t>, </a:t>
            </a:r>
          </a:p>
          <a:p>
            <a:pPr algn="ctr">
              <a:defRPr/>
            </a:pPr>
            <a:r>
              <a:rPr lang="en-US" sz="3600" b="1" spc="50" dirty="0" err="1">
                <a:ln w="11430"/>
                <a:solidFill>
                  <a:srgbClr val="FF0000"/>
                </a:solidFill>
                <a:effectLst>
                  <a:outerShdw blurRad="76200" dist="50800" dir="5400000" algn="tl" rotWithShape="0">
                    <a:srgbClr val="000000">
                      <a:alpha val="65000"/>
                    </a:srgbClr>
                  </a:outerShdw>
                </a:effectLst>
              </a:rPr>
              <a:t>Rukun</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Cerdas</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Mandiri</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dan</a:t>
            </a:r>
            <a:r>
              <a:rPr lang="en-US" sz="3600" b="1" spc="50" dirty="0">
                <a:ln w="11430"/>
                <a:solidFill>
                  <a:srgbClr val="FF0000"/>
                </a:solidFill>
                <a:effectLst>
                  <a:outerShdw blurRad="76200" dist="50800" dir="5400000" algn="tl" rotWithShape="0">
                    <a:srgbClr val="000000">
                      <a:alpha val="65000"/>
                    </a:srgbClr>
                  </a:outerShdw>
                </a:effectLst>
              </a:rPr>
              <a:t> </a:t>
            </a:r>
          </a:p>
          <a:p>
            <a:pPr algn="ctr">
              <a:defRPr/>
            </a:pPr>
            <a:r>
              <a:rPr lang="en-US" sz="3600" b="1" spc="50" dirty="0">
                <a:ln w="11430"/>
                <a:solidFill>
                  <a:srgbClr val="FF0000"/>
                </a:solidFill>
                <a:effectLst>
                  <a:outerShdw blurRad="76200" dist="50800" dir="5400000" algn="tl" rotWithShape="0">
                    <a:srgbClr val="000000">
                      <a:alpha val="65000"/>
                    </a:srgbClr>
                  </a:outerShdw>
                </a:effectLst>
              </a:rPr>
              <a:t>Sejahtera </a:t>
            </a:r>
            <a:r>
              <a:rPr lang="en-US" sz="3600" b="1" spc="50" dirty="0" err="1">
                <a:ln w="11430"/>
                <a:solidFill>
                  <a:srgbClr val="FF0000"/>
                </a:solidFill>
                <a:effectLst>
                  <a:outerShdw blurRad="76200" dist="50800" dir="5400000" algn="tl" rotWithShape="0">
                    <a:srgbClr val="000000">
                      <a:alpha val="65000"/>
                    </a:srgbClr>
                  </a:outerShdw>
                </a:effectLst>
              </a:rPr>
              <a:t>Lahir</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Batin</a:t>
            </a:r>
            <a:r>
              <a:rPr lang="en-US" sz="3600" b="1" spc="50" dirty="0">
                <a:ln w="11430"/>
                <a:solidFill>
                  <a:srgbClr val="FF0000"/>
                </a:solidFill>
                <a:effectLst>
                  <a:outerShdw blurRad="76200" dist="50800" dir="5400000" algn="tl" rotWithShape="0">
                    <a:srgbClr val="000000">
                      <a:alpha val="65000"/>
                    </a:srgbClr>
                  </a:outerShdw>
                </a:effectLst>
              </a:rPr>
              <a:t>”. </a:t>
            </a:r>
            <a:endParaRPr lang="en-AU" sz="36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black powerpoint 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3429000" y="1295400"/>
            <a:ext cx="5562600" cy="5562600"/>
          </a:xfrm>
        </p:spPr>
        <p:txBody>
          <a:bodyPr>
            <a:normAutofit/>
          </a:bodyPr>
          <a:lstStyle/>
          <a:p>
            <a:pPr marL="328613" indent="-328613" fontAlgn="auto">
              <a:lnSpc>
                <a:spcPct val="90000"/>
              </a:lnSpc>
              <a:spcBef>
                <a:spcPts val="700"/>
              </a:spcBef>
              <a:spcAft>
                <a:spcPts val="0"/>
              </a:spcAft>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solidFill>
                  <a:srgbClr val="FF0000"/>
                </a:solidFill>
              </a:rPr>
              <a:t>Meningkatkan</a:t>
            </a:r>
            <a:r>
              <a:rPr lang="en-US" sz="2400" b="1" dirty="0" smtClean="0">
                <a:solidFill>
                  <a:srgbClr val="FF0000"/>
                </a:solidFill>
              </a:rPr>
              <a:t> </a:t>
            </a:r>
            <a:r>
              <a:rPr lang="en-US" sz="2400" b="1" dirty="0" err="1" smtClean="0">
                <a:solidFill>
                  <a:srgbClr val="FF0000"/>
                </a:solidFill>
              </a:rPr>
              <a:t>Kualitas</a:t>
            </a:r>
            <a:r>
              <a:rPr lang="en-US" sz="2400" b="1" dirty="0" smtClean="0">
                <a:solidFill>
                  <a:srgbClr val="FF0000"/>
                </a:solidFill>
              </a:rPr>
              <a:t> </a:t>
            </a:r>
            <a:r>
              <a:rPr lang="en-US" sz="2400" b="1" dirty="0" err="1" smtClean="0">
                <a:solidFill>
                  <a:srgbClr val="FF0000"/>
                </a:solidFill>
              </a:rPr>
              <a:t>Kehidupan</a:t>
            </a:r>
            <a:r>
              <a:rPr lang="en-US" sz="2400" b="1" dirty="0" smtClean="0">
                <a:solidFill>
                  <a:srgbClr val="FF0000"/>
                </a:solidFill>
              </a:rPr>
              <a:t> </a:t>
            </a:r>
            <a:r>
              <a:rPr lang="en-US" sz="2400" b="1" dirty="0" err="1" smtClean="0">
                <a:solidFill>
                  <a:srgbClr val="FF0000"/>
                </a:solidFill>
              </a:rPr>
              <a:t>Beragama</a:t>
            </a:r>
            <a:endParaRPr lang="en-US" sz="2400" b="1" dirty="0" smtClean="0">
              <a:solidFill>
                <a:srgbClr val="FF0000"/>
              </a:solidFill>
            </a:endParaRPr>
          </a:p>
          <a:p>
            <a:pPr marL="328613" indent="-328613" fontAlgn="auto">
              <a:lnSpc>
                <a:spcPct val="90000"/>
              </a:lnSpc>
              <a:spcBef>
                <a:spcPts val="700"/>
              </a:spcBef>
              <a:spcAft>
                <a:spcPts val="0"/>
              </a:spcAft>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solidFill>
                  <a:srgbClr val="FFFF00"/>
                </a:solidFill>
              </a:rPr>
              <a:t>Meningkatkan</a:t>
            </a:r>
            <a:r>
              <a:rPr lang="en-US" sz="2400" b="1" dirty="0" smtClean="0">
                <a:solidFill>
                  <a:srgbClr val="FFFF00"/>
                </a:solidFill>
              </a:rPr>
              <a:t> </a:t>
            </a:r>
            <a:r>
              <a:rPr lang="en-US" sz="2400" b="1" dirty="0" err="1" smtClean="0">
                <a:solidFill>
                  <a:srgbClr val="FFFF00"/>
                </a:solidFill>
              </a:rPr>
              <a:t>Kualitas</a:t>
            </a:r>
            <a:r>
              <a:rPr lang="en-US" sz="2400" b="1" dirty="0" smtClean="0">
                <a:solidFill>
                  <a:srgbClr val="FFFF00"/>
                </a:solidFill>
              </a:rPr>
              <a:t> </a:t>
            </a:r>
            <a:r>
              <a:rPr lang="en-US" sz="2400" b="1" dirty="0" err="1" smtClean="0">
                <a:solidFill>
                  <a:srgbClr val="FFFF00"/>
                </a:solidFill>
              </a:rPr>
              <a:t>Kerukunan</a:t>
            </a:r>
            <a:r>
              <a:rPr lang="en-US" sz="2400" b="1" dirty="0" smtClean="0">
                <a:solidFill>
                  <a:srgbClr val="FFFF00"/>
                </a:solidFill>
              </a:rPr>
              <a:t> </a:t>
            </a:r>
            <a:r>
              <a:rPr lang="en-US" sz="2400" b="1" dirty="0" err="1" smtClean="0">
                <a:solidFill>
                  <a:srgbClr val="FFFF00"/>
                </a:solidFill>
              </a:rPr>
              <a:t>Umat</a:t>
            </a:r>
            <a:r>
              <a:rPr lang="en-US" sz="2400" b="1" dirty="0" smtClean="0">
                <a:solidFill>
                  <a:srgbClr val="FFFF00"/>
                </a:solidFill>
              </a:rPr>
              <a:t> B</a:t>
            </a:r>
            <a:r>
              <a:rPr lang="id-ID" sz="2400" b="1" dirty="0" smtClean="0">
                <a:solidFill>
                  <a:srgbClr val="FFFF00"/>
                </a:solidFill>
              </a:rPr>
              <a:t>e</a:t>
            </a:r>
            <a:r>
              <a:rPr lang="en-US" sz="2400" b="1" dirty="0" err="1" smtClean="0">
                <a:solidFill>
                  <a:srgbClr val="FFFF00"/>
                </a:solidFill>
              </a:rPr>
              <a:t>ragama</a:t>
            </a:r>
            <a:endParaRPr lang="en-US" sz="2400" b="1" dirty="0" smtClean="0">
              <a:solidFill>
                <a:srgbClr val="FFFF00"/>
              </a:solidFill>
            </a:endParaRPr>
          </a:p>
          <a:p>
            <a:pPr marL="328613" indent="-328613" fontAlgn="auto">
              <a:lnSpc>
                <a:spcPct val="90000"/>
              </a:lnSpc>
              <a:spcBef>
                <a:spcPts val="700"/>
              </a:spcBef>
              <a:spcAft>
                <a:spcPts val="0"/>
              </a:spcAft>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solidFill>
                  <a:srgbClr val="FFFF00"/>
                </a:solidFill>
              </a:rPr>
              <a:t>Meningkatkan</a:t>
            </a:r>
            <a:r>
              <a:rPr lang="en-US" sz="2400" b="1" dirty="0" smtClean="0">
                <a:solidFill>
                  <a:srgbClr val="FFFF00"/>
                </a:solidFill>
              </a:rPr>
              <a:t> </a:t>
            </a:r>
            <a:r>
              <a:rPr lang="id-ID" sz="2400" b="1" dirty="0" smtClean="0">
                <a:solidFill>
                  <a:srgbClr val="FFFF00"/>
                </a:solidFill>
              </a:rPr>
              <a:t>Kualitas Raudhatul Athfal Madrasah, Pendidikan Agama dan Pendidikan Keagamaan</a:t>
            </a:r>
          </a:p>
          <a:p>
            <a:pPr marL="328613" indent="-328613" fontAlgn="auto">
              <a:lnSpc>
                <a:spcPct val="90000"/>
              </a:lnSpc>
              <a:spcBef>
                <a:spcPts val="700"/>
              </a:spcBef>
              <a:spcAft>
                <a:spcPts val="0"/>
              </a:spcAft>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en-US" sz="2400" b="1" dirty="0" err="1" smtClean="0">
                <a:solidFill>
                  <a:srgbClr val="FFFF00"/>
                </a:solidFill>
              </a:rPr>
              <a:t>Peningkatan</a:t>
            </a:r>
            <a:r>
              <a:rPr lang="en-US" sz="2400" b="1" dirty="0" smtClean="0">
                <a:solidFill>
                  <a:srgbClr val="FFFF00"/>
                </a:solidFill>
              </a:rPr>
              <a:t> </a:t>
            </a:r>
            <a:r>
              <a:rPr lang="en-US" sz="2400" b="1" dirty="0" err="1" smtClean="0">
                <a:solidFill>
                  <a:srgbClr val="FFFF00"/>
                </a:solidFill>
              </a:rPr>
              <a:t>Kualitas</a:t>
            </a:r>
            <a:r>
              <a:rPr lang="en-US" sz="2400" b="1" dirty="0" smtClean="0">
                <a:solidFill>
                  <a:srgbClr val="FFFF00"/>
                </a:solidFill>
              </a:rPr>
              <a:t> </a:t>
            </a:r>
            <a:r>
              <a:rPr lang="en-US" sz="2400" b="1" dirty="0" err="1" smtClean="0">
                <a:solidFill>
                  <a:srgbClr val="FFFF00"/>
                </a:solidFill>
              </a:rPr>
              <a:t>Penyelenggaraan</a:t>
            </a:r>
            <a:r>
              <a:rPr lang="en-US" sz="2400" b="1" dirty="0" smtClean="0">
                <a:solidFill>
                  <a:srgbClr val="FFFF00"/>
                </a:solidFill>
              </a:rPr>
              <a:t> </a:t>
            </a:r>
            <a:r>
              <a:rPr lang="en-US" sz="2400" b="1" dirty="0" err="1" smtClean="0">
                <a:solidFill>
                  <a:srgbClr val="FFFF00"/>
                </a:solidFill>
              </a:rPr>
              <a:t>Ibadah</a:t>
            </a:r>
            <a:r>
              <a:rPr lang="en-US" sz="2400" b="1" dirty="0" smtClean="0">
                <a:solidFill>
                  <a:srgbClr val="FFFF00"/>
                </a:solidFill>
              </a:rPr>
              <a:t> </a:t>
            </a:r>
            <a:r>
              <a:rPr lang="en-US" sz="2400" b="1" dirty="0" err="1" smtClean="0">
                <a:solidFill>
                  <a:srgbClr val="FFFF00"/>
                </a:solidFill>
              </a:rPr>
              <a:t>Haji</a:t>
            </a:r>
            <a:r>
              <a:rPr lang="en-US" sz="2400" b="1" dirty="0" smtClean="0">
                <a:solidFill>
                  <a:srgbClr val="FFFF00"/>
                </a:solidFill>
              </a:rPr>
              <a:t>,.</a:t>
            </a:r>
          </a:p>
          <a:p>
            <a:pPr marL="328613" indent="-328613" fontAlgn="auto">
              <a:lnSpc>
                <a:spcPct val="90000"/>
              </a:lnSpc>
              <a:spcBef>
                <a:spcPts val="700"/>
              </a:spcBef>
              <a:spcAft>
                <a:spcPts val="0"/>
              </a:spcAft>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solidFill>
                  <a:srgbClr val="FFFF00"/>
                </a:solidFill>
              </a:rPr>
              <a:t>Mewujudkan</a:t>
            </a:r>
            <a:r>
              <a:rPr lang="en-US" sz="2400" b="1" dirty="0" smtClean="0">
                <a:solidFill>
                  <a:srgbClr val="FFFF00"/>
                </a:solidFill>
              </a:rPr>
              <a:t> Tata </a:t>
            </a:r>
            <a:r>
              <a:rPr lang="en-US" sz="2400" b="1" dirty="0" err="1" smtClean="0">
                <a:solidFill>
                  <a:srgbClr val="FFFF00"/>
                </a:solidFill>
              </a:rPr>
              <a:t>Kelola</a:t>
            </a:r>
            <a:r>
              <a:rPr lang="en-US" sz="2400" b="1" dirty="0" smtClean="0">
                <a:solidFill>
                  <a:srgbClr val="FFFF00"/>
                </a:solidFill>
              </a:rPr>
              <a:t> </a:t>
            </a:r>
            <a:r>
              <a:rPr lang="en-US" sz="2400" b="1" dirty="0" err="1" smtClean="0">
                <a:solidFill>
                  <a:srgbClr val="FFFF00"/>
                </a:solidFill>
              </a:rPr>
              <a:t>Kepemerintahan</a:t>
            </a:r>
            <a:r>
              <a:rPr lang="en-US" sz="2400" b="1" dirty="0" smtClean="0">
                <a:solidFill>
                  <a:srgbClr val="FFFF00"/>
                </a:solidFill>
              </a:rPr>
              <a:t> yang </a:t>
            </a:r>
            <a:r>
              <a:rPr lang="en-US" sz="2400" b="1" dirty="0" err="1" smtClean="0">
                <a:solidFill>
                  <a:srgbClr val="FFFF00"/>
                </a:solidFill>
              </a:rPr>
              <a:t>Bersih</a:t>
            </a:r>
            <a:r>
              <a:rPr lang="en-US" sz="2400" b="1" dirty="0" smtClean="0">
                <a:solidFill>
                  <a:srgbClr val="FFFF00"/>
                </a:solidFill>
              </a:rPr>
              <a:t> </a:t>
            </a:r>
            <a:r>
              <a:rPr lang="en-US" sz="2400" b="1" dirty="0" err="1" smtClean="0">
                <a:solidFill>
                  <a:srgbClr val="FFFF00"/>
                </a:solidFill>
              </a:rPr>
              <a:t>dan</a:t>
            </a:r>
            <a:r>
              <a:rPr lang="en-US" sz="2400" b="1" dirty="0" smtClean="0">
                <a:solidFill>
                  <a:srgbClr val="FFFF00"/>
                </a:solidFill>
              </a:rPr>
              <a:t> </a:t>
            </a:r>
            <a:r>
              <a:rPr lang="en-US" sz="2400" b="1" dirty="0" err="1" smtClean="0">
                <a:solidFill>
                  <a:srgbClr val="FFFF00"/>
                </a:solidFill>
              </a:rPr>
              <a:t>berwibawa</a:t>
            </a:r>
            <a:endParaRPr lang="en-US" sz="2400" b="1" dirty="0" smtClean="0">
              <a:solidFill>
                <a:srgbClr val="FFFF00"/>
              </a:solidFill>
            </a:endParaRPr>
          </a:p>
          <a:p>
            <a:pPr marL="274320" indent="-274320" fontAlgn="auto">
              <a:spcAft>
                <a:spcPts val="0"/>
              </a:spcAft>
              <a:buFont typeface="Wingdings" pitchFamily="2" charset="2"/>
              <a:buNone/>
              <a:defRPr/>
            </a:pPr>
            <a:endParaRPr lang="id-ID" sz="2400" b="1" dirty="0">
              <a:solidFill>
                <a:srgbClr val="FFFF00"/>
              </a:solidFill>
            </a:endParaRPr>
          </a:p>
        </p:txBody>
      </p:sp>
      <p:sp>
        <p:nvSpPr>
          <p:cNvPr id="4" name="Rectangle 3"/>
          <p:cNvSpPr/>
          <p:nvPr/>
        </p:nvSpPr>
        <p:spPr bwMode="auto">
          <a:xfrm>
            <a:off x="0" y="304800"/>
            <a:ext cx="6400800" cy="685800"/>
          </a:xfrm>
          <a:prstGeom prst="rect">
            <a:avLst/>
          </a:prstGeom>
          <a:solidFill>
            <a:schemeClr val="accent6"/>
          </a:solidFill>
          <a:ln w="12700" cap="sq" cmpd="sng" algn="ctr">
            <a:solidFill>
              <a:schemeClr val="tx1"/>
            </a:solidFill>
            <a:prstDash val="solid"/>
            <a:miter lim="800000"/>
            <a:headEnd type="none" w="sm" len="sm"/>
            <a:tailEnd type="none" w="sm" len="sm"/>
          </a:ln>
          <a:effectLst/>
        </p:spPr>
        <p:txBody>
          <a:bodyPr wrap="none"/>
          <a:lstStyle/>
          <a:p>
            <a:pPr>
              <a:defRPr/>
            </a:pPr>
            <a:r>
              <a:rPr lang="id-ID" sz="3200" dirty="0">
                <a:solidFill>
                  <a:schemeClr val="bg1"/>
                </a:solidFill>
              </a:rPr>
              <a:t>  Lima Misi  Kementerian Agama</a:t>
            </a:r>
            <a:endParaRPr lang="id-ID" sz="3200" i="1"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Windows_7_Islamic_wallpaper_by_islamicwallpe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Content Placeholder 2"/>
          <p:cNvSpPr txBox="1">
            <a:spLocks/>
          </p:cNvSpPr>
          <p:nvPr/>
        </p:nvSpPr>
        <p:spPr>
          <a:xfrm>
            <a:off x="533400" y="4191000"/>
            <a:ext cx="8229600" cy="236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Yang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memakmurkan</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masjid-masjid</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Allah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hanyalah</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orang-orang</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yang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beriman</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kepada</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Allah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dan</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hari</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1" u="none" strike="noStrike" kern="1200" cap="none" spc="0" normalizeH="0" baseline="0" noProof="0" dirty="0" err="1" smtClean="0">
                <a:ln>
                  <a:noFill/>
                </a:ln>
                <a:solidFill>
                  <a:srgbClr val="FF0000"/>
                </a:solidFill>
                <a:effectLst/>
                <a:uLnTx/>
                <a:uFillTx/>
                <a:latin typeface="+mn-lt"/>
                <a:ea typeface="+mn-ea"/>
                <a:cs typeface="+mn-cs"/>
              </a:rPr>
              <a:t>akhirat</a:t>
            </a:r>
            <a:r>
              <a:rPr kumimoji="0" lang="en-US" sz="2400" b="1" i="1" u="none" strike="noStrike" kern="1200" cap="none" spc="0" normalizeH="0" baseline="0" noProof="0" dirty="0" smtClean="0">
                <a:ln>
                  <a:noFill/>
                </a:ln>
                <a:solidFill>
                  <a:srgbClr val="FF0000"/>
                </a:solidFill>
                <a:effectLst/>
                <a:uLnTx/>
                <a:uFillTx/>
                <a:latin typeface="+mn-lt"/>
                <a:ea typeface="+mn-ea"/>
                <a:cs typeface="+mn-cs"/>
              </a:rPr>
              <a:t>,</a:t>
            </a:r>
            <a:r>
              <a:rPr kumimoji="0" lang="en-US" sz="2400" b="1" i="1" u="none" strike="noStrike" kern="1200" cap="none" spc="0" normalizeH="0" noProof="0" dirty="0" smtClean="0">
                <a:ln>
                  <a:noFill/>
                </a:ln>
                <a:solidFill>
                  <a:srgbClr val="FF0000"/>
                </a:solidFill>
                <a:effectLst/>
                <a:uLnTx/>
                <a:uFillTx/>
                <a:latin typeface="+mn-lt"/>
                <a:ea typeface="+mn-ea"/>
                <a:cs typeface="+mn-cs"/>
              </a:rPr>
              <a:t> </a:t>
            </a:r>
            <a:r>
              <a:rPr kumimoji="0" lang="en-US" sz="2400" b="1" i="1" u="none" strike="noStrike" kern="1200" cap="none" spc="0" normalizeH="0" noProof="0" dirty="0" err="1" smtClean="0">
                <a:ln>
                  <a:noFill/>
                </a:ln>
                <a:solidFill>
                  <a:srgbClr val="FF0000"/>
                </a:solidFill>
                <a:effectLst/>
                <a:uLnTx/>
                <a:uFillTx/>
                <a:latin typeface="+mn-lt"/>
                <a:ea typeface="+mn-ea"/>
                <a:cs typeface="+mn-cs"/>
              </a:rPr>
              <a:t>melaksanakan</a:t>
            </a:r>
            <a:r>
              <a:rPr kumimoji="0" lang="en-US" sz="2400" b="1" i="1" u="none" strike="noStrike" kern="1200" cap="none" spc="0" normalizeH="0" noProof="0" dirty="0" smtClean="0">
                <a:ln>
                  <a:noFill/>
                </a:ln>
                <a:solidFill>
                  <a:srgbClr val="FF0000"/>
                </a:solidFill>
                <a:effectLst/>
                <a:uLnTx/>
                <a:uFillTx/>
                <a:latin typeface="+mn-lt"/>
                <a:ea typeface="+mn-ea"/>
                <a:cs typeface="+mn-cs"/>
              </a:rPr>
              <a:t> </a:t>
            </a:r>
            <a:r>
              <a:rPr kumimoji="0" lang="en-US" sz="2400" b="1" i="1" u="none" strike="noStrike" kern="1200" cap="none" spc="0" normalizeH="0" noProof="0" dirty="0" err="1" smtClean="0">
                <a:ln>
                  <a:noFill/>
                </a:ln>
                <a:solidFill>
                  <a:srgbClr val="FF0000"/>
                </a:solidFill>
                <a:effectLst/>
                <a:uLnTx/>
                <a:uFillTx/>
                <a:latin typeface="+mn-lt"/>
                <a:ea typeface="+mn-ea"/>
                <a:cs typeface="+mn-cs"/>
              </a:rPr>
              <a:t>shalat</a:t>
            </a:r>
            <a:r>
              <a:rPr kumimoji="0" lang="en-US" sz="2400" b="1" i="1" u="none" strike="noStrike" kern="1200" cap="none" spc="0" normalizeH="0" noProof="0" dirty="0" smtClean="0">
                <a:ln>
                  <a:noFill/>
                </a:ln>
                <a:solidFill>
                  <a:srgbClr val="FF0000"/>
                </a:solidFill>
                <a:effectLst/>
                <a:uLnTx/>
                <a:uFillTx/>
                <a:latin typeface="+mn-lt"/>
                <a:ea typeface="+mn-ea"/>
                <a:cs typeface="+mn-cs"/>
              </a:rPr>
              <a:t>, </a:t>
            </a:r>
            <a:r>
              <a:rPr kumimoji="0" lang="en-US" sz="2400" b="1" i="1" u="none" strike="noStrike" kern="1200" cap="none" spc="0" normalizeH="0" noProof="0" dirty="0" err="1" smtClean="0">
                <a:ln>
                  <a:noFill/>
                </a:ln>
                <a:solidFill>
                  <a:srgbClr val="FF0000"/>
                </a:solidFill>
                <a:effectLst/>
                <a:uLnTx/>
                <a:uFillTx/>
                <a:latin typeface="+mn-lt"/>
                <a:ea typeface="+mn-ea"/>
                <a:cs typeface="+mn-cs"/>
              </a:rPr>
              <a:t>menunaikan</a:t>
            </a:r>
            <a:r>
              <a:rPr kumimoji="0" lang="en-US" sz="2400" b="1" i="1" u="none" strike="noStrike" kern="1200" cap="none" spc="0" normalizeH="0" noProof="0" dirty="0" smtClean="0">
                <a:ln>
                  <a:noFill/>
                </a:ln>
                <a:solidFill>
                  <a:srgbClr val="FF0000"/>
                </a:solidFill>
                <a:effectLst/>
                <a:uLnTx/>
                <a:uFillTx/>
                <a:latin typeface="+mn-lt"/>
                <a:ea typeface="+mn-ea"/>
                <a:cs typeface="+mn-cs"/>
              </a:rPr>
              <a:t> </a:t>
            </a:r>
            <a:r>
              <a:rPr kumimoji="0" lang="en-US" sz="2400" b="1" i="1" u="none" strike="noStrike" kern="1200" cap="none" spc="0" normalizeH="0" noProof="0" dirty="0" err="1" smtClean="0">
                <a:ln>
                  <a:noFill/>
                </a:ln>
                <a:solidFill>
                  <a:srgbClr val="FF0000"/>
                </a:solidFill>
                <a:effectLst/>
                <a:uLnTx/>
                <a:uFillTx/>
                <a:latin typeface="+mn-lt"/>
                <a:ea typeface="+mn-ea"/>
                <a:cs typeface="+mn-cs"/>
              </a:rPr>
              <a:t>zakat</a:t>
            </a:r>
            <a:r>
              <a:rPr lang="en-US" sz="2400" b="1" i="1" dirty="0" smtClean="0">
                <a:solidFill>
                  <a:srgbClr val="FF0000"/>
                </a:solidFill>
              </a:rPr>
              <a:t>, </a:t>
            </a:r>
            <a:r>
              <a:rPr lang="en-US" sz="2400" b="1" i="1" dirty="0" err="1" smtClean="0">
                <a:solidFill>
                  <a:srgbClr val="FF0000"/>
                </a:solidFill>
              </a:rPr>
              <a:t>dan</a:t>
            </a:r>
            <a:r>
              <a:rPr lang="en-US" sz="2400" b="1" i="1" dirty="0" smtClean="0">
                <a:solidFill>
                  <a:srgbClr val="FF0000"/>
                </a:solidFill>
              </a:rPr>
              <a:t> </a:t>
            </a:r>
            <a:r>
              <a:rPr lang="en-US" sz="2400" b="1" i="1" dirty="0" err="1" smtClean="0">
                <a:solidFill>
                  <a:srgbClr val="FF0000"/>
                </a:solidFill>
              </a:rPr>
              <a:t>takut</a:t>
            </a:r>
            <a:r>
              <a:rPr lang="en-US" sz="2400" b="1" i="1" dirty="0" smtClean="0">
                <a:solidFill>
                  <a:srgbClr val="FF0000"/>
                </a:solidFill>
              </a:rPr>
              <a:t> </a:t>
            </a:r>
            <a:r>
              <a:rPr lang="en-US" sz="2400" b="1" i="1" dirty="0" err="1" smtClean="0">
                <a:solidFill>
                  <a:srgbClr val="FF0000"/>
                </a:solidFill>
              </a:rPr>
              <a:t>hanya</a:t>
            </a:r>
            <a:r>
              <a:rPr lang="en-US" sz="2400" b="1" i="1" dirty="0" smtClean="0">
                <a:solidFill>
                  <a:srgbClr val="FF0000"/>
                </a:solidFill>
              </a:rPr>
              <a:t> </a:t>
            </a:r>
            <a:r>
              <a:rPr lang="en-US" sz="2400" b="1" i="1" dirty="0" err="1" smtClean="0">
                <a:solidFill>
                  <a:srgbClr val="FF0000"/>
                </a:solidFill>
              </a:rPr>
              <a:t>kepada</a:t>
            </a:r>
            <a:r>
              <a:rPr lang="en-US" sz="2400" b="1" i="1" dirty="0" smtClean="0">
                <a:solidFill>
                  <a:srgbClr val="FF0000"/>
                </a:solidFill>
              </a:rPr>
              <a:t> Allah. </a:t>
            </a:r>
            <a:r>
              <a:rPr lang="en-US" sz="2400" b="1" i="1" dirty="0" err="1" smtClean="0">
                <a:solidFill>
                  <a:srgbClr val="FF0000"/>
                </a:solidFill>
              </a:rPr>
              <a:t>Mudah-mudahan</a:t>
            </a:r>
            <a:r>
              <a:rPr lang="en-US" sz="2400" b="1" i="1" dirty="0" smtClean="0">
                <a:solidFill>
                  <a:srgbClr val="FF0000"/>
                </a:solidFill>
              </a:rPr>
              <a:t> </a:t>
            </a:r>
            <a:r>
              <a:rPr lang="en-US" sz="2400" b="1" i="1" dirty="0" err="1" smtClean="0">
                <a:solidFill>
                  <a:srgbClr val="FF0000"/>
                </a:solidFill>
              </a:rPr>
              <a:t>orang-orang</a:t>
            </a:r>
            <a:r>
              <a:rPr lang="en-US" sz="2400" b="1" i="1" dirty="0" smtClean="0">
                <a:solidFill>
                  <a:srgbClr val="FF0000"/>
                </a:solidFill>
              </a:rPr>
              <a:t> </a:t>
            </a:r>
            <a:r>
              <a:rPr lang="en-US" sz="2400" b="1" i="1" dirty="0" err="1" smtClean="0">
                <a:solidFill>
                  <a:srgbClr val="FF0000"/>
                </a:solidFill>
              </a:rPr>
              <a:t>mukmin</a:t>
            </a:r>
            <a:r>
              <a:rPr lang="en-US" sz="2400" b="1" i="1" dirty="0" smtClean="0">
                <a:solidFill>
                  <a:srgbClr val="FF0000"/>
                </a:solidFill>
              </a:rPr>
              <a:t> </a:t>
            </a:r>
            <a:r>
              <a:rPr lang="en-US" sz="2400" b="1" i="1" dirty="0" err="1" smtClean="0">
                <a:solidFill>
                  <a:srgbClr val="FF0000"/>
                </a:solidFill>
              </a:rPr>
              <a:t>itu</a:t>
            </a:r>
            <a:r>
              <a:rPr lang="en-US" sz="2400" b="1" i="1" dirty="0" smtClean="0">
                <a:solidFill>
                  <a:srgbClr val="FF0000"/>
                </a:solidFill>
              </a:rPr>
              <a:t> </a:t>
            </a:r>
            <a:r>
              <a:rPr lang="en-US" sz="2400" b="1" i="1" dirty="0" err="1" smtClean="0">
                <a:solidFill>
                  <a:srgbClr val="FF0000"/>
                </a:solidFill>
              </a:rPr>
              <a:t>menjadi</a:t>
            </a:r>
            <a:r>
              <a:rPr lang="en-US" sz="2400" b="1" i="1" dirty="0" smtClean="0">
                <a:solidFill>
                  <a:srgbClr val="FF0000"/>
                </a:solidFill>
              </a:rPr>
              <a:t> </a:t>
            </a:r>
            <a:r>
              <a:rPr lang="en-US" sz="2400" b="1" i="1" dirty="0" err="1" smtClean="0">
                <a:solidFill>
                  <a:srgbClr val="FF0000"/>
                </a:solidFill>
              </a:rPr>
              <a:t>golongan</a:t>
            </a:r>
            <a:r>
              <a:rPr lang="en-US" sz="2400" b="1" i="1" dirty="0" smtClean="0">
                <a:solidFill>
                  <a:srgbClr val="FF0000"/>
                </a:solidFill>
              </a:rPr>
              <a:t> </a:t>
            </a:r>
            <a:r>
              <a:rPr lang="en-US" sz="2400" b="1" i="1" dirty="0" err="1" smtClean="0">
                <a:solidFill>
                  <a:srgbClr val="FF0000"/>
                </a:solidFill>
              </a:rPr>
              <a:t>orang</a:t>
            </a:r>
            <a:r>
              <a:rPr lang="en-US" sz="2400" b="1" i="1" dirty="0" smtClean="0">
                <a:solidFill>
                  <a:srgbClr val="FF0000"/>
                </a:solidFill>
              </a:rPr>
              <a:t> yang </a:t>
            </a:r>
            <a:r>
              <a:rPr lang="en-US" sz="2400" b="1" i="1" dirty="0" err="1" smtClean="0">
                <a:solidFill>
                  <a:srgbClr val="FF0000"/>
                </a:solidFill>
              </a:rPr>
              <a:t>mendapatkan</a:t>
            </a:r>
            <a:r>
              <a:rPr lang="en-US" sz="2400" b="1" i="1" dirty="0" smtClean="0">
                <a:solidFill>
                  <a:srgbClr val="FF0000"/>
                </a:solidFill>
              </a:rPr>
              <a:t> </a:t>
            </a:r>
            <a:r>
              <a:rPr lang="en-US" sz="2400" b="1" i="1" dirty="0" err="1" smtClean="0">
                <a:solidFill>
                  <a:srgbClr val="FF0000"/>
                </a:solidFill>
              </a:rPr>
              <a:t>hidayah</a:t>
            </a:r>
            <a:r>
              <a:rPr lang="en-US" sz="2400" b="1" i="1" dirty="0" smtClean="0">
                <a:solidFill>
                  <a:srgbClr val="FF0000"/>
                </a:solidFill>
              </a:rPr>
              <a:t>. </a:t>
            </a:r>
            <a:r>
              <a:rPr kumimoji="0" lang="en-US" b="1" i="1" u="none" strike="noStrike" kern="1200" cap="none" spc="0" normalizeH="0" baseline="0" noProof="0" dirty="0" smtClean="0">
                <a:ln>
                  <a:noFill/>
                </a:ln>
                <a:solidFill>
                  <a:srgbClr val="FF0000"/>
                </a:solidFill>
                <a:effectLst/>
                <a:uLnTx/>
                <a:uFillTx/>
                <a:latin typeface="+mn-lt"/>
                <a:ea typeface="+mn-ea"/>
                <a:cs typeface="+mn-cs"/>
              </a:rPr>
              <a:t>(QS. At-Taubah:18)</a:t>
            </a:r>
            <a:endParaRPr kumimoji="0" lang="en-US" sz="2000" b="1" i="1" u="none" strike="noStrike" kern="1200" cap="none" spc="0" normalizeH="0" baseline="0" noProof="0" dirty="0">
              <a:ln>
                <a:noFill/>
              </a:ln>
              <a:solidFill>
                <a:srgbClr val="FF0000"/>
              </a:solidFill>
              <a:effectLst/>
              <a:uLnTx/>
              <a:uFillTx/>
              <a:latin typeface="+mn-lt"/>
              <a:ea typeface="+mn-ea"/>
              <a:cs typeface="+mn-cs"/>
            </a:endParaRPr>
          </a:p>
        </p:txBody>
      </p:sp>
      <p:pic>
        <p:nvPicPr>
          <p:cNvPr id="6" name="Picture 3"/>
          <p:cNvPicPr>
            <a:picLocks noChangeAspect="1" noChangeArrowheads="1"/>
          </p:cNvPicPr>
          <p:nvPr/>
        </p:nvPicPr>
        <p:blipFill>
          <a:blip r:embed="rId3"/>
          <a:srcRect/>
          <a:stretch>
            <a:fillRect/>
          </a:stretch>
        </p:blipFill>
        <p:spPr bwMode="auto">
          <a:xfrm>
            <a:off x="457200" y="1371600"/>
            <a:ext cx="8382000" cy="2722262"/>
          </a:xfrm>
          <a:prstGeom prst="rect">
            <a:avLst/>
          </a:prstGeom>
          <a:noFill/>
          <a:ln w="9525">
            <a:noFill/>
            <a:miter lim="800000"/>
            <a:headEnd/>
            <a:tailEnd/>
          </a:ln>
          <a:effectLst/>
        </p:spPr>
      </p:pic>
      <p:sp>
        <p:nvSpPr>
          <p:cNvPr id="9" name="Rectangle 8"/>
          <p:cNvSpPr/>
          <p:nvPr/>
        </p:nvSpPr>
        <p:spPr>
          <a:xfrm>
            <a:off x="228600" y="228600"/>
            <a:ext cx="3276600" cy="609600"/>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id-ID" sz="2800" b="1" dirty="0" smtClean="0"/>
              <a:t>Firman Allah : </a:t>
            </a:r>
            <a:endParaRPr lang="id-ID" sz="28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3000"/>
                                        <p:tgtEl>
                                          <p:spTgt spid="9"/>
                                        </p:tgtEl>
                                      </p:cBhvr>
                                    </p:animEffect>
                                  </p:childTnLst>
                                </p:cTn>
                              </p:par>
                              <p:par>
                                <p:cTn id="8" presetID="2"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1+#ppt_w/2"/>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lack powerpoint 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457200"/>
            <a:ext cx="8305800" cy="838200"/>
          </a:xfrm>
        </p:spPr>
        <p:txBody>
          <a:bodyPr>
            <a:noAutofit/>
          </a:bodyPr>
          <a:lstStyle/>
          <a:p>
            <a:pPr algn="ctr"/>
            <a:r>
              <a:rPr lang="id-ID" sz="3600" dirty="0" smtClean="0">
                <a:solidFill>
                  <a:schemeClr val="bg1"/>
                </a:solidFill>
              </a:rPr>
              <a:t>Data Masjid Di Provinsi Bengkulu :</a:t>
            </a:r>
            <a:br>
              <a:rPr lang="id-ID" sz="3600" dirty="0" smtClean="0">
                <a:solidFill>
                  <a:schemeClr val="bg1"/>
                </a:solidFill>
              </a:rPr>
            </a:br>
            <a:r>
              <a:rPr lang="id-ID" sz="3600" dirty="0" smtClean="0">
                <a:solidFill>
                  <a:schemeClr val="bg1"/>
                </a:solidFill>
              </a:rPr>
              <a:t>Tahun 2014 </a:t>
            </a:r>
            <a:endParaRPr lang="id-ID" sz="3600" dirty="0">
              <a:solidFill>
                <a:schemeClr val="bg1"/>
              </a:solidFill>
            </a:endParaRPr>
          </a:p>
        </p:txBody>
      </p:sp>
      <p:sp>
        <p:nvSpPr>
          <p:cNvPr id="3" name="Title 1"/>
          <p:cNvSpPr txBox="1">
            <a:spLocks/>
          </p:cNvSpPr>
          <p:nvPr/>
        </p:nvSpPr>
        <p:spPr>
          <a:xfrm>
            <a:off x="838200" y="1600200"/>
            <a:ext cx="8305800" cy="4495800"/>
          </a:xfrm>
          <a:prstGeom prst="rect">
            <a:avLst/>
          </a:prstGeom>
        </p:spPr>
        <p:style>
          <a:lnRef idx="3">
            <a:schemeClr val="lt1"/>
          </a:lnRef>
          <a:fillRef idx="1">
            <a:schemeClr val="dk1"/>
          </a:fillRef>
          <a:effectRef idx="1">
            <a:schemeClr val="dk1"/>
          </a:effectRef>
          <a:fontRef idx="minor">
            <a:schemeClr val="lt1"/>
          </a:fontRef>
        </p:style>
        <p:txBody>
          <a:bodyPr vert="horz" lIns="0" tIns="45720" rIns="0" bIns="0" anchor="b">
            <a:normAutofit fontScale="60000" lnSpcReduction="20000"/>
            <a:scene3d>
              <a:camera prst="orthographicFront"/>
              <a:lightRig rig="freezing" dir="t">
                <a:rot lat="0" lon="0" rev="5640000"/>
              </a:lightRig>
            </a:scene3d>
            <a:sp3d prstMaterial="flat">
              <a:contourClr>
                <a:schemeClr val="tx2"/>
              </a:contourClr>
            </a:sp3d>
          </a:bodyPr>
          <a:lstStyle/>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dirty="0" smtClean="0">
                <a:solidFill>
                  <a:schemeClr val="bg1"/>
                </a:solidFill>
                <a:latin typeface="+mj-lt"/>
                <a:ea typeface="+mj-ea"/>
                <a:cs typeface="+mj-cs"/>
              </a:rPr>
              <a:t>Kota Bengkulu			: 367</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kumimoji="0" lang="id-ID" sz="5000" b="0" i="0" u="none" strike="noStrike" kern="1200" cap="none" spc="0" normalizeH="0" baseline="0" noProof="0" dirty="0" smtClean="0">
                <a:ln>
                  <a:noFill/>
                </a:ln>
                <a:solidFill>
                  <a:schemeClr val="bg1"/>
                </a:solidFill>
                <a:effectLst/>
                <a:uLnTx/>
                <a:uFillTx/>
                <a:latin typeface="+mj-lt"/>
                <a:ea typeface="+mj-ea"/>
                <a:cs typeface="+mj-cs"/>
              </a:rPr>
              <a:t>Kabupaten BU			:</a:t>
            </a:r>
            <a:r>
              <a:rPr kumimoji="0" lang="id-ID" sz="5000" b="0" i="0" u="none" strike="noStrike" kern="1200" cap="none" spc="0" normalizeH="0" noProof="0" dirty="0" smtClean="0">
                <a:ln>
                  <a:noFill/>
                </a:ln>
                <a:solidFill>
                  <a:schemeClr val="bg1"/>
                </a:solidFill>
                <a:effectLst/>
                <a:uLnTx/>
                <a:uFillTx/>
                <a:latin typeface="+mj-lt"/>
                <a:ea typeface="+mj-ea"/>
                <a:cs typeface="+mj-cs"/>
              </a:rPr>
              <a:t> 496</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baseline="0" dirty="0" smtClean="0">
                <a:solidFill>
                  <a:schemeClr val="bg1"/>
                </a:solidFill>
                <a:latin typeface="+mj-lt"/>
                <a:ea typeface="+mj-ea"/>
                <a:cs typeface="+mj-cs"/>
              </a:rPr>
              <a:t>Kabupaten</a:t>
            </a:r>
            <a:r>
              <a:rPr lang="id-ID" sz="5000" dirty="0" smtClean="0">
                <a:solidFill>
                  <a:schemeClr val="bg1"/>
                </a:solidFill>
                <a:latin typeface="+mj-lt"/>
                <a:ea typeface="+mj-ea"/>
                <a:cs typeface="+mj-cs"/>
              </a:rPr>
              <a:t>  MM			: 201</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dirty="0" smtClean="0">
                <a:solidFill>
                  <a:schemeClr val="bg1"/>
                </a:solidFill>
                <a:latin typeface="+mj-lt"/>
                <a:ea typeface="+mj-ea"/>
                <a:cs typeface="+mj-cs"/>
              </a:rPr>
              <a:t>Kabupaten Benteng		: 193</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dirty="0" smtClean="0">
                <a:solidFill>
                  <a:schemeClr val="bg1"/>
                </a:solidFill>
                <a:latin typeface="+mj-lt"/>
                <a:ea typeface="+mj-ea"/>
                <a:cs typeface="+mj-cs"/>
              </a:rPr>
              <a:t>Kabupaten Kepahiang		: 173</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dirty="0" smtClean="0">
                <a:solidFill>
                  <a:schemeClr val="bg1"/>
                </a:solidFill>
                <a:latin typeface="+mj-lt"/>
                <a:ea typeface="+mj-ea"/>
                <a:cs typeface="+mj-cs"/>
              </a:rPr>
              <a:t>Kabupaten RL			: 241</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dirty="0" smtClean="0">
                <a:solidFill>
                  <a:schemeClr val="bg1"/>
                </a:solidFill>
                <a:latin typeface="+mj-lt"/>
                <a:ea typeface="+mj-ea"/>
                <a:cs typeface="+mj-cs"/>
              </a:rPr>
              <a:t>Kabupaten Lebong		: 110</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dirty="0" smtClean="0">
                <a:solidFill>
                  <a:schemeClr val="bg1"/>
                </a:solidFill>
                <a:latin typeface="+mj-lt"/>
                <a:ea typeface="+mj-ea"/>
                <a:cs typeface="+mj-cs"/>
              </a:rPr>
              <a:t>Kabupaten Seluma		: 323</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dirty="0" smtClean="0">
                <a:solidFill>
                  <a:schemeClr val="bg1"/>
                </a:solidFill>
                <a:latin typeface="+mj-lt"/>
                <a:ea typeface="+mj-ea"/>
                <a:cs typeface="+mj-cs"/>
              </a:rPr>
              <a:t>Kabupaten BS			: 303</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r>
              <a:rPr lang="id-ID" sz="5000" dirty="0" smtClean="0">
                <a:solidFill>
                  <a:schemeClr val="bg1"/>
                </a:solidFill>
                <a:latin typeface="+mj-lt"/>
                <a:ea typeface="+mj-ea"/>
                <a:cs typeface="+mj-cs"/>
              </a:rPr>
              <a:t>Kabupaten Kaur			: 257</a:t>
            </a:r>
          </a:p>
          <a:p>
            <a:pPr marL="914400" marR="0" lvl="0" indent="-914400" algn="l" defTabSz="914400" rtl="0" eaLnBrk="1" fontAlgn="auto" latinLnBrk="0" hangingPunct="1">
              <a:lnSpc>
                <a:spcPct val="100000"/>
              </a:lnSpc>
              <a:spcBef>
                <a:spcPct val="0"/>
              </a:spcBef>
              <a:spcAft>
                <a:spcPts val="0"/>
              </a:spcAft>
              <a:buClrTx/>
              <a:buSzTx/>
              <a:tabLst/>
              <a:defRPr/>
            </a:pPr>
            <a:r>
              <a:rPr lang="id-ID" sz="5000" dirty="0" smtClean="0">
                <a:solidFill>
                  <a:schemeClr val="bg1"/>
                </a:solidFill>
                <a:latin typeface="+mj-lt"/>
                <a:ea typeface="+mj-ea"/>
                <a:cs typeface="+mj-cs"/>
              </a:rPr>
              <a:t>	</a:t>
            </a:r>
            <a:r>
              <a:rPr lang="id-ID" sz="5000" b="1" dirty="0" smtClean="0">
                <a:solidFill>
                  <a:schemeClr val="bg1"/>
                </a:solidFill>
                <a:latin typeface="+mj-lt"/>
                <a:ea typeface="+mj-ea"/>
                <a:cs typeface="+mj-cs"/>
              </a:rPr>
              <a:t>TOTAL 				: 2.264  Masjid</a:t>
            </a:r>
          </a:p>
          <a:p>
            <a:pPr marL="914400" marR="0" lvl="0" indent="-914400" algn="l" defTabSz="914400" rtl="0" eaLnBrk="1" fontAlgn="auto" latinLnBrk="0" hangingPunct="1">
              <a:lnSpc>
                <a:spcPct val="100000"/>
              </a:lnSpc>
              <a:spcBef>
                <a:spcPct val="0"/>
              </a:spcBef>
              <a:spcAft>
                <a:spcPts val="0"/>
              </a:spcAft>
              <a:buClrTx/>
              <a:buSzTx/>
              <a:buFontTx/>
              <a:buAutoNum type="arabicPeriod"/>
              <a:tabLst/>
              <a:defRPr/>
            </a:pPr>
            <a:endParaRPr kumimoji="0" lang="id-ID" sz="5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9" descr="star"/>
          <p:cNvPicPr>
            <a:picLocks noChangeAspect="1" noChangeArrowheads="1" noCrop="1"/>
          </p:cNvPicPr>
          <p:nvPr/>
        </p:nvPicPr>
        <p:blipFill>
          <a:blip r:embed="rId3"/>
          <a:srcRect/>
          <a:stretch>
            <a:fillRect/>
          </a:stretch>
        </p:blipFill>
        <p:spPr bwMode="auto">
          <a:xfrm>
            <a:off x="0" y="0"/>
            <a:ext cx="9156753" cy="6858000"/>
          </a:xfrm>
          <a:prstGeom prst="rect">
            <a:avLst/>
          </a:prstGeom>
          <a:noFill/>
          <a:ln w="9525">
            <a:noFill/>
            <a:miter lim="800000"/>
            <a:headEnd/>
            <a:tailEnd/>
          </a:ln>
        </p:spPr>
      </p:pic>
      <p:pic>
        <p:nvPicPr>
          <p:cNvPr id="75779" name="Picture 5" descr="alat.png"/>
          <p:cNvPicPr>
            <a:picLocks noChangeAspect="1"/>
          </p:cNvPicPr>
          <p:nvPr/>
        </p:nvPicPr>
        <p:blipFill>
          <a:blip r:embed="rId4"/>
          <a:srcRect/>
          <a:stretch>
            <a:fillRect/>
          </a:stretch>
        </p:blipFill>
        <p:spPr bwMode="auto">
          <a:xfrm>
            <a:off x="-304800" y="0"/>
            <a:ext cx="9144000" cy="6858000"/>
          </a:xfrm>
          <a:prstGeom prst="rect">
            <a:avLst/>
          </a:prstGeom>
          <a:noFill/>
          <a:ln w="9525">
            <a:noFill/>
            <a:miter lim="800000"/>
            <a:headEnd/>
            <a:tailEnd/>
          </a:ln>
        </p:spPr>
      </p:pic>
      <p:pic>
        <p:nvPicPr>
          <p:cNvPr id="7" name="Picture 6" descr="pendengaran.png"/>
          <p:cNvPicPr>
            <a:picLocks noChangeAspect="1"/>
          </p:cNvPicPr>
          <p:nvPr/>
        </p:nvPicPr>
        <p:blipFill>
          <a:blip r:embed="rId5"/>
          <a:srcRect/>
          <a:stretch>
            <a:fillRect/>
          </a:stretch>
        </p:blipFill>
        <p:spPr bwMode="auto">
          <a:xfrm>
            <a:off x="0" y="762000"/>
            <a:ext cx="4725038" cy="3703638"/>
          </a:xfrm>
          <a:prstGeom prst="rect">
            <a:avLst/>
          </a:prstGeom>
          <a:noFill/>
          <a:ln w="9525">
            <a:noFill/>
            <a:miter lim="800000"/>
            <a:headEnd/>
            <a:tailEnd/>
          </a:ln>
        </p:spPr>
      </p:pic>
      <p:pic>
        <p:nvPicPr>
          <p:cNvPr id="12" name="Picture 11" descr="eye.png"/>
          <p:cNvPicPr>
            <a:picLocks noChangeAspect="1"/>
          </p:cNvPicPr>
          <p:nvPr/>
        </p:nvPicPr>
        <p:blipFill>
          <a:blip r:embed="rId6"/>
          <a:srcRect/>
          <a:stretch>
            <a:fillRect/>
          </a:stretch>
        </p:blipFill>
        <p:spPr bwMode="auto">
          <a:xfrm>
            <a:off x="0" y="762000"/>
            <a:ext cx="4725038" cy="3513138"/>
          </a:xfrm>
          <a:prstGeom prst="rect">
            <a:avLst/>
          </a:prstGeom>
          <a:noFill/>
          <a:ln w="9525">
            <a:noFill/>
            <a:miter lim="800000"/>
            <a:headEnd/>
            <a:tailEnd/>
          </a:ln>
        </p:spPr>
      </p:pic>
      <p:sp>
        <p:nvSpPr>
          <p:cNvPr id="9" name="TextBox 8"/>
          <p:cNvSpPr txBox="1"/>
          <p:nvPr/>
        </p:nvSpPr>
        <p:spPr>
          <a:xfrm>
            <a:off x="3052783" y="381000"/>
            <a:ext cx="5966874" cy="1200150"/>
          </a:xfrm>
          <a:prstGeom prst="rect">
            <a:avLst/>
          </a:prstGeom>
          <a:noFill/>
          <a:effectLst>
            <a:outerShdw blurRad="114300" dir="2700000" algn="tl" rotWithShape="0">
              <a:schemeClr val="bg1"/>
            </a:outerShdw>
          </a:effectLst>
        </p:spPr>
        <p:txBody>
          <a:bodyPr wrap="none">
            <a:spAutoFit/>
          </a:bodyPr>
          <a:lstStyle/>
          <a:p>
            <a:pPr eaLnBrk="1" fontAlgn="auto" hangingPunct="1">
              <a:spcBef>
                <a:spcPts val="0"/>
              </a:spcBef>
              <a:spcAft>
                <a:spcPts val="0"/>
              </a:spcAft>
              <a:tabLst>
                <a:tab pos="4003675" algn="l"/>
              </a:tabLst>
              <a:defRPr/>
            </a:pPr>
            <a:r>
              <a:rPr lang="fi-FI" sz="3600" dirty="0">
                <a:solidFill>
                  <a:srgbClr val="FFFF00"/>
                </a:solidFill>
                <a:latin typeface="Britannic Bold" pitchFamily="34" charset="0"/>
                <a:cs typeface="Times New Roman" pitchFamily="18" charset="0"/>
              </a:rPr>
              <a:t>PERILAKU MANUSIA SANGAT </a:t>
            </a:r>
          </a:p>
          <a:p>
            <a:pPr eaLnBrk="1" fontAlgn="auto" hangingPunct="1">
              <a:spcBef>
                <a:spcPts val="0"/>
              </a:spcBef>
              <a:spcAft>
                <a:spcPts val="0"/>
              </a:spcAft>
              <a:tabLst>
                <a:tab pos="4003675" algn="l"/>
              </a:tabLst>
              <a:defRPr/>
            </a:pPr>
            <a:r>
              <a:rPr lang="fi-FI" sz="3600" dirty="0">
                <a:solidFill>
                  <a:srgbClr val="FFFF00"/>
                </a:solidFill>
                <a:latin typeface="Britannic Bold" pitchFamily="34" charset="0"/>
                <a:cs typeface="Times New Roman" pitchFamily="18" charset="0"/>
              </a:rPr>
              <a:t>DIPENGARUHI OLEH :</a:t>
            </a:r>
            <a:endParaRPr lang="en-US" sz="3600" dirty="0">
              <a:solidFill>
                <a:srgbClr val="FFFF00"/>
              </a:solidFill>
              <a:latin typeface="Britannic Bold" pitchFamily="34" charset="0"/>
              <a:cs typeface="Times New Roman" pitchFamily="18" charset="0"/>
            </a:endParaRPr>
          </a:p>
        </p:txBody>
      </p:sp>
      <p:sp>
        <p:nvSpPr>
          <p:cNvPr id="10" name="TextBox 9"/>
          <p:cNvSpPr txBox="1"/>
          <p:nvPr/>
        </p:nvSpPr>
        <p:spPr>
          <a:xfrm>
            <a:off x="2971482" y="1752601"/>
            <a:ext cx="5348348" cy="708025"/>
          </a:xfrm>
          <a:prstGeom prst="rect">
            <a:avLst/>
          </a:prstGeom>
          <a:noFill/>
          <a:effectLst>
            <a:outerShdw blurRad="114300" dir="2700000" algn="tl" rotWithShape="0">
              <a:schemeClr val="bg1"/>
            </a:outerShdw>
          </a:effectLst>
        </p:spPr>
        <p:txBody>
          <a:bodyPr wrap="none">
            <a:spAutoFit/>
          </a:bodyPr>
          <a:lstStyle/>
          <a:p>
            <a:pPr algn="ctr" eaLnBrk="1" fontAlgn="auto" hangingPunct="1">
              <a:spcBef>
                <a:spcPts val="0"/>
              </a:spcBef>
              <a:spcAft>
                <a:spcPts val="0"/>
              </a:spcAft>
              <a:tabLst>
                <a:tab pos="4003675" algn="l"/>
              </a:tabLst>
              <a:defRPr/>
            </a:pPr>
            <a:r>
              <a:rPr lang="fi-FI" sz="4000" dirty="0">
                <a:solidFill>
                  <a:prstClr val="white"/>
                </a:solidFill>
                <a:latin typeface="Calibri"/>
                <a:cs typeface="Times New Roman" pitchFamily="18" charset="0"/>
              </a:rPr>
              <a:t>1. Pendengaran (Telinga)</a:t>
            </a:r>
            <a:endParaRPr lang="en-US" sz="4000" dirty="0">
              <a:solidFill>
                <a:prstClr val="white"/>
              </a:solidFill>
              <a:latin typeface="Calibri"/>
              <a:cs typeface="Times New Roman" pitchFamily="18" charset="0"/>
            </a:endParaRPr>
          </a:p>
        </p:txBody>
      </p:sp>
      <p:sp>
        <p:nvSpPr>
          <p:cNvPr id="11" name="TextBox 10"/>
          <p:cNvSpPr txBox="1"/>
          <p:nvPr/>
        </p:nvSpPr>
        <p:spPr>
          <a:xfrm>
            <a:off x="3046407" y="2514601"/>
            <a:ext cx="4650112" cy="708025"/>
          </a:xfrm>
          <a:prstGeom prst="rect">
            <a:avLst/>
          </a:prstGeom>
          <a:noFill/>
          <a:effectLst>
            <a:outerShdw blurRad="114300" dir="2700000" algn="tl" rotWithShape="0">
              <a:schemeClr val="bg1"/>
            </a:outerShdw>
          </a:effectLst>
        </p:spPr>
        <p:txBody>
          <a:bodyPr wrap="none">
            <a:spAutoFit/>
          </a:bodyPr>
          <a:lstStyle/>
          <a:p>
            <a:pPr algn="ctr" eaLnBrk="1" fontAlgn="auto" hangingPunct="1">
              <a:spcBef>
                <a:spcPts val="0"/>
              </a:spcBef>
              <a:spcAft>
                <a:spcPts val="0"/>
              </a:spcAft>
              <a:tabLst>
                <a:tab pos="4003675" algn="l"/>
              </a:tabLst>
              <a:defRPr/>
            </a:pPr>
            <a:r>
              <a:rPr lang="fi-FI" sz="4000" dirty="0">
                <a:solidFill>
                  <a:prstClr val="white"/>
                </a:solidFill>
                <a:latin typeface="Calibri"/>
                <a:cs typeface="Times New Roman" pitchFamily="18" charset="0"/>
              </a:rPr>
              <a:t>2. Penglihatan (Mata)</a:t>
            </a:r>
            <a:endParaRPr lang="en-US" sz="4000" dirty="0">
              <a:solidFill>
                <a:prstClr val="white"/>
              </a:solidFill>
              <a:latin typeface="Calibri"/>
              <a:cs typeface="Times New Roman" pitchFamily="18" charset="0"/>
            </a:endParaRPr>
          </a:p>
        </p:txBody>
      </p:sp>
      <p:sp>
        <p:nvSpPr>
          <p:cNvPr id="14" name="TextBox 13"/>
          <p:cNvSpPr txBox="1"/>
          <p:nvPr/>
        </p:nvSpPr>
        <p:spPr>
          <a:xfrm>
            <a:off x="3048000" y="3276600"/>
            <a:ext cx="4908365" cy="708025"/>
          </a:xfrm>
          <a:prstGeom prst="rect">
            <a:avLst/>
          </a:prstGeom>
          <a:noFill/>
          <a:effectLst>
            <a:outerShdw blurRad="114300" dir="2700000" algn="tl" rotWithShape="0">
              <a:schemeClr val="bg1"/>
            </a:outerShdw>
          </a:effectLst>
        </p:spPr>
        <p:txBody>
          <a:bodyPr wrap="none">
            <a:spAutoFit/>
          </a:bodyPr>
          <a:lstStyle/>
          <a:p>
            <a:pPr algn="ctr" eaLnBrk="1" fontAlgn="auto" hangingPunct="1">
              <a:spcBef>
                <a:spcPts val="0"/>
              </a:spcBef>
              <a:spcAft>
                <a:spcPts val="0"/>
              </a:spcAft>
              <a:tabLst>
                <a:tab pos="4003675" algn="l"/>
              </a:tabLst>
              <a:defRPr/>
            </a:pPr>
            <a:r>
              <a:rPr lang="fi-FI" sz="4000" dirty="0">
                <a:solidFill>
                  <a:prstClr val="white"/>
                </a:solidFill>
                <a:latin typeface="Calibri"/>
                <a:cs typeface="Times New Roman" pitchFamily="18" charset="0"/>
              </a:rPr>
              <a:t>3. Penciuman (Hidung)</a:t>
            </a:r>
            <a:endParaRPr lang="en-US" sz="4000" dirty="0">
              <a:solidFill>
                <a:prstClr val="white"/>
              </a:solidFill>
              <a:latin typeface="Calibri"/>
              <a:cs typeface="Times New Roman" pitchFamily="18" charset="0"/>
            </a:endParaRPr>
          </a:p>
        </p:txBody>
      </p:sp>
      <p:sp>
        <p:nvSpPr>
          <p:cNvPr id="16" name="TextBox 15"/>
          <p:cNvSpPr txBox="1"/>
          <p:nvPr/>
        </p:nvSpPr>
        <p:spPr>
          <a:xfrm>
            <a:off x="3075101" y="4092576"/>
            <a:ext cx="3417841" cy="708025"/>
          </a:xfrm>
          <a:prstGeom prst="rect">
            <a:avLst/>
          </a:prstGeom>
          <a:noFill/>
          <a:effectLst>
            <a:outerShdw blurRad="114300" dir="2700000" algn="tl" rotWithShape="0">
              <a:schemeClr val="bg1"/>
            </a:outerShdw>
          </a:effectLst>
        </p:spPr>
        <p:txBody>
          <a:bodyPr wrap="none">
            <a:spAutoFit/>
          </a:bodyPr>
          <a:lstStyle/>
          <a:p>
            <a:pPr algn="ctr" eaLnBrk="1" fontAlgn="auto" hangingPunct="1">
              <a:spcBef>
                <a:spcPts val="0"/>
              </a:spcBef>
              <a:spcAft>
                <a:spcPts val="0"/>
              </a:spcAft>
              <a:tabLst>
                <a:tab pos="4003675" algn="l"/>
              </a:tabLst>
              <a:defRPr/>
            </a:pPr>
            <a:r>
              <a:rPr lang="fi-FI" sz="4000" dirty="0">
                <a:solidFill>
                  <a:prstClr val="white"/>
                </a:solidFill>
                <a:latin typeface="Calibri"/>
                <a:cs typeface="Times New Roman" pitchFamily="18" charset="0"/>
              </a:rPr>
              <a:t>4. Perasa (Kulit)</a:t>
            </a:r>
            <a:endParaRPr lang="en-US" sz="4000" dirty="0">
              <a:solidFill>
                <a:prstClr val="white"/>
              </a:solidFill>
              <a:latin typeface="Calibri"/>
              <a:cs typeface="Times New Roman" pitchFamily="18" charset="0"/>
            </a:endParaRPr>
          </a:p>
        </p:txBody>
      </p:sp>
      <p:pic>
        <p:nvPicPr>
          <p:cNvPr id="18" name="Musi1325.mp3">
            <a:hlinkClick r:id="" action="ppaction://media"/>
          </p:cNvPr>
          <p:cNvPicPr>
            <a:picLocks noRot="1" noChangeAspect="1"/>
          </p:cNvPicPr>
          <p:nvPr>
            <a:audioFile r:link="rId1"/>
          </p:nvPr>
        </p:nvPicPr>
        <p:blipFill>
          <a:blip r:embed="rId7"/>
          <a:srcRect/>
          <a:stretch>
            <a:fillRect/>
          </a:stretch>
        </p:blipFill>
        <p:spPr bwMode="auto">
          <a:xfrm>
            <a:off x="9371963" y="6553200"/>
            <a:ext cx="306075" cy="304800"/>
          </a:xfrm>
          <a:prstGeom prst="rect">
            <a:avLst/>
          </a:prstGeom>
          <a:noFill/>
          <a:ln w="9525">
            <a:noFill/>
            <a:miter lim="800000"/>
            <a:headEnd/>
            <a:tailEnd/>
          </a:ln>
        </p:spPr>
      </p:pic>
      <p:sp>
        <p:nvSpPr>
          <p:cNvPr id="19" name="TextBox 18"/>
          <p:cNvSpPr txBox="1"/>
          <p:nvPr/>
        </p:nvSpPr>
        <p:spPr>
          <a:xfrm>
            <a:off x="3100608" y="4857751"/>
            <a:ext cx="4248389" cy="1323975"/>
          </a:xfrm>
          <a:prstGeom prst="rect">
            <a:avLst/>
          </a:prstGeom>
          <a:noFill/>
          <a:effectLst>
            <a:outerShdw blurRad="114300" dir="2700000" algn="tl" rotWithShape="0">
              <a:schemeClr val="bg1"/>
            </a:outerShdw>
          </a:effectLst>
        </p:spPr>
        <p:txBody>
          <a:bodyPr wrap="none">
            <a:spAutoFit/>
          </a:bodyPr>
          <a:lstStyle/>
          <a:p>
            <a:pPr algn="ctr" eaLnBrk="1" fontAlgn="auto" hangingPunct="1">
              <a:spcBef>
                <a:spcPts val="0"/>
              </a:spcBef>
              <a:spcAft>
                <a:spcPts val="0"/>
              </a:spcAft>
              <a:tabLst>
                <a:tab pos="4003675" algn="l"/>
              </a:tabLst>
              <a:defRPr/>
            </a:pPr>
            <a:r>
              <a:rPr lang="fi-FI" sz="4000" dirty="0">
                <a:solidFill>
                  <a:prstClr val="white"/>
                </a:solidFill>
                <a:latin typeface="Calibri"/>
                <a:cs typeface="Times New Roman" pitchFamily="18" charset="0"/>
              </a:rPr>
              <a:t>5. Pengecap (Lidah)</a:t>
            </a:r>
          </a:p>
          <a:p>
            <a:pPr algn="ctr" eaLnBrk="1" fontAlgn="auto" hangingPunct="1">
              <a:spcBef>
                <a:spcPts val="0"/>
              </a:spcBef>
              <a:spcAft>
                <a:spcPts val="0"/>
              </a:spcAft>
              <a:tabLst>
                <a:tab pos="4003675" algn="l"/>
              </a:tabLst>
              <a:defRPr/>
            </a:pPr>
            <a:r>
              <a:rPr lang="en-US" sz="4000" dirty="0">
                <a:solidFill>
                  <a:prstClr val="white"/>
                </a:solidFill>
                <a:latin typeface="Calibri"/>
                <a:cs typeface="Times New Roman" pitchFamily="18" charset="0"/>
              </a:rPr>
              <a:t>6. </a:t>
            </a:r>
            <a:r>
              <a:rPr lang="en-US" sz="4000" dirty="0" err="1">
                <a:solidFill>
                  <a:prstClr val="white"/>
                </a:solidFill>
                <a:latin typeface="Calibri"/>
                <a:cs typeface="Times New Roman" pitchFamily="18" charset="0"/>
              </a:rPr>
              <a:t>Niat</a:t>
            </a:r>
            <a:r>
              <a:rPr lang="en-US" sz="4000" dirty="0">
                <a:solidFill>
                  <a:prstClr val="white"/>
                </a:solidFill>
                <a:latin typeface="Calibri"/>
                <a:cs typeface="Times New Roman" pitchFamily="18" charset="0"/>
              </a:rPr>
              <a:t> (</a:t>
            </a:r>
            <a:r>
              <a:rPr lang="en-US" sz="4000" dirty="0" err="1">
                <a:solidFill>
                  <a:prstClr val="white"/>
                </a:solidFill>
                <a:latin typeface="Calibri"/>
                <a:cs typeface="Times New Roman" pitchFamily="18" charset="0"/>
              </a:rPr>
              <a:t>H</a:t>
            </a:r>
            <a:r>
              <a:rPr lang="en-US" sz="4000">
                <a:solidFill>
                  <a:prstClr val="white"/>
                </a:solidFill>
                <a:latin typeface="Calibri"/>
                <a:cs typeface="Times New Roman" pitchFamily="18" charset="0"/>
              </a:rPr>
              <a:t>ati</a:t>
            </a:r>
            <a:r>
              <a:rPr lang="en-US" sz="4000" dirty="0">
                <a:solidFill>
                  <a:prstClr val="white"/>
                </a:solidFill>
                <a:latin typeface="Calibri"/>
                <a:cs typeface="Times New Roman"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37982" fill="hold"/>
                                        <p:tgtEl>
                                          <p:spTgt spid="1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0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000"/>
                                        <p:tgtEl>
                                          <p:spTgt spid="11"/>
                                        </p:tgtEl>
                                      </p:cBhvr>
                                    </p:animEffect>
                                  </p:childTnLst>
                                </p:cTn>
                              </p:par>
                              <p:par>
                                <p:cTn id="25" presetID="10" presetClass="exit" presetSubtype="0" fill="hold" nodeType="withEffect">
                                  <p:stCondLst>
                                    <p:cond delay="0"/>
                                  </p:stCondLst>
                                  <p:childTnLst>
                                    <p:animEffect transition="out" filter="fad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2000"/>
                                        <p:tgtEl>
                                          <p:spTgt spid="14"/>
                                        </p:tgtEl>
                                      </p:cBhvr>
                                    </p:animEffect>
                                  </p:childTnLst>
                                </p:cTn>
                              </p:par>
                              <p:par>
                                <p:cTn id="36" presetID="10" presetClass="exit" presetSubtype="0" fill="hold" nodeType="withEffect">
                                  <p:stCondLst>
                                    <p:cond delay="0"/>
                                  </p:stCondLst>
                                  <p:childTnLst>
                                    <p:animEffect transition="out" filter="fade">
                                      <p:cBhvr>
                                        <p:cTn id="37" dur="1000"/>
                                        <p:tgtEl>
                                          <p:spTgt spid="12"/>
                                        </p:tgtEl>
                                      </p:cBhvr>
                                    </p:animEffect>
                                    <p:set>
                                      <p:cBhvr>
                                        <p:cTn id="38" dur="1" fill="hold">
                                          <p:stCondLst>
                                            <p:cond delay="999"/>
                                          </p:stCondLst>
                                        </p:cTn>
                                        <p:tgtEl>
                                          <p:spTgt spid="1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2000"/>
                                        <p:tgtEl>
                                          <p:spTgt spid="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9" repeatCount="indefinite" fill="hold" display="0">
                  <p:stCondLst>
                    <p:cond delay="indefinite"/>
                  </p:stCondLst>
                  <p:endCondLst>
                    <p:cond evt="onPrev" delay="0">
                      <p:tgtEl>
                        <p:sldTgt/>
                      </p:tgtEl>
                    </p:cond>
                    <p:cond evt="onStopAudio" delay="0">
                      <p:tgtEl>
                        <p:sldTgt/>
                      </p:tgtEl>
                    </p:cond>
                    <p:cond evt="onNext" delay="0">
                      <p:tgtEl>
                        <p:sldTgt/>
                      </p:tgtEl>
                    </p:cond>
                  </p:endCondLst>
                </p:cTn>
                <p:tgtEl>
                  <p:spTgt spid="18"/>
                </p:tgtEl>
              </p:cMediaNode>
            </p:audio>
          </p:childTnLst>
        </p:cTn>
      </p:par>
    </p:tnLst>
    <p:bldLst>
      <p:bldP spid="9" grpId="0"/>
      <p:bldP spid="10" grpId="0"/>
      <p:bldP spid="11" grpId="0"/>
      <p:bldP spid="14" grpId="0"/>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6" descr="Windows_7_Islamic_wallpaper_by_islamicwallper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228600" y="152400"/>
            <a:ext cx="3276600" cy="609600"/>
          </a:xfrm>
          <a:prstGeom prst="rect">
            <a:avLst/>
          </a:prstGeom>
          <a:solidFill>
            <a:srgbClr val="FF0000"/>
          </a:solidFill>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id-ID" sz="2800" b="1" dirty="0" smtClean="0"/>
              <a:t>Pengatar </a:t>
            </a:r>
            <a:endParaRPr lang="id-ID" sz="2800" b="1" dirty="0"/>
          </a:p>
        </p:txBody>
      </p:sp>
      <p:sp>
        <p:nvSpPr>
          <p:cNvPr id="8" name="TextBox 7"/>
          <p:cNvSpPr txBox="1"/>
          <p:nvPr/>
        </p:nvSpPr>
        <p:spPr>
          <a:xfrm>
            <a:off x="533400" y="1524000"/>
            <a:ext cx="8382000" cy="501675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id-ID" sz="4000" dirty="0" smtClean="0"/>
              <a:t>Secara Umum Manajemen adalah proses perencanaan pengorganisasian, kepemimpinan, dan pengendalian kegiatan anggota organisasi dan proses penggunaan sumber daya organisasi lainnya untuk mencapai tujuan organisasi yang telah ditetapkan.</a:t>
            </a:r>
            <a:endParaRPr lang="id-ID" sz="40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1264</TotalTime>
  <Words>529</Words>
  <Application>Microsoft Office PowerPoint</Application>
  <PresentationFormat>On-screen Show (4:3)</PresentationFormat>
  <Paragraphs>115</Paragraphs>
  <Slides>25</Slides>
  <Notes>1</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Slide 1</vt:lpstr>
      <vt:lpstr>Curriculum Vitae</vt:lpstr>
      <vt:lpstr>Slide 3</vt:lpstr>
      <vt:lpstr>Slide 4</vt:lpstr>
      <vt:lpstr>Slide 5</vt:lpstr>
      <vt:lpstr>Slide 6</vt:lpstr>
      <vt:lpstr>Data Masjid Di Provinsi Bengkulu : Tahun 2014 </vt:lpstr>
      <vt:lpstr>Slide 8</vt:lpstr>
      <vt:lpstr>Slide 9</vt:lpstr>
      <vt:lpstr>Slide 10</vt:lpstr>
      <vt:lpstr>Slide 11</vt:lpstr>
      <vt:lpstr>Slide 12</vt:lpstr>
      <vt:lpstr>Slide 13</vt:lpstr>
      <vt:lpstr>Slide 14</vt:lpstr>
      <vt:lpstr>Slide 15</vt:lpstr>
      <vt:lpstr>Langkah-Langkah Manajemen Masjid</vt:lpstr>
      <vt:lpstr>PRINSIP MANAJEMEN MASJID</vt:lpstr>
      <vt:lpstr>Slide 18</vt:lpstr>
      <vt:lpstr>Sehingga administrasi pengelolaan keuangan masjid harus menyediakan kolom pos pemasukan keuangan minimal tiga atau empat sumber pemasukan tersebut (zakat/Infaq-shadaqah/ wakaf), sehingga jelas formulasi pemberdayaannya.</vt:lpstr>
      <vt:lpstr>Slide 20</vt:lpstr>
      <vt:lpstr>Slide 21</vt:lpstr>
      <vt:lpstr>Slide 22</vt:lpstr>
      <vt:lpstr>Slide 23</vt:lpstr>
      <vt:lpstr>PANTUN  MOTIVASI</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Teguh</dc:creator>
  <cp:lastModifiedBy>Acer Aspire</cp:lastModifiedBy>
  <cp:revision>141</cp:revision>
  <dcterms:created xsi:type="dcterms:W3CDTF">2006-08-16T00:00:00Z</dcterms:created>
  <dcterms:modified xsi:type="dcterms:W3CDTF">2015-06-02T04:46:45Z</dcterms:modified>
</cp:coreProperties>
</file>