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71" r:id="rId9"/>
    <p:sldId id="264" r:id="rId10"/>
    <p:sldId id="269" r:id="rId11"/>
    <p:sldId id="268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strRef>
              <c:f>Sheet1!$A$2:$A$5</c:f>
              <c:strCache>
                <c:ptCount val="4"/>
                <c:pt idx="0">
                  <c:v>Tahun 2010</c:v>
                </c:pt>
                <c:pt idx="1">
                  <c:v>Tahun 2011</c:v>
                </c:pt>
                <c:pt idx="2">
                  <c:v>Tahun 2012</c:v>
                </c:pt>
                <c:pt idx="3">
                  <c:v>Tahun 2013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</c:v>
                </c:pt>
                <c:pt idx="1">
                  <c:v>196</c:v>
                </c:pt>
                <c:pt idx="2">
                  <c:v>141</c:v>
                </c:pt>
                <c:pt idx="3">
                  <c:v>218</c:v>
                </c:pt>
              </c:numCache>
            </c:numRef>
          </c:val>
        </c:ser>
        <c:axId val="85403904"/>
        <c:axId val="85442560"/>
      </c:barChart>
      <c:catAx>
        <c:axId val="85403904"/>
        <c:scaling>
          <c:orientation val="minMax"/>
        </c:scaling>
        <c:axPos val="b"/>
        <c:tickLblPos val="nextTo"/>
        <c:crossAx val="85442560"/>
        <c:crosses val="autoZero"/>
        <c:auto val="1"/>
        <c:lblAlgn val="ctr"/>
        <c:lblOffset val="100"/>
      </c:catAx>
      <c:valAx>
        <c:axId val="85442560"/>
        <c:scaling>
          <c:orientation val="minMax"/>
        </c:scaling>
        <c:axPos val="l"/>
        <c:majorGridlines/>
        <c:numFmt formatCode="General" sourceLinked="1"/>
        <c:tickLblPos val="nextTo"/>
        <c:crossAx val="85403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0.35591</cdr:x>
      <cdr:y>0.09765</cdr:y>
    </cdr:from>
    <cdr:to>
      <cdr:x>0.47743</cdr:x>
      <cdr:y>0.23087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928958" y="428628"/>
          <a:ext cx="1000132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id-ID" sz="3200" dirty="0" smtClean="0">
              <a:latin typeface="Arial Black" pitchFamily="34" charset="0"/>
            </a:rPr>
            <a:t>196</a:t>
          </a:r>
          <a:endParaRPr lang="id-ID" sz="32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0.8073</cdr:x>
      <cdr:y>0</cdr:y>
    </cdr:from>
    <cdr:to>
      <cdr:x>0.94619</cdr:x>
      <cdr:y>0.13322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643734" y="0"/>
          <a:ext cx="1143019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id-ID" sz="3200" dirty="0" smtClean="0">
              <a:latin typeface="Arial Black" pitchFamily="34" charset="0"/>
            </a:rPr>
            <a:t>198</a:t>
          </a:r>
          <a:endParaRPr lang="id-ID" sz="3200" dirty="0"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D31B3-B1A2-4C3A-AD0D-9AEBCBAD1F3E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FA8B55-0BF2-4387-9B56-8AD15AEF96E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15370" cy="1128706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>
                <a:solidFill>
                  <a:srgbClr val="FFFF00"/>
                </a:solidFill>
                <a:latin typeface="Britannic Bold" pitchFamily="34" charset="0"/>
              </a:rPr>
              <a:t>KEBIJAKAN KANWIL KEMENTERIAN AGAMA PROVINSI BENGKULU</a:t>
            </a:r>
            <a:br>
              <a:rPr lang="id-ID" sz="3600" dirty="0" smtClean="0">
                <a:solidFill>
                  <a:srgbClr val="FFFF00"/>
                </a:solidFill>
                <a:latin typeface="Britannic Bold" pitchFamily="34" charset="0"/>
              </a:rPr>
            </a:br>
            <a:r>
              <a:rPr lang="id-ID" sz="3600" dirty="0" smtClean="0">
                <a:solidFill>
                  <a:srgbClr val="FFFF00"/>
                </a:solidFill>
                <a:latin typeface="Britannic Bold" pitchFamily="34" charset="0"/>
              </a:rPr>
              <a:t>DALAM MENYAMPAIKAN INFORMASI</a:t>
            </a:r>
            <a:endParaRPr lang="id-ID" sz="3600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5000660" cy="1357322"/>
          </a:xfrm>
        </p:spPr>
        <p:txBody>
          <a:bodyPr>
            <a:noAutofit/>
          </a:bodyPr>
          <a:lstStyle/>
          <a:p>
            <a:r>
              <a:rPr lang="id-ID" sz="2800" dirty="0" smtClean="0">
                <a:latin typeface="Britannic Bold" pitchFamily="34" charset="0"/>
              </a:rPr>
              <a:t>Oleh : H. Suardi Abbas, SH, MH</a:t>
            </a:r>
          </a:p>
          <a:p>
            <a:r>
              <a:rPr lang="id-ID" sz="2800" dirty="0" smtClean="0"/>
              <a:t>Ka.Kanwil Kemenag </a:t>
            </a:r>
          </a:p>
          <a:p>
            <a:r>
              <a:rPr lang="id-ID" sz="2800" dirty="0" smtClean="0"/>
              <a:t>Provinsi Bengkulu </a:t>
            </a:r>
            <a:endParaRPr lang="id-ID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6286520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FF0000"/>
                </a:solidFill>
                <a:latin typeface="Britannic Bold" pitchFamily="34" charset="0"/>
              </a:rPr>
              <a:t>Raffles City Hotel, 03 juni 2013</a:t>
            </a:r>
            <a:endParaRPr lang="id-ID" sz="20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pic>
        <p:nvPicPr>
          <p:cNvPr id="6" name="Picture 5" descr="kakanw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628185" y="2000240"/>
            <a:ext cx="3301532" cy="4639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143536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latin typeface="Arial Black" pitchFamily="34" charset="0"/>
              </a:rPr>
              <a:t>1</a:t>
            </a:r>
            <a:r>
              <a:rPr lang="id-ID" sz="3000" b="1" dirty="0" smtClean="0">
                <a:latin typeface="Arial Black" pitchFamily="34" charset="0"/>
              </a:rPr>
              <a:t>. Fungsi Intern (ke dalam)</a:t>
            </a:r>
            <a:endParaRPr lang="id-ID" sz="3000" dirty="0" smtClean="0">
              <a:latin typeface="Arial Black" pitchFamily="34" charset="0"/>
            </a:endParaRPr>
          </a:p>
          <a:p>
            <a:r>
              <a:rPr lang="id-ID" sz="3000" dirty="0" smtClean="0"/>
              <a:t>Harus mampu mengusahakan tumbuhnya sikap dan gambaran/citra masyarakat yang positif terhadap segala tindakan atau kebijaksanaan organisasi/lembaga. Oleh karena itu, setiap anggota organisasi harus mampu memberikan image positif yang mewakili organisasinya.</a:t>
            </a:r>
          </a:p>
          <a:p>
            <a:pPr>
              <a:buNone/>
            </a:pPr>
            <a:endParaRPr lang="id-ID" sz="3000" dirty="0" smtClean="0"/>
          </a:p>
          <a:p>
            <a:r>
              <a:rPr lang="id-ID" sz="3000" dirty="0" smtClean="0"/>
              <a:t>Penghubung antara menejemen dan publiknya</a:t>
            </a:r>
            <a:endParaRPr lang="id-ID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60000" lnSpcReduction="20000"/>
          </a:bodyPr>
          <a:lstStyle/>
          <a:p>
            <a:pPr>
              <a:spcBef>
                <a:spcPct val="0"/>
              </a:spcBef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</a:t>
            </a:r>
            <a:r>
              <a:rPr lang="id-ID" sz="5400" b="1" dirty="0" smtClean="0"/>
              <a:t> Fungsi Humas sebagai fungsi Manajemen</a:t>
            </a:r>
            <a:endParaRPr lang="id-ID" sz="5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3600" b="1" dirty="0" smtClean="0">
                <a:latin typeface="Arial Black" pitchFamily="34" charset="0"/>
              </a:rPr>
              <a:t>2.  Fungsi Ekstern (ke Luar)</a:t>
            </a:r>
          </a:p>
          <a:p>
            <a:r>
              <a:rPr lang="id-ID" sz="3600" dirty="0" smtClean="0"/>
              <a:t>Humas harus mampu mengenali/ mengidentifikasikan hal-hal yang dapat menimbulkan sikap/gambaran yang negatif dalam masyarakat sebelum sesuatu tindakan/kebijakan dijalankan</a:t>
            </a:r>
          </a:p>
          <a:p>
            <a:r>
              <a:rPr lang="id-ID" sz="3600" dirty="0" smtClean="0"/>
              <a:t>Memberi nasehat pada menejemen mengenai semua perkembangan luar atau dalam, yang menyangkut pengeruh hubungan Organisasi dengan publiknya.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786478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/>
              <a:t>Membuat penelitian dan penafsiran bagi kepentingan menejemen mengenai sikap-sikap yang ada sekarang atau diperkirakan sebelumnya pada public utama atas urusan perusahaan</a:t>
            </a:r>
          </a:p>
          <a:p>
            <a:r>
              <a:rPr lang="id-ID" sz="4000" dirty="0" smtClean="0"/>
              <a:t>Bertindak untuk kepentingan menejemen dalam merencanakan </a:t>
            </a:r>
            <a:r>
              <a:rPr lang="id-ID" sz="4000" smtClean="0"/>
              <a:t>dan melaksanakan </a:t>
            </a:r>
            <a:r>
              <a:rPr lang="id-ID" sz="4000" dirty="0" smtClean="0"/>
              <a:t>fungsi-fungsi umum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4970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latin typeface="Britannic Bold" pitchFamily="34" charset="0"/>
              </a:rPr>
              <a:t>Perkembangan Pemberitaan Website Kanwil Kementerian Agama Provinsi Bengkulu</a:t>
            </a:r>
            <a:endParaRPr lang="id-ID" sz="3200" dirty="0">
              <a:latin typeface="Britann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1604" y="285749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Arial Black" pitchFamily="34" charset="0"/>
              </a:rPr>
              <a:t>102</a:t>
            </a:r>
            <a:endParaRPr lang="id-ID" sz="3200" dirty="0">
              <a:latin typeface="Arial Black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5286380" y="235743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d-ID" sz="3200" dirty="0" smtClean="0">
                <a:latin typeface="Arial Black" pitchFamily="34" charset="0"/>
              </a:rPr>
              <a:t>141</a:t>
            </a:r>
            <a:endParaRPr lang="id-ID" sz="3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857892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Ket : Tahun 2013 Terhitung Sampai Tanggal   </a:t>
            </a:r>
            <a:r>
              <a:rPr lang="id-ID" sz="2800" b="1" dirty="0" smtClean="0">
                <a:solidFill>
                  <a:srgbClr val="FF0000"/>
                </a:solidFill>
              </a:rPr>
              <a:t>31 Mei 2013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Rekapitulasi Berita Masuk pada Website</a:t>
            </a:r>
            <a:br>
              <a:rPr lang="id-ID" sz="3600" b="1" dirty="0" smtClean="0"/>
            </a:br>
            <a:r>
              <a:rPr lang="id-ID" sz="3600" b="1" dirty="0" smtClean="0"/>
              <a:t>1 Januari s/d 31 Mei 2013</a:t>
            </a:r>
            <a:endParaRPr lang="id-ID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501121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60"/>
                <a:gridCol w="1981408"/>
                <a:gridCol w="785818"/>
                <a:gridCol w="714380"/>
                <a:gridCol w="714380"/>
                <a:gridCol w="785818"/>
                <a:gridCol w="785818"/>
                <a:gridCol w="857256"/>
                <a:gridCol w="12858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Wilayah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Feb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Peringkat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Kanwil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94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Kota Bengkulu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4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Bengkulu Utara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0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Mukomuko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14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Kepahiang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18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roadway" pitchFamily="82" charset="0"/>
                        </a:rPr>
                        <a:t>3</a:t>
                      </a:r>
                      <a:endParaRPr lang="id-ID" sz="2000" dirty="0">
                        <a:latin typeface="Broadway" pitchFamily="8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Rejang Lebong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3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Lebong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41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Broadway" pitchFamily="82" charset="0"/>
                        </a:rPr>
                        <a:t>1</a:t>
                      </a:r>
                      <a:endParaRPr lang="id-ID" sz="2400" dirty="0">
                        <a:latin typeface="Broadway" pitchFamily="8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Seluma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2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latin typeface="Broadway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Bengkulu Selatan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37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Broadway" pitchFamily="82" charset="0"/>
                        </a:rPr>
                        <a:t>2</a:t>
                      </a:r>
                      <a:endParaRPr lang="id-ID" sz="2000" dirty="0">
                        <a:latin typeface="Broadway" pitchFamily="8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0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Benteng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 Black" pitchFamily="34" charset="0"/>
                        </a:rPr>
                        <a:t>5</a:t>
                      </a:r>
                      <a:endParaRPr lang="id-ID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</a:t>
                      </a:r>
                      <a:r>
                        <a:rPr lang="id-ID" baseline="0" dirty="0" smtClean="0"/>
                        <a:t> PER BULAN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34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23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59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 Black" pitchFamily="34" charset="0"/>
                        </a:rPr>
                        <a:t>198</a:t>
                      </a:r>
                      <a:endParaRPr lang="id-ID" sz="20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positphotos_4556138-Public-Re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97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286124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SEKIAN </a:t>
            </a:r>
            <a:b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</a:br>
            <a: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DAN </a:t>
            </a:r>
            <a:b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</a:br>
            <a:r>
              <a:rPr lang="id-I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TERIMAKASIH</a:t>
            </a:r>
            <a:endParaRPr lang="id-ID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5" name="Picture 4" descr="Animasi bergerak untuk powerpoint (1) - tepuk tanga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643182"/>
            <a:ext cx="4572000" cy="45720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>
                <a:latin typeface="Britannic Bold" pitchFamily="34" charset="0"/>
              </a:rPr>
              <a:t>  Definisi Humas </a:t>
            </a:r>
            <a:r>
              <a:rPr lang="id-ID" sz="2200" dirty="0" smtClean="0">
                <a:solidFill>
                  <a:srgbClr val="FF0000"/>
                </a:solidFill>
                <a:latin typeface="Britannic Bold" pitchFamily="34" charset="0"/>
              </a:rPr>
              <a:t>(Hubungan Masyarakat)</a:t>
            </a:r>
            <a:endParaRPr lang="id-ID" sz="22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07209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d-ID" sz="4400" dirty="0" smtClean="0"/>
              <a:t>    </a:t>
            </a:r>
            <a:r>
              <a:rPr lang="id-ID" sz="12000" dirty="0" smtClean="0"/>
              <a:t>Humas adalah suatu usaha  yang sengaja dilakukan,  direncanakan secara berkesinambungan untuk menciptakan saling pengertian antara sebuah lembaga/institusi dengan masyarakat.</a:t>
            </a:r>
            <a:endParaRPr lang="id-ID" sz="6300" dirty="0" smtClean="0"/>
          </a:p>
          <a:p>
            <a:pPr>
              <a:buNone/>
            </a:pPr>
            <a:r>
              <a:rPr lang="id-ID" sz="44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id-ID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19194"/>
            <a:ext cx="8401080" cy="53245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600" dirty="0" smtClean="0"/>
              <a:t>  Humas adalah sebuah seni sekaligus ilmu sosial dalam menganalisa kecenderungan, meramalkan konsekuensinya, memberikan pengarahan kepada pimpinan institusi/lembaga dan melaksanakan program-program terencana yang dapat memenuhi kepentingan baik institusi maupun lembaga tersebut maupun masyarakat yang terkait.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>
                <a:latin typeface="Britannic Bold" pitchFamily="34" charset="0"/>
              </a:rPr>
              <a:t>  Definisi Humas </a:t>
            </a:r>
            <a:r>
              <a:rPr lang="id-ID" sz="2200" dirty="0" smtClean="0">
                <a:solidFill>
                  <a:srgbClr val="FF0000"/>
                </a:solidFill>
                <a:latin typeface="Britannic Bold" pitchFamily="34" charset="0"/>
              </a:rPr>
              <a:t>(Lanjutan)</a:t>
            </a:r>
            <a:endParaRPr lang="id-ID" sz="2200" dirty="0">
              <a:solidFill>
                <a:srgbClr val="FF000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Tujuan Humas</a:t>
            </a:r>
            <a:endParaRPr kumimoji="0" lang="id-ID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457200" indent="-457200">
              <a:buAutoNum type="arabicPeriod"/>
            </a:pPr>
            <a:r>
              <a:rPr lang="id-ID" sz="2800" dirty="0" smtClean="0">
                <a:latin typeface="Britannic Bold" pitchFamily="34" charset="0"/>
              </a:rPr>
              <a:t>Mengevaluasi sikap dan opini publik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Britannic Bold" pitchFamily="34" charset="0"/>
              </a:rPr>
              <a:t>Formulasi dan implementasi prosedur dan Kebijakan organisasi atas komunikasi organisasi/perusahaan dengan publik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Britannic Bold" pitchFamily="34" charset="0"/>
              </a:rPr>
              <a:t>Mengkoordinasikan program-program komunikasi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Britannic Bold" pitchFamily="34" charset="0"/>
              </a:rPr>
              <a:t>Mengembangkan hubungan dan “good-will” lewat proses komunikasi dua arah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Britannic Bold" pitchFamily="34" charset="0"/>
              </a:rPr>
              <a:t>Mengembangkan hubungan positif antar organisasi dan public</a:t>
            </a:r>
            <a:endParaRPr lang="id-ID" sz="2800" dirty="0">
              <a:latin typeface="Britannic Bold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49673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dirty="0" smtClean="0"/>
              <a:t>Maksud dan tujuan yang terpenting dari Humas adalah mencapai saling pengertian sebagai obyektif utama. 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/>
              <a:t>Pujian citra yang baik dan opini yang mendukung bukan kita yang menentukan tetapi feed back yang kita harapkan.</a:t>
            </a:r>
          </a:p>
          <a:p>
            <a:pPr>
              <a:buFont typeface="Wingdings" pitchFamily="2" charset="2"/>
              <a:buChar char="Ø"/>
            </a:pPr>
            <a:r>
              <a:rPr lang="id-ID" sz="3200" dirty="0" smtClean="0"/>
              <a:t>Tujuan utama penciptaan pengertian adalah mengubah hal negatif yang diproyeksikan masyarakat menjadi hal yang positif.</a:t>
            </a:r>
            <a:endParaRPr lang="id-ID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Tujuan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Humas </a:t>
            </a:r>
            <a:r>
              <a:rPr kumimoji="0" lang="id-ID" sz="25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(Lanjutan)</a:t>
            </a: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214974"/>
          </a:xfrm>
        </p:spPr>
        <p:txBody>
          <a:bodyPr>
            <a:normAutofit/>
          </a:bodyPr>
          <a:lstStyle/>
          <a:p>
            <a:r>
              <a:rPr lang="id-ID" sz="3600" dirty="0" smtClean="0"/>
              <a:t>Menumbuhkan dan mengembangkan hubungan baik antara lembaga/organisasi dengan publiknya, baik publik intern maupun extern dalam rangka menanamkan pengertian</a:t>
            </a:r>
          </a:p>
          <a:p>
            <a:r>
              <a:rPr lang="id-ID" sz="3600" dirty="0" smtClean="0"/>
              <a:t>Menilai dan menentukan pendapat umum yang berkaitan dengan organisasinya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Fungsi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Humas </a:t>
            </a: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038740"/>
          </a:xfrm>
        </p:spPr>
        <p:txBody>
          <a:bodyPr/>
          <a:lstStyle/>
          <a:p>
            <a:r>
              <a:rPr lang="id-ID" sz="3200" dirty="0" smtClean="0"/>
              <a:t>Memberi saran kepada pemimpin tentang cara-cara mengendalikan pendapat umum sebagaimana mestinya</a:t>
            </a:r>
          </a:p>
          <a:p>
            <a:r>
              <a:rPr lang="id-ID" sz="3200" dirty="0" smtClean="0"/>
              <a:t>Menumbuhkan motivasi dan partisipasi publik dalam rangka menciptakan iklim pendapat publik yangmenguntungkan organisasi/lembaga</a:t>
            </a:r>
          </a:p>
          <a:p>
            <a:r>
              <a:rPr lang="id-ID" sz="3200" dirty="0" smtClean="0"/>
              <a:t>Menggunakan komunikasi untuk mempengaruhi pendapt umum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Fungsi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Humas </a:t>
            </a:r>
            <a:r>
              <a:rPr kumimoji="0" lang="id-ID" sz="25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(Lanjutan) </a:t>
            </a: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Siapa Saja Yang Menggunakan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Humas?</a:t>
            </a: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357298"/>
            <a:ext cx="3771900" cy="47149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Media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Presiden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Pemerintah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Industri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Korporasi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Tim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olah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raga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Rumah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sakit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714876" y="1357298"/>
            <a:ext cx="3771900" cy="3657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Politikus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Pemerintah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daerah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Industri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Entertainment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LSM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Universitas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Serikat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Buruh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</a:rPr>
              <a:t>dll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07209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sz="3200" dirty="0" smtClean="0"/>
              <a:t>Optimalisasi Peran Website Kementerian Agama dalam Memberikan Informasi Kepada </a:t>
            </a:r>
            <a:r>
              <a:rPr lang="id-ID" sz="3200" dirty="0" smtClean="0"/>
              <a:t>Masyarakat dan membangun citra positif.</a:t>
            </a:r>
            <a:endParaRPr lang="id-ID" sz="3200" dirty="0" smtClean="0"/>
          </a:p>
          <a:p>
            <a:pPr marL="514350" indent="-514350">
              <a:buAutoNum type="arabicPeriod"/>
            </a:pPr>
            <a:r>
              <a:rPr lang="id-ID" sz="3200" dirty="0" smtClean="0"/>
              <a:t>Merangkul semua media, LSM dan organiasi lainya dalam mewujudkan kepercayaan dan opini positif masyarakat bagi Kementerian Agama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Menyelenggarakan Kegiatan Kehumasan Setiap Tahun</a:t>
            </a:r>
            <a:endParaRPr lang="id-ID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rIns="0" bIns="0" anchor="b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 Kebijakan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id-ID" sz="5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Kemenag Terkait Kehumasan</a:t>
            </a:r>
            <a:endParaRPr kumimoji="0" lang="id-ID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600</Words>
  <Application>Microsoft Office PowerPoint</Application>
  <PresentationFormat>On-screen Show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KEBIJAKAN KANWIL KEMENTERIAN AGAMA PROVINSI BENGKULU DALAM MENYAMPAIKAN INFORMASI</vt:lpstr>
      <vt:lpstr>  Definisi Humas (Hubungan Masyarakat)</vt:lpstr>
      <vt:lpstr>  Definisi Humas (Lanjutan)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Perkembangan Pemberitaan Website Kanwil Kementerian Agama Provinsi Bengkulu</vt:lpstr>
      <vt:lpstr>Rekapitulasi Berita Masuk pada Website 1 Januari s/d 31 Mei 2013</vt:lpstr>
      <vt:lpstr>SEKIAN  DAN  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KANWIL KEMENTERIAN AGAMA PROVINSI BENGKULU DALAM MENYAMPAIKAN INFORMASI</dc:title>
  <dc:creator>Acer Aspire</dc:creator>
  <cp:lastModifiedBy>Acer Aspire</cp:lastModifiedBy>
  <cp:revision>23</cp:revision>
  <dcterms:created xsi:type="dcterms:W3CDTF">2013-05-31T07:54:57Z</dcterms:created>
  <dcterms:modified xsi:type="dcterms:W3CDTF">2013-06-03T01:58:53Z</dcterms:modified>
</cp:coreProperties>
</file>