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9" r:id="rId3"/>
    <p:sldId id="311" r:id="rId4"/>
    <p:sldId id="257" r:id="rId5"/>
    <p:sldId id="258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59" r:id="rId15"/>
    <p:sldId id="260" r:id="rId16"/>
    <p:sldId id="271" r:id="rId17"/>
    <p:sldId id="266" r:id="rId18"/>
    <p:sldId id="272" r:id="rId19"/>
    <p:sldId id="273" r:id="rId20"/>
    <p:sldId id="274" r:id="rId21"/>
    <p:sldId id="275" r:id="rId22"/>
    <p:sldId id="276" r:id="rId23"/>
    <p:sldId id="293" r:id="rId24"/>
    <p:sldId id="302" r:id="rId25"/>
    <p:sldId id="300" r:id="rId26"/>
    <p:sldId id="294" r:id="rId27"/>
    <p:sldId id="281" r:id="rId28"/>
    <p:sldId id="280" r:id="rId29"/>
    <p:sldId id="282" r:id="rId30"/>
    <p:sldId id="283" r:id="rId31"/>
    <p:sldId id="295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6" r:id="rId42"/>
    <p:sldId id="297" r:id="rId43"/>
    <p:sldId id="303" r:id="rId44"/>
    <p:sldId id="298" r:id="rId45"/>
    <p:sldId id="299" r:id="rId46"/>
    <p:sldId id="304" r:id="rId47"/>
    <p:sldId id="305" r:id="rId48"/>
    <p:sldId id="306" r:id="rId49"/>
    <p:sldId id="307" r:id="rId50"/>
    <p:sldId id="30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BA4D5F-762F-4AB5-9C68-762EF1E64A50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6AD84C-E0DF-4AE4-A169-84A475F73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HERLAMBANG,SH.MH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HUKUM ACARA PERADILAN TINDAK PIDANA KORUPSI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i-FI" sz="2800" dirty="0"/>
              <a:t>Putusan Makamah Agung RI Nomor 1340/Pid/1992</a:t>
            </a:r>
          </a:p>
          <a:p>
            <a:pPr algn="just"/>
            <a:r>
              <a:rPr lang="en-US" sz="2800" dirty="0" err="1"/>
              <a:t>Pengertian</a:t>
            </a:r>
            <a:r>
              <a:rPr lang="en-US" sz="2800" dirty="0"/>
              <a:t> “</a:t>
            </a:r>
            <a:r>
              <a:rPr lang="en-US" sz="2800" dirty="0" err="1"/>
              <a:t>menyalahgunakan</a:t>
            </a:r>
            <a:r>
              <a:rPr lang="en-US" sz="2800" dirty="0"/>
              <a:t> </a:t>
            </a:r>
            <a:r>
              <a:rPr lang="en-US" sz="2800" dirty="0" err="1"/>
              <a:t>kewenangan</a:t>
            </a:r>
            <a:r>
              <a:rPr lang="en-US" sz="2800" dirty="0"/>
              <a:t>”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alih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53 </a:t>
            </a:r>
            <a:r>
              <a:rPr lang="en-US" sz="2800" dirty="0" err="1"/>
              <a:t>ayat</a:t>
            </a:r>
            <a:r>
              <a:rPr lang="en-US" sz="2800" dirty="0"/>
              <a:t> (2)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5 </a:t>
            </a:r>
            <a:r>
              <a:rPr lang="en-US" sz="2800" dirty="0" err="1"/>
              <a:t>Tahun</a:t>
            </a:r>
            <a:r>
              <a:rPr lang="en-US" sz="2800" dirty="0"/>
              <a:t> 1986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Pengadilan</a:t>
            </a:r>
            <a:r>
              <a:rPr lang="en-US" sz="2800" dirty="0"/>
              <a:t> Tata Usaha Negara,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wewenang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lain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diberikannya</a:t>
            </a:r>
            <a:r>
              <a:rPr lang="en-US" sz="2800" dirty="0"/>
              <a:t> </a:t>
            </a:r>
            <a:r>
              <a:rPr lang="en-US" sz="2800" dirty="0" err="1"/>
              <a:t>wewenang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(</a:t>
            </a:r>
            <a:r>
              <a:rPr lang="en-US" sz="2800" i="1" dirty="0" err="1"/>
              <a:t>detournement</a:t>
            </a:r>
            <a:r>
              <a:rPr lang="en-US" sz="2800" i="1" dirty="0"/>
              <a:t> de </a:t>
            </a:r>
            <a:r>
              <a:rPr lang="en-US" sz="2800" i="1" dirty="0" err="1"/>
              <a:t>pouvoir</a:t>
            </a:r>
            <a:r>
              <a:rPr lang="en-US" sz="2800" i="1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/>
              <a:t>seluruh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apapun</a:t>
            </a:r>
            <a:r>
              <a:rPr lang="en-US" b="1" dirty="0"/>
              <a:t>, yang </a:t>
            </a:r>
            <a:r>
              <a:rPr lang="en-US" b="1" dirty="0" err="1"/>
              <a:t>dipisahkan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dipisahkan</a:t>
            </a:r>
            <a:r>
              <a:rPr lang="en-US" b="1" dirty="0"/>
              <a:t>,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dalamnya</a:t>
            </a:r>
            <a:r>
              <a:rPr lang="en-US" b="1" dirty="0"/>
              <a:t> </a:t>
            </a:r>
            <a:r>
              <a:rPr lang="en-US" b="1" dirty="0" err="1"/>
              <a:t>segala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segala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kewajiban</a:t>
            </a:r>
            <a:r>
              <a:rPr lang="en-US" b="1" dirty="0"/>
              <a:t> yang </a:t>
            </a:r>
            <a:r>
              <a:rPr lang="en-US" b="1" dirty="0" err="1"/>
              <a:t>timbul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: -----------------------------------</a:t>
            </a:r>
          </a:p>
          <a:p>
            <a:pPr algn="just"/>
            <a:r>
              <a:rPr lang="sv-SE" b="1" dirty="0"/>
              <a:t>berada dalam penguasaan, pengurusan, dan mempertanggung jawabkan pejabat lembaga negara, baik tingkat pusat maupun di daerah. ------</a:t>
            </a:r>
          </a:p>
          <a:p>
            <a:pPr algn="just"/>
            <a:r>
              <a:rPr lang="en-US" b="1" dirty="0" err="1"/>
              <a:t>berada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penguasaan</a:t>
            </a:r>
            <a:r>
              <a:rPr lang="en-US" b="1" dirty="0"/>
              <a:t>, </a:t>
            </a:r>
            <a:r>
              <a:rPr lang="en-US" b="1" dirty="0" err="1"/>
              <a:t>pengurusan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mempertanggung</a:t>
            </a:r>
            <a:r>
              <a:rPr lang="en-US" b="1" dirty="0"/>
              <a:t> </a:t>
            </a:r>
            <a:r>
              <a:rPr lang="en-US" b="1" dirty="0" err="1"/>
              <a:t>jawabkan</a:t>
            </a:r>
            <a:r>
              <a:rPr lang="en-US" b="1" dirty="0"/>
              <a:t> </a:t>
            </a:r>
            <a:r>
              <a:rPr lang="en-US" b="1" dirty="0" err="1"/>
              <a:t>Badan</a:t>
            </a:r>
            <a:r>
              <a:rPr lang="en-US" b="1" dirty="0"/>
              <a:t> Usaha </a:t>
            </a:r>
            <a:r>
              <a:rPr lang="en-US" b="1" dirty="0" err="1"/>
              <a:t>Milik</a:t>
            </a:r>
            <a:r>
              <a:rPr lang="en-US" b="1" dirty="0"/>
              <a:t> Negara/</a:t>
            </a:r>
            <a:r>
              <a:rPr lang="en-US" b="1" dirty="0" err="1"/>
              <a:t>Badan</a:t>
            </a:r>
            <a:r>
              <a:rPr lang="en-US" b="1" dirty="0"/>
              <a:t> Usaha </a:t>
            </a:r>
            <a:r>
              <a:rPr lang="en-US" b="1" dirty="0" err="1"/>
              <a:t>Milik</a:t>
            </a:r>
            <a:r>
              <a:rPr lang="en-US" b="1" dirty="0"/>
              <a:t> Daerah, </a:t>
            </a:r>
            <a:r>
              <a:rPr lang="en-US" b="1" dirty="0" err="1"/>
              <a:t>yayasan</a:t>
            </a:r>
            <a:r>
              <a:rPr lang="en-US" b="1" dirty="0"/>
              <a:t>, </a:t>
            </a: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yang </a:t>
            </a:r>
            <a:r>
              <a:rPr lang="en-US" b="1" dirty="0" err="1"/>
              <a:t>menyertakan</a:t>
            </a:r>
            <a:r>
              <a:rPr lang="en-US" b="1" dirty="0"/>
              <a:t> modal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perjanjian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.-----------------------------</a:t>
            </a:r>
          </a:p>
          <a:p>
            <a:pPr algn="just"/>
            <a:r>
              <a:rPr lang="fi-FI" b="1" dirty="0"/>
              <a:t>Penentuan oleh ahli keuangan negara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57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Keuangan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negara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/>
              <a:t>kehidupan</a:t>
            </a:r>
            <a:r>
              <a:rPr lang="en-US" sz="2400" b="1" dirty="0"/>
              <a:t> </a:t>
            </a:r>
            <a:r>
              <a:rPr lang="en-US" sz="2400" b="1" dirty="0" err="1"/>
              <a:t>perekonomian</a:t>
            </a:r>
            <a:r>
              <a:rPr lang="en-US" sz="2400" b="1" dirty="0"/>
              <a:t> yang </a:t>
            </a:r>
            <a:r>
              <a:rPr lang="en-US" sz="2400" b="1" dirty="0" err="1"/>
              <a:t>disusun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usaha</a:t>
            </a:r>
            <a:r>
              <a:rPr lang="en-US" sz="2400" b="1" dirty="0"/>
              <a:t> </a:t>
            </a:r>
            <a:r>
              <a:rPr lang="en-US" sz="2400" b="1" dirty="0" err="1"/>
              <a:t>bersama</a:t>
            </a:r>
            <a:r>
              <a:rPr lang="en-US" sz="2400" b="1" dirty="0"/>
              <a:t> </a:t>
            </a:r>
            <a:r>
              <a:rPr lang="en-US" sz="2400" b="1" dirty="0" err="1"/>
              <a:t>berdasarkan</a:t>
            </a:r>
            <a:r>
              <a:rPr lang="en-US" sz="2400" b="1" dirty="0"/>
              <a:t> </a:t>
            </a:r>
            <a:r>
              <a:rPr lang="en-US" sz="2400" b="1" dirty="0" err="1"/>
              <a:t>asas</a:t>
            </a:r>
            <a:r>
              <a:rPr lang="en-US" sz="2400" b="1" dirty="0"/>
              <a:t> </a:t>
            </a:r>
            <a:r>
              <a:rPr lang="en-US" sz="2400" b="1" dirty="0" err="1"/>
              <a:t>kekeluargaan</a:t>
            </a:r>
            <a:r>
              <a:rPr lang="en-US" sz="2400" b="1" dirty="0"/>
              <a:t> </a:t>
            </a:r>
            <a:r>
              <a:rPr lang="en-US" sz="2400" b="1" dirty="0" err="1"/>
              <a:t>ataupun</a:t>
            </a:r>
            <a:r>
              <a:rPr lang="en-US" sz="2400" b="1" dirty="0"/>
              <a:t> </a:t>
            </a:r>
            <a:r>
              <a:rPr lang="en-US" sz="2400" b="1" dirty="0" err="1"/>
              <a:t>usaha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mandiri</a:t>
            </a:r>
            <a:r>
              <a:rPr lang="en-US" sz="2400" b="1" dirty="0"/>
              <a:t> yang </a:t>
            </a:r>
            <a:r>
              <a:rPr lang="en-US" sz="2400" b="1" dirty="0" err="1"/>
              <a:t>didasarkan</a:t>
            </a:r>
            <a:r>
              <a:rPr lang="en-US" sz="2400" b="1" dirty="0"/>
              <a:t> </a:t>
            </a:r>
            <a:r>
              <a:rPr lang="en-US" sz="2400" b="1" dirty="0" err="1"/>
              <a:t>asas</a:t>
            </a:r>
            <a:r>
              <a:rPr lang="en-US" sz="2400" b="1" dirty="0"/>
              <a:t> </a:t>
            </a:r>
            <a:r>
              <a:rPr lang="en-US" sz="2400" b="1" dirty="0" err="1"/>
              <a:t>kekeluargaan</a:t>
            </a:r>
            <a:r>
              <a:rPr lang="en-US" sz="2400" b="1" dirty="0"/>
              <a:t> </a:t>
            </a:r>
            <a:r>
              <a:rPr lang="en-US" sz="2400" b="1" dirty="0" err="1"/>
              <a:t>ataupun</a:t>
            </a:r>
            <a:r>
              <a:rPr lang="en-US" sz="2400" b="1" dirty="0"/>
              <a:t> </a:t>
            </a:r>
            <a:r>
              <a:rPr lang="en-US" sz="2400" b="1" dirty="0" err="1"/>
              <a:t>usaha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mandiri</a:t>
            </a:r>
            <a:r>
              <a:rPr lang="en-US" sz="2400" b="1" dirty="0"/>
              <a:t> yang </a:t>
            </a:r>
            <a:r>
              <a:rPr lang="en-US" sz="2400" b="1" dirty="0" err="1"/>
              <a:t>didasarkan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</a:t>
            </a:r>
            <a:r>
              <a:rPr lang="en-US" sz="2400" b="1" dirty="0" err="1"/>
              <a:t>pemerintah</a:t>
            </a:r>
            <a:r>
              <a:rPr lang="en-US" sz="2400" b="1" dirty="0"/>
              <a:t>,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tingkat</a:t>
            </a:r>
            <a:r>
              <a:rPr lang="en-US" sz="2400" b="1" dirty="0"/>
              <a:t> </a:t>
            </a:r>
            <a:r>
              <a:rPr lang="en-US" sz="2400" b="1" dirty="0" err="1"/>
              <a:t>pusat</a:t>
            </a:r>
            <a:r>
              <a:rPr lang="en-US" sz="2400" b="1" dirty="0"/>
              <a:t> </a:t>
            </a:r>
            <a:r>
              <a:rPr lang="en-US" sz="2400" b="1" dirty="0" err="1"/>
              <a:t>maupun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daerah</a:t>
            </a:r>
            <a:r>
              <a:rPr lang="en-US" sz="2400" b="1" dirty="0"/>
              <a:t>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ketentuan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perundang-undangan</a:t>
            </a:r>
            <a:r>
              <a:rPr lang="en-US" sz="2400" b="1" dirty="0"/>
              <a:t> yang </a:t>
            </a:r>
            <a:r>
              <a:rPr lang="en-US" sz="2400" b="1" dirty="0" err="1"/>
              <a:t>berlaku</a:t>
            </a:r>
            <a:r>
              <a:rPr lang="en-US" sz="2400" b="1" dirty="0"/>
              <a:t> yang </a:t>
            </a:r>
            <a:r>
              <a:rPr lang="en-US" sz="2400" b="1" dirty="0" err="1"/>
              <a:t>bertujuan</a:t>
            </a:r>
            <a:r>
              <a:rPr lang="en-US" sz="2400" b="1" dirty="0"/>
              <a:t> </a:t>
            </a: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manfaat</a:t>
            </a:r>
            <a:r>
              <a:rPr lang="en-US" sz="2400" b="1" dirty="0"/>
              <a:t>, </a:t>
            </a:r>
            <a:r>
              <a:rPr lang="en-US" sz="2400" b="1" dirty="0" err="1"/>
              <a:t>kemakmuran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kesejahteraan</a:t>
            </a:r>
            <a:r>
              <a:rPr lang="en-US" sz="2400" b="1" dirty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err="1"/>
              <a:t>seluruh</a:t>
            </a:r>
            <a:r>
              <a:rPr lang="en-US" sz="2400" b="1" dirty="0"/>
              <a:t> </a:t>
            </a:r>
            <a:r>
              <a:rPr lang="en-US" sz="2400" b="1" dirty="0" err="1"/>
              <a:t>kehidupan</a:t>
            </a:r>
            <a:r>
              <a:rPr lang="en-US" sz="2400" b="1" dirty="0"/>
              <a:t> </a:t>
            </a:r>
            <a:r>
              <a:rPr lang="en-US" sz="2400" b="1" dirty="0" err="1"/>
              <a:t>rakyat</a:t>
            </a:r>
            <a:r>
              <a:rPr lang="en-US" sz="2400" b="1" dirty="0"/>
              <a:t>. -----------------------------------------</a:t>
            </a:r>
          </a:p>
          <a:p>
            <a:pPr lvl="1" algn="just"/>
            <a:r>
              <a:rPr lang="en-US" sz="2400" b="1" dirty="0" err="1"/>
              <a:t>penentuan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ahli</a:t>
            </a:r>
            <a:r>
              <a:rPr lang="en-US" sz="2400" b="1" dirty="0"/>
              <a:t> </a:t>
            </a:r>
            <a:r>
              <a:rPr lang="en-US" sz="2400" b="1" dirty="0" err="1"/>
              <a:t>perekonomian</a:t>
            </a:r>
            <a:endParaRPr lang="en-US" sz="2400" b="1" dirty="0"/>
          </a:p>
          <a:p>
            <a:pPr algn="just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57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Perekonomian</a:t>
            </a:r>
            <a:r>
              <a:rPr lang="en-US" sz="2800" i="1" dirty="0" smtClean="0"/>
              <a:t> Negara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34400" cy="5181600"/>
          </a:xfrm>
        </p:spPr>
        <p:txBody>
          <a:bodyPr>
            <a:noAutofit/>
          </a:bodyPr>
          <a:lstStyle/>
          <a:p>
            <a:pPr marL="91440" algn="just">
              <a:spcBef>
                <a:spcPts val="0"/>
              </a:spcBef>
            </a:pPr>
            <a:r>
              <a:rPr lang="en-US" sz="1800" b="1" dirty="0" err="1"/>
              <a:t>Pasal</a:t>
            </a:r>
            <a:r>
              <a:rPr lang="en-US" sz="1800" b="1" dirty="0"/>
              <a:t> 5 (</a:t>
            </a:r>
            <a:r>
              <a:rPr lang="en-US" sz="1800" b="1" dirty="0" err="1"/>
              <a:t>Pasal</a:t>
            </a:r>
            <a:r>
              <a:rPr lang="en-US" sz="1800" b="1" dirty="0"/>
              <a:t> 209 KUHP) “</a:t>
            </a:r>
            <a:r>
              <a:rPr lang="en-US" sz="1800" b="1" dirty="0" err="1"/>
              <a:t>aktif</a:t>
            </a:r>
            <a:r>
              <a:rPr lang="en-US" sz="1800" b="1" dirty="0"/>
              <a:t>”(</a:t>
            </a:r>
            <a:r>
              <a:rPr lang="en-US" sz="1800" b="1" dirty="0" err="1"/>
              <a:t>lihat</a:t>
            </a:r>
            <a:r>
              <a:rPr lang="en-US" sz="1800" b="1" dirty="0"/>
              <a:t> </a:t>
            </a:r>
            <a:r>
              <a:rPr lang="en-US" sz="1800" b="1" dirty="0" err="1"/>
              <a:t>Psl</a:t>
            </a:r>
            <a:r>
              <a:rPr lang="en-US" sz="1800" b="1" dirty="0"/>
              <a:t> 419 KUHP; </a:t>
            </a:r>
            <a:r>
              <a:rPr lang="en-US" sz="1800" b="1" dirty="0" err="1"/>
              <a:t>Pasal</a:t>
            </a:r>
            <a:r>
              <a:rPr lang="en-US" sz="1800" b="1" dirty="0"/>
              <a:t> 12 a </a:t>
            </a:r>
            <a:r>
              <a:rPr lang="en-US" sz="1800" b="1" dirty="0" err="1"/>
              <a:t>dan</a:t>
            </a:r>
            <a:r>
              <a:rPr lang="en-US" sz="1800" b="1" dirty="0"/>
              <a:t> b)</a:t>
            </a:r>
          </a:p>
          <a:p>
            <a:pPr marL="91440" algn="just">
              <a:spcBef>
                <a:spcPts val="0"/>
              </a:spcBef>
            </a:pPr>
            <a:r>
              <a:rPr lang="en-US" sz="1800" dirty="0" err="1"/>
              <a:t>Ayat</a:t>
            </a:r>
            <a:r>
              <a:rPr lang="en-US" sz="1800" dirty="0"/>
              <a:t> 1</a:t>
            </a:r>
          </a:p>
          <a:p>
            <a:pPr marL="91440" lvl="1" algn="just">
              <a:spcBef>
                <a:spcPts val="0"/>
              </a:spcBef>
            </a:pPr>
            <a:r>
              <a:rPr lang="en-US" sz="1800" b="1" dirty="0"/>
              <a:t>a. </a:t>
            </a:r>
            <a:r>
              <a:rPr lang="en-US" sz="1800" b="1" dirty="0" err="1"/>
              <a:t>Memberi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menjanjikan</a:t>
            </a:r>
            <a:r>
              <a:rPr lang="en-US" sz="1800" b="1" dirty="0"/>
              <a:t> </a:t>
            </a:r>
            <a:r>
              <a:rPr lang="en-US" sz="1800" b="1" dirty="0" err="1"/>
              <a:t>sesuatu</a:t>
            </a:r>
            <a:endParaRPr lang="en-US" sz="1800" b="1" dirty="0"/>
          </a:p>
          <a:p>
            <a:pPr marL="91440" lvl="2" algn="just">
              <a:spcBef>
                <a:spcPts val="0"/>
              </a:spcBef>
            </a:pPr>
            <a:r>
              <a:rPr lang="en-US" sz="1800" b="1" dirty="0" err="1"/>
              <a:t>Kepada</a:t>
            </a:r>
            <a:r>
              <a:rPr lang="en-US" sz="1800" b="1" dirty="0"/>
              <a:t> PN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penyelenggara</a:t>
            </a:r>
            <a:r>
              <a:rPr lang="en-US" sz="1800" b="1" dirty="0"/>
              <a:t> </a:t>
            </a:r>
            <a:r>
              <a:rPr lang="en-US" sz="1800" b="1" dirty="0" err="1"/>
              <a:t>negara</a:t>
            </a:r>
            <a:endParaRPr lang="en-US" sz="1800" b="1" dirty="0"/>
          </a:p>
          <a:p>
            <a:pPr marL="91440" lvl="2" algn="just">
              <a:spcBef>
                <a:spcPts val="0"/>
              </a:spcBef>
            </a:pP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maksud</a:t>
            </a:r>
            <a:r>
              <a:rPr lang="en-US" sz="1800" b="1" dirty="0"/>
              <a:t> </a:t>
            </a:r>
            <a:r>
              <a:rPr lang="en-US" sz="1800" b="1" dirty="0" err="1"/>
              <a:t>supaya</a:t>
            </a:r>
            <a:r>
              <a:rPr lang="en-US" sz="1800" b="1" dirty="0"/>
              <a:t>/agar:</a:t>
            </a:r>
          </a:p>
          <a:p>
            <a:pPr marL="91440" algn="just">
              <a:spcBef>
                <a:spcPts val="0"/>
              </a:spcBef>
            </a:pPr>
            <a:r>
              <a:rPr lang="en-US" sz="1800" b="1" dirty="0" smtClean="0"/>
              <a:t>1</a:t>
            </a:r>
            <a:r>
              <a:rPr lang="en-US" sz="1800" b="1" dirty="0"/>
              <a:t>. </a:t>
            </a:r>
            <a:r>
              <a:rPr lang="en-US" sz="1800" b="1" dirty="0" err="1"/>
              <a:t>berbuat</a:t>
            </a:r>
            <a:r>
              <a:rPr lang="en-US" sz="1800" b="1" dirty="0"/>
              <a:t> </a:t>
            </a:r>
          </a:p>
          <a:p>
            <a:pPr marL="91440" lvl="1" algn="just">
              <a:spcBef>
                <a:spcPts val="0"/>
              </a:spcBef>
            </a:pPr>
            <a:r>
              <a:rPr lang="en-US" sz="1800" b="1" dirty="0"/>
              <a:t>2. </a:t>
            </a:r>
            <a:r>
              <a:rPr lang="en-US" sz="1800" b="1" dirty="0" err="1"/>
              <a:t>tidak</a:t>
            </a:r>
            <a:r>
              <a:rPr lang="en-US" sz="1800" b="1" dirty="0"/>
              <a:t> </a:t>
            </a:r>
            <a:r>
              <a:rPr lang="en-US" sz="1800" b="1" dirty="0" err="1"/>
              <a:t>berbuat</a:t>
            </a:r>
            <a:r>
              <a:rPr lang="en-US" sz="1800" b="1" dirty="0"/>
              <a:t> </a:t>
            </a:r>
            <a:r>
              <a:rPr lang="en-US" sz="1800" b="1" dirty="0" err="1"/>
              <a:t>sesuatu</a:t>
            </a:r>
            <a:r>
              <a:rPr lang="en-US" sz="1800" b="1" dirty="0"/>
              <a:t> </a:t>
            </a:r>
            <a:r>
              <a:rPr lang="en-US" sz="1800" b="1" dirty="0" err="1"/>
              <a:t>dalam</a:t>
            </a:r>
            <a:r>
              <a:rPr lang="en-US" sz="1800" b="1" dirty="0"/>
              <a:t> </a:t>
            </a:r>
            <a:r>
              <a:rPr lang="en-US" sz="1800" b="1" dirty="0" err="1"/>
              <a:t>jabatannya</a:t>
            </a:r>
            <a:endParaRPr lang="en-US" sz="1800" b="1" dirty="0"/>
          </a:p>
          <a:p>
            <a:pPr marL="91440" lvl="1" algn="just">
              <a:spcBef>
                <a:spcPts val="0"/>
              </a:spcBef>
            </a:pPr>
            <a:r>
              <a:rPr lang="en-US" sz="1800" b="1" dirty="0"/>
              <a:t>yang </a:t>
            </a:r>
            <a:r>
              <a:rPr lang="en-US" sz="1800" b="1" dirty="0" err="1"/>
              <a:t>bertentangan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kewajibannya</a:t>
            </a:r>
            <a:endParaRPr lang="en-US" sz="1800" b="1" dirty="0"/>
          </a:p>
          <a:p>
            <a:pPr marL="91440" algn="just">
              <a:spcBef>
                <a:spcPts val="0"/>
              </a:spcBef>
            </a:pPr>
            <a:r>
              <a:rPr lang="en-US" sz="1800" b="1" dirty="0"/>
              <a:t>b. </a:t>
            </a:r>
            <a:r>
              <a:rPr lang="en-US" sz="1800" b="1" dirty="0" err="1"/>
              <a:t>Memberi</a:t>
            </a:r>
            <a:r>
              <a:rPr lang="en-US" sz="1800" b="1" dirty="0"/>
              <a:t> </a:t>
            </a:r>
            <a:r>
              <a:rPr lang="en-US" sz="1800" b="1" dirty="0" err="1"/>
              <a:t>sesuatu</a:t>
            </a:r>
            <a:r>
              <a:rPr lang="en-US" sz="1800" b="1" dirty="0"/>
              <a:t> </a:t>
            </a:r>
          </a:p>
          <a:p>
            <a:pPr marL="91440" lvl="1" algn="just">
              <a:spcBef>
                <a:spcPts val="0"/>
              </a:spcBef>
            </a:pPr>
            <a:r>
              <a:rPr lang="en-US" sz="1800" b="1" dirty="0" err="1"/>
              <a:t>Kepada</a:t>
            </a:r>
            <a:r>
              <a:rPr lang="en-US" sz="1800" b="1" dirty="0"/>
              <a:t> PN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penyelenggara</a:t>
            </a:r>
            <a:r>
              <a:rPr lang="en-US" sz="1800" b="1" dirty="0"/>
              <a:t> </a:t>
            </a:r>
            <a:r>
              <a:rPr lang="en-US" sz="1800" b="1" dirty="0" err="1"/>
              <a:t>negara</a:t>
            </a:r>
            <a:endParaRPr lang="en-US" sz="1800" b="1" dirty="0"/>
          </a:p>
          <a:p>
            <a:pPr marL="91440" lvl="1" algn="just">
              <a:spcBef>
                <a:spcPts val="0"/>
              </a:spcBef>
            </a:pPr>
            <a:r>
              <a:rPr lang="en-US" sz="1800" b="1" dirty="0" err="1"/>
              <a:t>Karena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berhubungan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sesuatu</a:t>
            </a:r>
            <a:r>
              <a:rPr lang="en-US" sz="1800" b="1" dirty="0"/>
              <a:t> yang </a:t>
            </a:r>
            <a:r>
              <a:rPr lang="en-US" sz="1800" b="1" dirty="0" err="1"/>
              <a:t>bertentangan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kewajiban</a:t>
            </a:r>
            <a:r>
              <a:rPr lang="en-US" sz="1800" b="1" dirty="0"/>
              <a:t>, </a:t>
            </a:r>
            <a:r>
              <a:rPr lang="sv-SE" sz="1800" b="1" dirty="0" smtClean="0"/>
              <a:t>dilakukan </a:t>
            </a:r>
            <a:r>
              <a:rPr lang="sv-SE" sz="1800" b="1" dirty="0"/>
              <a:t>atau tidak dilakukan dalam </a:t>
            </a:r>
            <a:r>
              <a:rPr lang="sv-SE" sz="1800" b="1" dirty="0" smtClean="0"/>
              <a:t>jabatannya</a:t>
            </a:r>
          </a:p>
          <a:p>
            <a:pPr marL="91440" algn="just">
              <a:spcBef>
                <a:spcPts val="0"/>
              </a:spcBef>
            </a:pPr>
            <a:r>
              <a:rPr lang="en-US" sz="1800" dirty="0" err="1"/>
              <a:t>Ayat</a:t>
            </a:r>
            <a:r>
              <a:rPr lang="en-US" sz="1800" dirty="0"/>
              <a:t> 2</a:t>
            </a:r>
          </a:p>
          <a:p>
            <a:pPr marL="91440" algn="just">
              <a:spcBef>
                <a:spcPts val="0"/>
              </a:spcBef>
            </a:pPr>
            <a:r>
              <a:rPr lang="en-US" sz="1800" b="1" dirty="0"/>
              <a:t>PN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penyelenggara</a:t>
            </a:r>
            <a:r>
              <a:rPr lang="en-US" sz="1800" b="1" dirty="0"/>
              <a:t> </a:t>
            </a:r>
            <a:r>
              <a:rPr lang="en-US" sz="1800" b="1" dirty="0" err="1"/>
              <a:t>negara</a:t>
            </a:r>
            <a:r>
              <a:rPr lang="en-US" sz="1800" b="1" dirty="0"/>
              <a:t> yang </a:t>
            </a:r>
            <a:r>
              <a:rPr lang="en-US" sz="1800" b="1" dirty="0" err="1"/>
              <a:t>menerima</a:t>
            </a:r>
            <a:r>
              <a:rPr lang="en-US" sz="1800" b="1" dirty="0"/>
              <a:t> </a:t>
            </a:r>
            <a:r>
              <a:rPr lang="en-US" sz="1800" b="1" dirty="0" err="1"/>
              <a:t>pemberian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 smtClean="0"/>
              <a:t>janji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karena</a:t>
            </a:r>
            <a:r>
              <a:rPr lang="en-US" sz="1800" b="1" dirty="0" smtClean="0"/>
              <a:t> </a:t>
            </a:r>
            <a:r>
              <a:rPr lang="en-US" sz="1800" b="1" dirty="0" err="1"/>
              <a:t>telah</a:t>
            </a:r>
            <a:r>
              <a:rPr lang="en-US" sz="1800" b="1" dirty="0" smtClean="0"/>
              <a:t>: </a:t>
            </a:r>
            <a:r>
              <a:rPr lang="sv-SE" sz="1800" b="1" dirty="0" smtClean="0"/>
              <a:t>mau </a:t>
            </a:r>
            <a:r>
              <a:rPr lang="sv-SE" sz="1800" b="1" dirty="0"/>
              <a:t>tergerak akan melakukan; atau</a:t>
            </a:r>
          </a:p>
          <a:p>
            <a:pPr marL="91440" algn="just">
              <a:spcBef>
                <a:spcPts val="0"/>
              </a:spcBef>
            </a:pPr>
            <a:r>
              <a:rPr lang="en-US" sz="1800" b="1" dirty="0" err="1"/>
              <a:t>telah</a:t>
            </a:r>
            <a:r>
              <a:rPr lang="en-US" sz="1800" b="1" dirty="0"/>
              <a:t> </a:t>
            </a:r>
            <a:r>
              <a:rPr lang="en-US" sz="1800" b="1" dirty="0" err="1"/>
              <a:t>tergerak</a:t>
            </a:r>
            <a:r>
              <a:rPr lang="en-US" sz="1800" b="1" dirty="0"/>
              <a:t> </a:t>
            </a:r>
            <a:r>
              <a:rPr lang="en-US" sz="1800" b="1" dirty="0" err="1"/>
              <a:t>melakukan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err="1" smtClean="0"/>
              <a:t>Gratifikasi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83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err="1"/>
              <a:t>Pasal</a:t>
            </a:r>
            <a:r>
              <a:rPr lang="en-US" sz="3600" b="1" dirty="0"/>
              <a:t> 12 C</a:t>
            </a:r>
          </a:p>
          <a:p>
            <a:pPr algn="just">
              <a:buNone/>
            </a:pPr>
            <a:r>
              <a:rPr lang="sv-SE" sz="3600" dirty="0" smtClean="0"/>
              <a:t>1</a:t>
            </a:r>
            <a:r>
              <a:rPr lang="sv-SE" sz="3600" dirty="0"/>
              <a:t>. melaporkan gratifikasi pada KPK;</a:t>
            </a:r>
          </a:p>
          <a:p>
            <a:pPr algn="just">
              <a:buNone/>
            </a:pPr>
            <a:r>
              <a:rPr lang="en-US" sz="3600" dirty="0"/>
              <a:t>2. paling lama 30 </a:t>
            </a:r>
            <a:r>
              <a:rPr lang="en-US" sz="3600" dirty="0" err="1"/>
              <a:t>hari</a:t>
            </a:r>
            <a:r>
              <a:rPr lang="en-US" sz="3600" dirty="0"/>
              <a:t>;</a:t>
            </a:r>
          </a:p>
          <a:p>
            <a:pPr algn="just">
              <a:buNone/>
            </a:pPr>
            <a:r>
              <a:rPr lang="en-US" sz="3600" dirty="0"/>
              <a:t>3. 30 </a:t>
            </a:r>
            <a:r>
              <a:rPr lang="en-US" sz="3600" dirty="0" err="1"/>
              <a:t>hari</a:t>
            </a:r>
            <a:r>
              <a:rPr lang="en-US" sz="3600" dirty="0"/>
              <a:t> </a:t>
            </a:r>
            <a:r>
              <a:rPr lang="en-US" sz="3600" dirty="0" err="1"/>
              <a:t>kemudian</a:t>
            </a:r>
            <a:r>
              <a:rPr lang="en-US" sz="3600" dirty="0"/>
              <a:t> KPK </a:t>
            </a: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milik</a:t>
            </a:r>
            <a:r>
              <a:rPr lang="en-US" sz="3600" dirty="0" smtClean="0"/>
              <a:t> </a:t>
            </a:r>
            <a:r>
              <a:rPr lang="en-US" sz="3600" dirty="0" err="1"/>
              <a:t>negara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penerima</a:t>
            </a:r>
            <a:r>
              <a:rPr lang="en-US" sz="3600" dirty="0"/>
              <a:t>;</a:t>
            </a:r>
          </a:p>
          <a:p>
            <a:pPr algn="just">
              <a:buNone/>
            </a:pPr>
            <a:r>
              <a:rPr lang="es-ES" sz="3600" dirty="0"/>
              <a:t>4. tata cara </a:t>
            </a:r>
            <a:r>
              <a:rPr lang="es-ES" sz="3600" dirty="0" err="1"/>
              <a:t>laporan</a:t>
            </a:r>
            <a:r>
              <a:rPr lang="es-ES" sz="3600" dirty="0"/>
              <a:t> </a:t>
            </a:r>
            <a:r>
              <a:rPr lang="es-ES" sz="3600" dirty="0" err="1"/>
              <a:t>lihat</a:t>
            </a:r>
            <a:r>
              <a:rPr lang="es-ES" sz="3600" dirty="0"/>
              <a:t> UU KPK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Syarat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gratifikasi</a:t>
            </a:r>
            <a:r>
              <a:rPr lang="en-US" sz="2800" b="1" dirty="0" smtClean="0"/>
              <a:t>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/>
              <a:t>Pasal</a:t>
            </a:r>
            <a:r>
              <a:rPr lang="en-US" b="1" dirty="0"/>
              <a:t> 20</a:t>
            </a:r>
          </a:p>
          <a:p>
            <a:pPr algn="just">
              <a:buNone/>
            </a:pPr>
            <a:r>
              <a:rPr lang="fi-FI" dirty="0"/>
              <a:t>Tindak pidana korupsi oleh badan hukum</a:t>
            </a:r>
          </a:p>
          <a:p>
            <a:pPr algn="just"/>
            <a:r>
              <a:rPr lang="en-US" dirty="0" smtClean="0"/>
              <a:t>(</a:t>
            </a:r>
            <a:r>
              <a:rPr lang="en-US" dirty="0"/>
              <a:t>2). “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orang-orang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lain, </a:t>
            </a:r>
            <a:r>
              <a:rPr lang="en-US" b="1" dirty="0" err="1"/>
              <a:t>bertindak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korporasi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sendiri-sendiri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bersama-sama</a:t>
            </a:r>
            <a:r>
              <a:rPr lang="en-US" b="1" dirty="0"/>
              <a:t>”</a:t>
            </a:r>
          </a:p>
          <a:p>
            <a:pPr algn="just"/>
            <a:r>
              <a:rPr lang="en-US" dirty="0"/>
              <a:t>(3)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pengurus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Tipikor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PENYIDIKAN (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8 </a:t>
            </a:r>
            <a:r>
              <a:rPr lang="en-US" dirty="0" err="1" smtClean="0"/>
              <a:t>Tahun</a:t>
            </a:r>
            <a:r>
              <a:rPr lang="en-US" dirty="0" smtClean="0"/>
              <a:t> 1981 /KUHAP)</a:t>
            </a:r>
          </a:p>
          <a:p>
            <a:pPr marL="514350" indent="-514350">
              <a:buNone/>
            </a:pPr>
            <a:r>
              <a:rPr lang="en-US" dirty="0" err="1" smtClean="0"/>
              <a:t>Penyelidikan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5)</a:t>
            </a:r>
          </a:p>
          <a:p>
            <a:pPr marL="514350" indent="-514350">
              <a:buNone/>
            </a:pP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penyelidik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TIPIKOR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284 KUHP </a:t>
            </a:r>
            <a:r>
              <a:rPr lang="en-US" dirty="0" err="1" smtClean="0"/>
              <a:t>dan</a:t>
            </a:r>
            <a:r>
              <a:rPr lang="en-US" dirty="0" smtClean="0"/>
              <a:t> KPK (</a:t>
            </a:r>
            <a:r>
              <a:rPr lang="en-US" dirty="0" err="1" smtClean="0"/>
              <a:t>pasal</a:t>
            </a:r>
            <a:r>
              <a:rPr lang="en-US" dirty="0" smtClean="0"/>
              <a:t> 6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no 30 </a:t>
            </a:r>
            <a:r>
              <a:rPr lang="en-US" dirty="0" err="1" smtClean="0"/>
              <a:t>Tahun</a:t>
            </a:r>
            <a:r>
              <a:rPr lang="en-US" dirty="0" smtClean="0"/>
              <a:t> 2002)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Penyidikan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ke</a:t>
            </a:r>
            <a:r>
              <a:rPr lang="en-US" dirty="0" smtClean="0"/>
              <a:t> 2 KUHAP)</a:t>
            </a:r>
          </a:p>
          <a:p>
            <a:pPr>
              <a:buNone/>
            </a:pP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tersangkanya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(</a:t>
            </a:r>
            <a:r>
              <a:rPr lang="en-US" dirty="0" err="1" smtClean="0"/>
              <a:t>polri</a:t>
            </a:r>
            <a:r>
              <a:rPr lang="en-US" dirty="0" smtClean="0"/>
              <a:t>, </a:t>
            </a:r>
            <a:r>
              <a:rPr lang="en-US" dirty="0" err="1" smtClean="0"/>
              <a:t>jaksa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KPK)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Penuntutan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Ke</a:t>
            </a:r>
            <a:r>
              <a:rPr lang="en-US" dirty="0" smtClean="0"/>
              <a:t> 7)</a:t>
            </a:r>
          </a:p>
          <a:p>
            <a:pPr>
              <a:buNone/>
            </a:pP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melimpahkan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diputus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hakim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(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Ke</a:t>
            </a:r>
            <a:r>
              <a:rPr lang="en-US" dirty="0" smtClean="0"/>
              <a:t> 8 </a:t>
            </a:r>
            <a:r>
              <a:rPr lang="en-US" dirty="0" err="1" smtClean="0"/>
              <a:t>Kuhap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KPK </a:t>
            </a:r>
            <a:r>
              <a:rPr lang="en-US" dirty="0" err="1" smtClean="0"/>
              <a:t>Pasal</a:t>
            </a:r>
            <a:r>
              <a:rPr lang="en-US" dirty="0" smtClean="0"/>
              <a:t> 6 UU KPK)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 smtClean="0"/>
              <a:t>Mengadili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hakim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,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memutus</a:t>
            </a:r>
            <a:r>
              <a:rPr lang="en-US" sz="2800" dirty="0" smtClean="0"/>
              <a:t> </a:t>
            </a:r>
            <a:r>
              <a:rPr lang="en-US" sz="2800" dirty="0" err="1" smtClean="0"/>
              <a:t>perkara</a:t>
            </a:r>
            <a:r>
              <a:rPr lang="en-US" sz="2800" dirty="0" smtClean="0"/>
              <a:t> </a:t>
            </a:r>
            <a:r>
              <a:rPr lang="en-US" sz="2800" dirty="0" err="1" smtClean="0"/>
              <a:t>pidana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asas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r>
              <a:rPr lang="en-US" sz="2800" dirty="0" smtClean="0"/>
              <a:t>, </a:t>
            </a:r>
            <a:r>
              <a:rPr lang="en-US" sz="2800" dirty="0" err="1" smtClean="0"/>
              <a:t>jujur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memihak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. </a:t>
            </a:r>
          </a:p>
          <a:p>
            <a:pPr algn="just">
              <a:buNone/>
            </a:pPr>
            <a:r>
              <a:rPr lang="en-US" sz="2800" dirty="0" smtClean="0"/>
              <a:t>Hakim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pejabat</a:t>
            </a:r>
            <a:r>
              <a:rPr lang="en-US" sz="2800" dirty="0" smtClean="0"/>
              <a:t> </a:t>
            </a:r>
            <a:r>
              <a:rPr lang="en-US" sz="2800" dirty="0" err="1" smtClean="0"/>
              <a:t>peradilan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wewenang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mengadili</a:t>
            </a:r>
            <a:r>
              <a:rPr lang="en-US" sz="2800" dirty="0" smtClean="0"/>
              <a:t>.(</a:t>
            </a:r>
            <a:r>
              <a:rPr lang="en-US" sz="2800" dirty="0" err="1" smtClean="0"/>
              <a:t>pasal</a:t>
            </a:r>
            <a:r>
              <a:rPr lang="en-US" sz="2800" dirty="0" smtClean="0"/>
              <a:t> 1 </a:t>
            </a:r>
            <a:r>
              <a:rPr lang="en-US" sz="2800" dirty="0" err="1" smtClean="0"/>
              <a:t>ke</a:t>
            </a:r>
            <a:r>
              <a:rPr lang="en-US" sz="2800" dirty="0" smtClean="0"/>
              <a:t> 8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err="1" smtClean="0"/>
              <a:t>Peradilan</a:t>
            </a:r>
            <a:r>
              <a:rPr lang="en-US" sz="2800" i="1" dirty="0" smtClean="0"/>
              <a:t> (</a:t>
            </a:r>
            <a:r>
              <a:rPr lang="en-US" sz="2800" i="1" dirty="0" err="1" smtClean="0"/>
              <a:t>Proses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Mengadili</a:t>
            </a:r>
            <a:r>
              <a:rPr lang="en-US" sz="2800" i="1" dirty="0" smtClean="0"/>
              <a:t>) </a:t>
            </a:r>
            <a:r>
              <a:rPr lang="en-US" sz="2800" i="1" dirty="0" err="1" smtClean="0"/>
              <a:t>Pasal</a:t>
            </a:r>
            <a:r>
              <a:rPr lang="en-US" sz="2800" i="1" dirty="0" smtClean="0"/>
              <a:t> 1 </a:t>
            </a:r>
            <a:r>
              <a:rPr lang="en-US" sz="2800" i="1" dirty="0" err="1" smtClean="0"/>
              <a:t>ke</a:t>
            </a:r>
            <a:r>
              <a:rPr lang="en-US" sz="2800" i="1" dirty="0" smtClean="0"/>
              <a:t> 9)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PENDAHULUAN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i="1" dirty="0" smtClean="0"/>
              <a:t>(extra </a:t>
            </a:r>
            <a:r>
              <a:rPr lang="en-US" i="1" dirty="0" err="1" smtClean="0"/>
              <a:t>Ordinari</a:t>
            </a:r>
            <a:r>
              <a:rPr lang="en-US" i="1" dirty="0" smtClean="0"/>
              <a:t> Crime),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nature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luarbiasa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multidimensional.</a:t>
            </a:r>
          </a:p>
          <a:p>
            <a:pPr algn="just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dikatagorikan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katagori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;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342900" indent="-342900" algn="just">
              <a:buAutoNum type="arabicPeriod"/>
            </a:pP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342900" indent="-342900" algn="just">
              <a:buAutoNum type="arabicPeriod"/>
            </a:pPr>
            <a:r>
              <a:rPr lang="en-US" dirty="0" err="1" smtClean="0"/>
              <a:t>Kejahatan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Kejahtan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endParaRPr lang="en-US" dirty="0" smtClean="0"/>
          </a:p>
          <a:p>
            <a:pPr marL="342900" indent="-342900"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darei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multiple </a:t>
            </a:r>
            <a:r>
              <a:rPr lang="en-US" dirty="0" err="1" smtClean="0"/>
              <a:t>effek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;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Pembodohan</a:t>
            </a:r>
            <a:endParaRPr lang="en-US" dirty="0" smtClean="0"/>
          </a:p>
          <a:p>
            <a:pPr marL="342900" indent="-342900" algn="just">
              <a:buAutoNum type="arabicPeriod"/>
            </a:pPr>
            <a:r>
              <a:rPr lang="en-US" dirty="0" err="1" smtClean="0"/>
              <a:t>Pemiskinan</a:t>
            </a:r>
            <a:endParaRPr lang="en-US" dirty="0" smtClean="0"/>
          </a:p>
          <a:p>
            <a:pPr marL="342900" indent="-342900" algn="just">
              <a:buAutoNum type="arabicPeriod"/>
            </a:pPr>
            <a:r>
              <a:rPr lang="en-US" dirty="0" err="1" smtClean="0"/>
              <a:t>Pengancuran</a:t>
            </a:r>
            <a:r>
              <a:rPr lang="en-US" dirty="0" smtClean="0"/>
              <a:t> </a:t>
            </a:r>
            <a:r>
              <a:rPr lang="en-US" dirty="0" err="1" smtClean="0"/>
              <a:t>peradapan</a:t>
            </a:r>
            <a:endParaRPr lang="en-US" dirty="0" smtClean="0"/>
          </a:p>
          <a:p>
            <a:pPr marL="342900" indent="-342900" algn="just"/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;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yudikatif</a:t>
            </a:r>
            <a:r>
              <a:rPr lang="en-US" dirty="0" smtClean="0"/>
              <a:t>)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Pengusaha</a:t>
            </a:r>
            <a:endParaRPr lang="en-US" dirty="0" smtClean="0"/>
          </a:p>
          <a:p>
            <a:pPr marL="342900" indent="-342900" algn="just">
              <a:buAutoNum type="arabicPeriod"/>
            </a:pPr>
            <a:r>
              <a:rPr lang="en-US" dirty="0" err="1" smtClean="0"/>
              <a:t>cendikiawan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4000" dirty="0" err="1" smtClean="0"/>
              <a:t>Peradilan</a:t>
            </a:r>
            <a:r>
              <a:rPr lang="en-US" sz="4000" dirty="0" smtClean="0"/>
              <a:t> Tingkat </a:t>
            </a:r>
            <a:r>
              <a:rPr lang="en-US" sz="4000" dirty="0" err="1" smtClean="0"/>
              <a:t>pertama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Pengadilan</a:t>
            </a:r>
            <a:r>
              <a:rPr lang="en-US" sz="4000" dirty="0" smtClean="0"/>
              <a:t> </a:t>
            </a:r>
            <a:r>
              <a:rPr lang="en-US" sz="4000" dirty="0" err="1" smtClean="0"/>
              <a:t>Negeri</a:t>
            </a:r>
            <a:endParaRPr lang="en-US" sz="4000" dirty="0" smtClean="0"/>
          </a:p>
          <a:p>
            <a:pPr marL="514350" indent="-514350" algn="just">
              <a:buAutoNum type="arabicPeriod"/>
            </a:pPr>
            <a:r>
              <a:rPr lang="en-US" sz="4000" dirty="0" err="1" smtClean="0"/>
              <a:t>Peradilan</a:t>
            </a:r>
            <a:r>
              <a:rPr lang="en-US" sz="4000" dirty="0" smtClean="0"/>
              <a:t> Banding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Pengadilan</a:t>
            </a:r>
            <a:r>
              <a:rPr lang="en-US" sz="4000" dirty="0" smtClean="0"/>
              <a:t> </a:t>
            </a:r>
            <a:r>
              <a:rPr lang="en-US" sz="4000" dirty="0" err="1" smtClean="0"/>
              <a:t>Tinggi</a:t>
            </a:r>
            <a:endParaRPr lang="en-US" sz="4000" dirty="0" smtClean="0"/>
          </a:p>
          <a:p>
            <a:pPr marL="514350" indent="-514350" algn="just">
              <a:buAutoNum type="arabicPeriod"/>
            </a:pPr>
            <a:r>
              <a:rPr lang="en-US" sz="4000" dirty="0" err="1" smtClean="0"/>
              <a:t>Peradilan</a:t>
            </a:r>
            <a:r>
              <a:rPr lang="en-US" sz="4000" dirty="0" smtClean="0"/>
              <a:t> </a:t>
            </a:r>
            <a:r>
              <a:rPr lang="en-US" sz="4000" dirty="0" err="1" smtClean="0"/>
              <a:t>Kasasi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Mahkamah</a:t>
            </a:r>
            <a:r>
              <a:rPr lang="en-US" sz="4000" dirty="0" smtClean="0"/>
              <a:t> </a:t>
            </a:r>
            <a:r>
              <a:rPr lang="en-US" sz="4000" dirty="0" err="1" smtClean="0"/>
              <a:t>Agung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Tahap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peradilan</a:t>
            </a:r>
            <a:r>
              <a:rPr lang="en-US" sz="3600" i="1" dirty="0" smtClean="0"/>
              <a:t> :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D. </a:t>
            </a:r>
            <a:r>
              <a:rPr lang="en-US" sz="3200" i="1" dirty="0" err="1" smtClean="0"/>
              <a:t>Penyidikan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pada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Tindak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Pidana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Korupsi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828800"/>
            <a:ext cx="7239000" cy="4525963"/>
          </a:xfrm>
        </p:spPr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en-US" dirty="0" smtClean="0"/>
              <a:t> a. 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, </a:t>
            </a: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KPK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curang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gratifikasi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en-US" dirty="0" smtClean="0"/>
              <a:t>. 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Penyelidikan</a:t>
            </a:r>
            <a:r>
              <a:rPr lang="en-US" sz="2800" dirty="0" smtClean="0"/>
              <a:t> (</a:t>
            </a:r>
            <a:r>
              <a:rPr lang="en-US" sz="2800" dirty="0" err="1" smtClean="0"/>
              <a:t>Pulbaket</a:t>
            </a:r>
            <a:r>
              <a:rPr lang="en-US" sz="2800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304800"/>
            <a:ext cx="7620000" cy="6049963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buNone/>
            </a:pPr>
            <a:r>
              <a:rPr lang="en-US" sz="4400" dirty="0" smtClean="0"/>
              <a:t>b. </a:t>
            </a:r>
            <a:r>
              <a:rPr lang="en-US" sz="5100" dirty="0" err="1" smtClean="0"/>
              <a:t>Berdasarkan</a:t>
            </a:r>
            <a:r>
              <a:rPr lang="en-US" sz="5100" dirty="0" smtClean="0"/>
              <a:t> </a:t>
            </a:r>
            <a:r>
              <a:rPr lang="en-US" sz="5100" dirty="0" err="1" smtClean="0"/>
              <a:t>laporan</a:t>
            </a:r>
            <a:r>
              <a:rPr lang="en-US" sz="5100" dirty="0" smtClean="0"/>
              <a:t> 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informasi</a:t>
            </a:r>
            <a:r>
              <a:rPr lang="en-US" sz="5100" dirty="0" smtClean="0"/>
              <a:t> yang </a:t>
            </a:r>
            <a:r>
              <a:rPr lang="en-US" sz="5100" dirty="0" err="1" smtClean="0"/>
              <a:t>diterima</a:t>
            </a:r>
            <a:r>
              <a:rPr lang="en-US" sz="5100" dirty="0" smtClean="0"/>
              <a:t> </a:t>
            </a:r>
            <a:r>
              <a:rPr lang="en-US" sz="5100" dirty="0" err="1" smtClean="0"/>
              <a:t>oleh</a:t>
            </a:r>
            <a:r>
              <a:rPr lang="en-US" sz="5100" dirty="0" smtClean="0"/>
              <a:t> </a:t>
            </a:r>
            <a:r>
              <a:rPr lang="en-US" sz="5100" dirty="0" err="1" smtClean="0"/>
              <a:t>Penyelidik</a:t>
            </a:r>
            <a:r>
              <a:rPr lang="en-US" sz="5100" dirty="0" smtClean="0"/>
              <a:t> </a:t>
            </a:r>
            <a:r>
              <a:rPr lang="en-US" sz="5100" dirty="0" err="1" smtClean="0"/>
              <a:t>maka</a:t>
            </a:r>
            <a:r>
              <a:rPr lang="en-US" sz="5100" dirty="0" smtClean="0"/>
              <a:t>, </a:t>
            </a:r>
            <a:r>
              <a:rPr lang="en-US" sz="5100" dirty="0" err="1" smtClean="0"/>
              <a:t>penyelidik</a:t>
            </a:r>
            <a:r>
              <a:rPr lang="en-US" sz="5100" dirty="0" smtClean="0"/>
              <a:t> </a:t>
            </a:r>
            <a:r>
              <a:rPr lang="en-US" sz="5100" dirty="0" err="1" smtClean="0"/>
              <a:t>melakukan</a:t>
            </a:r>
            <a:r>
              <a:rPr lang="en-US" sz="5100" dirty="0" smtClean="0"/>
              <a:t> </a:t>
            </a:r>
            <a:r>
              <a:rPr lang="en-US" sz="5100" dirty="0" err="1" smtClean="0"/>
              <a:t>pengumpulan</a:t>
            </a:r>
            <a:r>
              <a:rPr lang="en-US" sz="5100" dirty="0" smtClean="0"/>
              <a:t> </a:t>
            </a:r>
            <a:r>
              <a:rPr lang="en-US" sz="5100" dirty="0" err="1" smtClean="0"/>
              <a:t>keterangan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barang</a:t>
            </a:r>
            <a:r>
              <a:rPr lang="en-US" sz="5100" dirty="0" smtClean="0"/>
              <a:t> </a:t>
            </a:r>
            <a:r>
              <a:rPr lang="en-US" sz="5100" dirty="0" err="1" smtClean="0"/>
              <a:t>bukti</a:t>
            </a:r>
            <a:r>
              <a:rPr lang="en-US" sz="5100" dirty="0" smtClean="0"/>
              <a:t>. </a:t>
            </a:r>
            <a:r>
              <a:rPr lang="en-US" sz="5100" dirty="0" err="1" smtClean="0"/>
              <a:t>Untuk</a:t>
            </a:r>
            <a:r>
              <a:rPr lang="en-US" sz="5100" dirty="0" smtClean="0"/>
              <a:t> </a:t>
            </a:r>
            <a:r>
              <a:rPr lang="en-US" sz="5100" dirty="0" err="1" smtClean="0"/>
              <a:t>memastikan</a:t>
            </a:r>
            <a:r>
              <a:rPr lang="en-US" sz="5100" dirty="0" smtClean="0"/>
              <a:t> </a:t>
            </a:r>
            <a:r>
              <a:rPr lang="en-US" sz="5100" dirty="0" err="1" smtClean="0"/>
              <a:t>bahwa</a:t>
            </a:r>
            <a:r>
              <a:rPr lang="en-US" sz="5100" dirty="0" smtClean="0"/>
              <a:t> </a:t>
            </a:r>
            <a:r>
              <a:rPr lang="en-US" sz="5100" dirty="0" err="1" smtClean="0"/>
              <a:t>perbuatan</a:t>
            </a:r>
            <a:r>
              <a:rPr lang="en-US" sz="5100" dirty="0" smtClean="0"/>
              <a:t> yang </a:t>
            </a:r>
            <a:r>
              <a:rPr lang="en-US" sz="5100" dirty="0" err="1" smtClean="0"/>
              <a:t>dilaporkan</a:t>
            </a:r>
            <a:r>
              <a:rPr lang="en-US" sz="5100" dirty="0" smtClean="0"/>
              <a:t> </a:t>
            </a:r>
            <a:r>
              <a:rPr lang="en-US" sz="5100" dirty="0" err="1" smtClean="0"/>
              <a:t>tersebut</a:t>
            </a:r>
            <a:r>
              <a:rPr lang="en-US" sz="5100" dirty="0" smtClean="0"/>
              <a:t> </a:t>
            </a:r>
            <a:r>
              <a:rPr lang="en-US" sz="5100" dirty="0" err="1" smtClean="0"/>
              <a:t>merupakan</a:t>
            </a:r>
            <a:r>
              <a:rPr lang="en-US" sz="5100" dirty="0" smtClean="0"/>
              <a:t> </a:t>
            </a:r>
            <a:r>
              <a:rPr lang="en-US" sz="5100" dirty="0" err="1" smtClean="0"/>
              <a:t>perbuatan</a:t>
            </a:r>
            <a:r>
              <a:rPr lang="en-US" sz="5100" dirty="0" smtClean="0"/>
              <a:t> </a:t>
            </a:r>
            <a:r>
              <a:rPr lang="en-US" sz="5100" dirty="0" err="1" smtClean="0"/>
              <a:t>melawan</a:t>
            </a:r>
            <a:r>
              <a:rPr lang="en-US" sz="5100" dirty="0" smtClean="0"/>
              <a:t> </a:t>
            </a:r>
            <a:r>
              <a:rPr lang="en-US" sz="5100" dirty="0" err="1" smtClean="0"/>
              <a:t>hukum</a:t>
            </a:r>
            <a:r>
              <a:rPr lang="en-US" sz="5100" dirty="0" smtClean="0"/>
              <a:t> 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menyalahgunakan</a:t>
            </a:r>
            <a:r>
              <a:rPr lang="en-US" sz="5100" dirty="0" smtClean="0"/>
              <a:t> </a:t>
            </a:r>
            <a:r>
              <a:rPr lang="en-US" sz="5100" dirty="0" err="1" smtClean="0"/>
              <a:t>kekuasaan</a:t>
            </a:r>
            <a:r>
              <a:rPr lang="en-US" sz="5100" dirty="0" smtClean="0"/>
              <a:t> 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perbuatan</a:t>
            </a:r>
            <a:r>
              <a:rPr lang="en-US" sz="5100" dirty="0" smtClean="0"/>
              <a:t> </a:t>
            </a:r>
            <a:r>
              <a:rPr lang="en-US" sz="5100" dirty="0" err="1" smtClean="0"/>
              <a:t>curang</a:t>
            </a:r>
            <a:r>
              <a:rPr lang="en-US" sz="5100" dirty="0" smtClean="0"/>
              <a:t> yang </a:t>
            </a:r>
            <a:r>
              <a:rPr lang="en-US" sz="5100" dirty="0" err="1" smtClean="0"/>
              <a:t>menimbulkan</a:t>
            </a:r>
            <a:r>
              <a:rPr lang="en-US" sz="5100" dirty="0" smtClean="0"/>
              <a:t> </a:t>
            </a:r>
            <a:r>
              <a:rPr lang="en-US" sz="5100" dirty="0" err="1" smtClean="0"/>
              <a:t>kerugian</a:t>
            </a:r>
            <a:r>
              <a:rPr lang="en-US" sz="5100" dirty="0" smtClean="0"/>
              <a:t> </a:t>
            </a:r>
            <a:r>
              <a:rPr lang="en-US" sz="5100" dirty="0" err="1" smtClean="0"/>
              <a:t>keuangan</a:t>
            </a:r>
            <a:r>
              <a:rPr lang="en-US" sz="5100" dirty="0" smtClean="0"/>
              <a:t> 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perekonomian</a:t>
            </a:r>
            <a:r>
              <a:rPr lang="en-US" sz="5100" dirty="0" smtClean="0"/>
              <a:t> </a:t>
            </a:r>
            <a:r>
              <a:rPr lang="en-US" sz="5100" dirty="0" err="1" smtClean="0"/>
              <a:t>negara</a:t>
            </a:r>
            <a:r>
              <a:rPr lang="en-US" sz="5100" dirty="0" smtClean="0"/>
              <a:t>, 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perbuatan</a:t>
            </a:r>
            <a:r>
              <a:rPr lang="en-US" sz="5100" dirty="0" smtClean="0"/>
              <a:t> </a:t>
            </a:r>
            <a:r>
              <a:rPr lang="en-US" sz="5100" dirty="0" err="1" smtClean="0"/>
              <a:t>gratifikasi</a:t>
            </a:r>
            <a:r>
              <a:rPr lang="en-US" sz="5100" dirty="0" smtClean="0"/>
              <a:t>. </a:t>
            </a:r>
            <a:r>
              <a:rPr lang="en-US" sz="5100" dirty="0" err="1" smtClean="0"/>
              <a:t>Apabila</a:t>
            </a:r>
            <a:r>
              <a:rPr lang="en-US" sz="5100" dirty="0" smtClean="0"/>
              <a:t> </a:t>
            </a:r>
            <a:r>
              <a:rPr lang="en-US" sz="5100" dirty="0" err="1" smtClean="0"/>
              <a:t>penyelidik</a:t>
            </a:r>
            <a:r>
              <a:rPr lang="en-US" sz="5100" dirty="0" smtClean="0"/>
              <a:t> </a:t>
            </a:r>
            <a:r>
              <a:rPr lang="en-US" sz="5100" dirty="0" err="1" smtClean="0"/>
              <a:t>setelah</a:t>
            </a:r>
            <a:r>
              <a:rPr lang="en-US" sz="5100" dirty="0" smtClean="0"/>
              <a:t> </a:t>
            </a:r>
            <a:r>
              <a:rPr lang="en-US" sz="5100" dirty="0" err="1" smtClean="0"/>
              <a:t>mendapatkan</a:t>
            </a:r>
            <a:r>
              <a:rPr lang="en-US" sz="5100" dirty="0" smtClean="0"/>
              <a:t> </a:t>
            </a:r>
            <a:r>
              <a:rPr lang="en-US" sz="5100" dirty="0" err="1" smtClean="0"/>
              <a:t>keterangan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barang</a:t>
            </a:r>
            <a:r>
              <a:rPr lang="en-US" sz="5100" dirty="0" smtClean="0"/>
              <a:t> </a:t>
            </a:r>
            <a:r>
              <a:rPr lang="en-US" sz="5100" dirty="0" err="1" smtClean="0"/>
              <a:t>bukti</a:t>
            </a:r>
            <a:r>
              <a:rPr lang="en-US" sz="5100" dirty="0" smtClean="0"/>
              <a:t> </a:t>
            </a:r>
            <a:r>
              <a:rPr lang="en-US" sz="5100" dirty="0" err="1" smtClean="0"/>
              <a:t>beranggapan</a:t>
            </a:r>
            <a:r>
              <a:rPr lang="en-US" sz="5100" dirty="0" smtClean="0"/>
              <a:t> </a:t>
            </a:r>
            <a:r>
              <a:rPr lang="en-US" sz="5100" dirty="0" err="1" smtClean="0"/>
              <a:t>bahwa</a:t>
            </a:r>
            <a:r>
              <a:rPr lang="en-US" sz="5100" dirty="0" smtClean="0"/>
              <a:t> </a:t>
            </a:r>
            <a:r>
              <a:rPr lang="en-US" sz="5100" dirty="0" err="1" smtClean="0"/>
              <a:t>perbuatan</a:t>
            </a:r>
            <a:r>
              <a:rPr lang="en-US" sz="5100" dirty="0" smtClean="0"/>
              <a:t> </a:t>
            </a:r>
            <a:r>
              <a:rPr lang="en-US" sz="5100" dirty="0" err="1" smtClean="0"/>
              <a:t>merupakan</a:t>
            </a:r>
            <a:r>
              <a:rPr lang="en-US" sz="5100" dirty="0" smtClean="0"/>
              <a:t> </a:t>
            </a:r>
            <a:r>
              <a:rPr lang="en-US" sz="5100" dirty="0" err="1" smtClean="0"/>
              <a:t>perbuatan</a:t>
            </a:r>
            <a:r>
              <a:rPr lang="en-US" sz="5100" dirty="0" smtClean="0"/>
              <a:t> </a:t>
            </a:r>
            <a:r>
              <a:rPr lang="en-US" sz="5100" dirty="0" err="1" smtClean="0"/>
              <a:t>pidana</a:t>
            </a:r>
            <a:r>
              <a:rPr lang="en-US" sz="5100" dirty="0" smtClean="0"/>
              <a:t>  </a:t>
            </a:r>
            <a:r>
              <a:rPr lang="en-US" sz="5100" dirty="0" err="1" smtClean="0"/>
              <a:t>korupsi</a:t>
            </a:r>
            <a:r>
              <a:rPr lang="en-US" sz="5100" dirty="0" smtClean="0"/>
              <a:t>, </a:t>
            </a:r>
            <a:r>
              <a:rPr lang="en-US" sz="5100" dirty="0" err="1" smtClean="0"/>
              <a:t>maka</a:t>
            </a:r>
            <a:r>
              <a:rPr lang="en-US" sz="5100" dirty="0" smtClean="0"/>
              <a:t> </a:t>
            </a:r>
            <a:r>
              <a:rPr lang="en-US" sz="5100" dirty="0" err="1" smtClean="0"/>
              <a:t>pemeriksaan</a:t>
            </a:r>
            <a:r>
              <a:rPr lang="en-US" sz="5100" dirty="0" smtClean="0"/>
              <a:t> </a:t>
            </a:r>
            <a:r>
              <a:rPr lang="en-US" sz="5100" dirty="0" err="1" smtClean="0"/>
              <a:t>dilanjutkan</a:t>
            </a:r>
            <a:r>
              <a:rPr lang="en-US" sz="5100" dirty="0" smtClean="0"/>
              <a:t> </a:t>
            </a:r>
            <a:r>
              <a:rPr lang="en-US" sz="5100" dirty="0" err="1" smtClean="0"/>
              <a:t>pada</a:t>
            </a:r>
            <a:r>
              <a:rPr lang="en-US" sz="5100" dirty="0" smtClean="0"/>
              <a:t> </a:t>
            </a:r>
            <a:r>
              <a:rPr lang="en-US" sz="5100" dirty="0" err="1" smtClean="0"/>
              <a:t>tahap</a:t>
            </a:r>
            <a:r>
              <a:rPr lang="en-US" sz="5100" dirty="0" smtClean="0"/>
              <a:t> </a:t>
            </a:r>
            <a:r>
              <a:rPr lang="en-US" sz="5100" dirty="0" err="1" smtClean="0"/>
              <a:t>penyidikan</a:t>
            </a:r>
            <a:r>
              <a:rPr lang="en-US" sz="5100" dirty="0" smtClean="0"/>
              <a:t> </a:t>
            </a:r>
            <a:r>
              <a:rPr lang="en-US" sz="5100" dirty="0" err="1" smtClean="0"/>
              <a:t>namun</a:t>
            </a:r>
            <a:r>
              <a:rPr lang="en-US" sz="5100" dirty="0" smtClean="0"/>
              <a:t> </a:t>
            </a:r>
            <a:r>
              <a:rPr lang="en-US" sz="5100" dirty="0" err="1" smtClean="0"/>
              <a:t>apabila</a:t>
            </a:r>
            <a:r>
              <a:rPr lang="en-US" sz="5100" dirty="0" smtClean="0"/>
              <a:t> </a:t>
            </a:r>
            <a:r>
              <a:rPr lang="en-US" sz="5100" dirty="0" err="1" smtClean="0"/>
              <a:t>dugaan</a:t>
            </a:r>
            <a:r>
              <a:rPr lang="en-US" sz="5100" dirty="0" smtClean="0"/>
              <a:t> </a:t>
            </a:r>
            <a:r>
              <a:rPr lang="en-US" sz="5100" dirty="0" err="1" smtClean="0"/>
              <a:t>tersebut</a:t>
            </a:r>
            <a:r>
              <a:rPr lang="en-US" sz="5100" dirty="0" smtClean="0"/>
              <a:t> </a:t>
            </a:r>
            <a:r>
              <a:rPr lang="en-US" sz="5100" dirty="0" err="1" smtClean="0"/>
              <a:t>tidak</a:t>
            </a:r>
            <a:r>
              <a:rPr lang="en-US" sz="5100" dirty="0" smtClean="0"/>
              <a:t> </a:t>
            </a:r>
            <a:r>
              <a:rPr lang="en-US" sz="5100" dirty="0" err="1" smtClean="0"/>
              <a:t>didukung</a:t>
            </a:r>
            <a:r>
              <a:rPr lang="en-US" sz="5100" dirty="0" smtClean="0"/>
              <a:t> </a:t>
            </a:r>
            <a:r>
              <a:rPr lang="en-US" sz="5100" dirty="0" err="1" smtClean="0"/>
              <a:t>oleh</a:t>
            </a:r>
            <a:r>
              <a:rPr lang="en-US" sz="5100" dirty="0" smtClean="0"/>
              <a:t> </a:t>
            </a:r>
            <a:r>
              <a:rPr lang="en-US" sz="5100" dirty="0" err="1" smtClean="0"/>
              <a:t>keterangan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barang</a:t>
            </a:r>
            <a:r>
              <a:rPr lang="en-US" sz="5100" dirty="0" smtClean="0"/>
              <a:t> </a:t>
            </a:r>
            <a:r>
              <a:rPr lang="en-US" sz="5100" dirty="0" err="1" smtClean="0"/>
              <a:t>bukti</a:t>
            </a:r>
            <a:r>
              <a:rPr lang="en-US" sz="5100" dirty="0" smtClean="0"/>
              <a:t> </a:t>
            </a:r>
            <a:r>
              <a:rPr lang="en-US" sz="5100" dirty="0" err="1" smtClean="0"/>
              <a:t>maka</a:t>
            </a:r>
            <a:r>
              <a:rPr lang="en-US" sz="5100" dirty="0" smtClean="0"/>
              <a:t> </a:t>
            </a:r>
            <a:r>
              <a:rPr lang="en-US" sz="5100" dirty="0" err="1" smtClean="0"/>
              <a:t>kausus</a:t>
            </a:r>
            <a:r>
              <a:rPr lang="en-US" sz="5100" dirty="0" smtClean="0"/>
              <a:t> </a:t>
            </a:r>
            <a:r>
              <a:rPr lang="en-US" sz="5100" dirty="0" err="1" smtClean="0"/>
              <a:t>diberhentikan</a:t>
            </a:r>
            <a:r>
              <a:rPr lang="en-US" sz="5100" dirty="0" smtClean="0"/>
              <a:t>.  </a:t>
            </a:r>
            <a:r>
              <a:rPr lang="en-US" sz="5100" dirty="0" err="1" smtClean="0"/>
              <a:t>Pada</a:t>
            </a:r>
            <a:r>
              <a:rPr lang="en-US" sz="5100" dirty="0" smtClean="0"/>
              <a:t> </a:t>
            </a:r>
            <a:r>
              <a:rPr lang="en-US" sz="5100" dirty="0" err="1" smtClean="0"/>
              <a:t>tahap</a:t>
            </a:r>
            <a:r>
              <a:rPr lang="en-US" sz="5100" dirty="0" smtClean="0"/>
              <a:t> </a:t>
            </a:r>
            <a:r>
              <a:rPr lang="en-US" sz="5100" dirty="0" err="1" smtClean="0"/>
              <a:t>ini</a:t>
            </a:r>
            <a:r>
              <a:rPr lang="en-US" sz="5100" dirty="0" smtClean="0"/>
              <a:t> </a:t>
            </a:r>
            <a:r>
              <a:rPr lang="en-US" sz="5100" dirty="0" err="1" smtClean="0"/>
              <a:t>belum</a:t>
            </a:r>
            <a:r>
              <a:rPr lang="en-US" sz="5100" dirty="0" smtClean="0"/>
              <a:t> </a:t>
            </a:r>
            <a:r>
              <a:rPr lang="en-US" sz="5100" dirty="0" err="1" smtClean="0"/>
              <a:t>ada</a:t>
            </a:r>
            <a:r>
              <a:rPr lang="en-US" sz="5100" dirty="0" smtClean="0"/>
              <a:t> </a:t>
            </a:r>
            <a:r>
              <a:rPr lang="en-US" sz="5100" dirty="0" err="1" smtClean="0"/>
              <a:t>orang</a:t>
            </a:r>
            <a:r>
              <a:rPr lang="en-US" sz="5100" dirty="0" smtClean="0"/>
              <a:t> yang </a:t>
            </a:r>
            <a:r>
              <a:rPr lang="en-US" sz="5100" dirty="0" err="1" smtClean="0"/>
              <a:t>disangkakan</a:t>
            </a:r>
            <a:r>
              <a:rPr lang="en-US" sz="5100" dirty="0" smtClean="0"/>
              <a:t> </a:t>
            </a:r>
            <a:r>
              <a:rPr lang="en-US" sz="5100" dirty="0" err="1" smtClean="0"/>
              <a:t>sebagai</a:t>
            </a:r>
            <a:r>
              <a:rPr lang="en-US" sz="5100" dirty="0" smtClean="0"/>
              <a:t> </a:t>
            </a:r>
            <a:r>
              <a:rPr lang="en-US" sz="5100" dirty="0" err="1" smtClean="0"/>
              <a:t>pelaku</a:t>
            </a:r>
            <a:r>
              <a:rPr lang="en-US" sz="5100" dirty="0" smtClean="0"/>
              <a:t>. </a:t>
            </a:r>
            <a:r>
              <a:rPr lang="en-US" sz="5100" dirty="0" err="1" smtClean="0"/>
              <a:t>Mereka</a:t>
            </a:r>
            <a:r>
              <a:rPr lang="en-US" sz="5100" dirty="0" smtClean="0"/>
              <a:t> yang </a:t>
            </a:r>
            <a:r>
              <a:rPr lang="en-US" sz="5100" dirty="0" err="1" smtClean="0"/>
              <a:t>memberikan</a:t>
            </a:r>
            <a:r>
              <a:rPr lang="en-US" sz="5100" dirty="0" smtClean="0"/>
              <a:t> </a:t>
            </a:r>
            <a:r>
              <a:rPr lang="en-US" sz="5100" dirty="0" err="1" smtClean="0"/>
              <a:t>keterangan</a:t>
            </a:r>
            <a:r>
              <a:rPr lang="en-US" sz="5100" dirty="0" smtClean="0"/>
              <a:t> </a:t>
            </a:r>
            <a:r>
              <a:rPr lang="en-US" sz="5100" dirty="0" err="1" smtClean="0"/>
              <a:t>biasanya</a:t>
            </a:r>
            <a:r>
              <a:rPr lang="en-US" sz="5100" dirty="0" smtClean="0"/>
              <a:t> </a:t>
            </a:r>
            <a:r>
              <a:rPr lang="en-US" sz="5100" dirty="0" err="1" smtClean="0"/>
              <a:t>disebut</a:t>
            </a:r>
            <a:r>
              <a:rPr lang="en-US" sz="5100" dirty="0" smtClean="0"/>
              <a:t> </a:t>
            </a:r>
            <a:r>
              <a:rPr lang="en-US" sz="5100" dirty="0" err="1" smtClean="0"/>
              <a:t>sebagai</a:t>
            </a:r>
            <a:r>
              <a:rPr lang="en-US" sz="5100" dirty="0" smtClean="0"/>
              <a:t> </a:t>
            </a:r>
            <a:r>
              <a:rPr lang="en-US" sz="5100" dirty="0" err="1" smtClean="0"/>
              <a:t>terperiksa</a:t>
            </a:r>
            <a:r>
              <a:rPr lang="en-US" sz="5100" dirty="0" smtClean="0"/>
              <a:t>. </a:t>
            </a:r>
            <a:r>
              <a:rPr lang="en-US" sz="5100" dirty="0" err="1" smtClean="0"/>
              <a:t>Oleh</a:t>
            </a:r>
            <a:r>
              <a:rPr lang="en-US" sz="5100" dirty="0" smtClean="0"/>
              <a:t> </a:t>
            </a:r>
            <a:r>
              <a:rPr lang="en-US" sz="5100" dirty="0" err="1" smtClean="0"/>
              <a:t>karena</a:t>
            </a:r>
            <a:r>
              <a:rPr lang="en-US" sz="5100" dirty="0" smtClean="0"/>
              <a:t> </a:t>
            </a:r>
            <a:r>
              <a:rPr lang="en-US" sz="5100" dirty="0" err="1" smtClean="0"/>
              <a:t>itu</a:t>
            </a:r>
            <a:r>
              <a:rPr lang="en-US" sz="5100" dirty="0" smtClean="0"/>
              <a:t> </a:t>
            </a:r>
            <a:r>
              <a:rPr lang="en-US" sz="5100" dirty="0" err="1" smtClean="0"/>
              <a:t>belum</a:t>
            </a:r>
            <a:r>
              <a:rPr lang="en-US" sz="5100" dirty="0" smtClean="0"/>
              <a:t> </a:t>
            </a:r>
            <a:r>
              <a:rPr lang="en-US" sz="5100" dirty="0" err="1" smtClean="0"/>
              <a:t>ada</a:t>
            </a:r>
            <a:r>
              <a:rPr lang="en-US" sz="5100" dirty="0" smtClean="0"/>
              <a:t> </a:t>
            </a:r>
            <a:r>
              <a:rPr lang="en-US" sz="5100" dirty="0" err="1" smtClean="0"/>
              <a:t>proses</a:t>
            </a:r>
            <a:r>
              <a:rPr lang="en-US" sz="5100" dirty="0" smtClean="0"/>
              <a:t> </a:t>
            </a:r>
            <a:r>
              <a:rPr lang="en-US" sz="5100" dirty="0" err="1" smtClean="0"/>
              <a:t>pemberian</a:t>
            </a:r>
            <a:r>
              <a:rPr lang="en-US" sz="5100" dirty="0" smtClean="0"/>
              <a:t> </a:t>
            </a:r>
            <a:r>
              <a:rPr lang="en-US" sz="5100" dirty="0" err="1" smtClean="0"/>
              <a:t>bantuan</a:t>
            </a:r>
            <a:r>
              <a:rPr lang="en-US" sz="5100" dirty="0" smtClean="0"/>
              <a:t> </a:t>
            </a:r>
            <a:r>
              <a:rPr lang="en-US" sz="5100" dirty="0" err="1" smtClean="0"/>
              <a:t>hukum</a:t>
            </a:r>
            <a:endParaRPr lang="en-US" sz="5100" dirty="0" smtClean="0"/>
          </a:p>
          <a:p>
            <a:pPr marL="514350" indent="-514350" algn="just">
              <a:buNone/>
            </a:pPr>
            <a:r>
              <a:rPr lang="en-US" sz="5100" dirty="0" smtClean="0"/>
              <a:t>      </a:t>
            </a:r>
            <a:endParaRPr lang="en-US" sz="5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219200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Pasal</a:t>
            </a:r>
            <a:r>
              <a:rPr lang="en-US" sz="2400" dirty="0" smtClean="0"/>
              <a:t> 43 (</a:t>
            </a:r>
            <a:r>
              <a:rPr lang="en-US" sz="2400" dirty="0" err="1" smtClean="0"/>
              <a:t>undang-Undang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30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2002</a:t>
            </a:r>
          </a:p>
          <a:p>
            <a:pPr algn="just"/>
            <a:r>
              <a:rPr lang="en-US" sz="2400" dirty="0" smtClean="0"/>
              <a:t>(1) </a:t>
            </a:r>
            <a:r>
              <a:rPr lang="en-US" sz="2400" dirty="0" err="1" smtClean="0"/>
              <a:t>Penyelidik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Penyelidik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Pemberantasan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Pemberantasan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(2) </a:t>
            </a:r>
            <a:r>
              <a:rPr lang="en-US" sz="2400" dirty="0" err="1" smtClean="0"/>
              <a:t>Penyelidik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penyelidikan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Pasal</a:t>
            </a:r>
            <a:r>
              <a:rPr lang="en-US" sz="2400" dirty="0" smtClean="0"/>
              <a:t> 44</a:t>
            </a:r>
          </a:p>
          <a:p>
            <a:pPr algn="just"/>
            <a:r>
              <a:rPr lang="en-US" sz="2400" dirty="0" smtClean="0"/>
              <a:t>1.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penyelidikan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permulaan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lambat</a:t>
            </a:r>
            <a:r>
              <a:rPr lang="en-US" sz="2400" dirty="0" smtClean="0"/>
              <a:t> 7 (</a:t>
            </a:r>
            <a:r>
              <a:rPr lang="en-US" sz="2400" dirty="0" err="1" smtClean="0"/>
              <a:t>tujuh</a:t>
            </a:r>
            <a:r>
              <a:rPr lang="en-US" sz="2400" dirty="0" smtClean="0"/>
              <a:t>)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terhitung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permulaan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fi-FI" sz="2400" dirty="0" smtClean="0"/>
              <a:t>penyelidik melaporkan kepada Komisi Pemberantasan Korupsi.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Penyelidikan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oleh</a:t>
            </a:r>
            <a:r>
              <a:rPr lang="en-US" sz="3600" i="1" dirty="0" smtClean="0"/>
              <a:t> KPK</a:t>
            </a:r>
            <a:endParaRPr lang="en-US" sz="3600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143000"/>
            <a:ext cx="7239000" cy="6049963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1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1</a:t>
            </a:r>
            <a:r>
              <a:rPr lang="en-US" i="1" dirty="0" smtClean="0"/>
              <a:t>.  </a:t>
            </a:r>
            <a:r>
              <a:rPr lang="en-US" sz="2800" i="1" dirty="0" err="1" smtClean="0"/>
              <a:t>Proses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Penyidikan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eriod"/>
            </a:pP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pernuatan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endParaRPr lang="en-US" sz="2000" dirty="0" smtClean="0"/>
          </a:p>
          <a:p>
            <a:pPr marL="342900" indent="-342900" algn="just"/>
            <a:r>
              <a:rPr lang="en-US" sz="2000" dirty="0" smtClean="0"/>
              <a:t>       </a:t>
            </a:r>
            <a:r>
              <a:rPr lang="en-US" sz="2000" dirty="0" err="1" smtClean="0"/>
              <a:t>perbuatan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tersangkanya</a:t>
            </a:r>
            <a:r>
              <a:rPr lang="en-US" sz="2000" dirty="0" smtClean="0"/>
              <a:t>. Agar </a:t>
            </a:r>
            <a:r>
              <a:rPr lang="en-US" sz="2000" dirty="0" err="1" smtClean="0"/>
              <a:t>tugasnya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wewenag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7 </a:t>
            </a:r>
          </a:p>
          <a:p>
            <a:pPr algn="just"/>
            <a:r>
              <a:rPr lang="en-US" sz="2000" dirty="0" smtClean="0"/>
              <a:t>(1)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Pasal</a:t>
            </a:r>
            <a:r>
              <a:rPr lang="en-US" sz="2000" dirty="0" smtClean="0"/>
              <a:t> 6 </a:t>
            </a:r>
            <a:r>
              <a:rPr lang="en-US" sz="2000" dirty="0" err="1" smtClean="0"/>
              <a:t>ayat</a:t>
            </a:r>
            <a:r>
              <a:rPr lang="en-US" sz="2000" dirty="0" smtClean="0"/>
              <a:t> (1) </a:t>
            </a:r>
            <a:r>
              <a:rPr lang="en-US" sz="2000" dirty="0" err="1" smtClean="0"/>
              <a:t>huruf</a:t>
            </a:r>
            <a:r>
              <a:rPr lang="en-US" sz="2000" dirty="0" smtClean="0"/>
              <a:t> a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kewajibannya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wewenang</a:t>
            </a:r>
            <a:r>
              <a:rPr lang="en-US" sz="2000" dirty="0" smtClean="0"/>
              <a:t> : </a:t>
            </a:r>
          </a:p>
          <a:p>
            <a:pPr algn="just"/>
            <a:r>
              <a:rPr lang="en-US" sz="2000" dirty="0" smtClean="0"/>
              <a:t>a.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Iaporan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pengaduan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; b.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; c. </a:t>
            </a:r>
            <a:r>
              <a:rPr lang="en-US" sz="2000" dirty="0" err="1" smtClean="0"/>
              <a:t>menyuruh</a:t>
            </a:r>
            <a:r>
              <a:rPr lang="en-US" sz="2000" dirty="0" smtClean="0"/>
              <a:t> </a:t>
            </a:r>
            <a:r>
              <a:rPr lang="en-US" sz="2000" dirty="0" err="1" smtClean="0"/>
              <a:t>berhenti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memeriksa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pengenal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; d.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penangkapan</a:t>
            </a:r>
            <a:r>
              <a:rPr lang="en-US" sz="2000" dirty="0" smtClean="0"/>
              <a:t>, </a:t>
            </a:r>
            <a:r>
              <a:rPr lang="en-US" sz="2000" dirty="0" err="1" smtClean="0"/>
              <a:t>penahanan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penggeledahan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penyitaan</a:t>
            </a:r>
            <a:r>
              <a:rPr lang="en-US" sz="2000" dirty="0" smtClean="0"/>
              <a:t>; e.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penyitaan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; f.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sidik</a:t>
            </a:r>
            <a:r>
              <a:rPr lang="en-US" sz="2000" dirty="0" smtClean="0"/>
              <a:t> </a:t>
            </a:r>
            <a:r>
              <a:rPr lang="en-US" sz="2000" dirty="0" err="1" smtClean="0"/>
              <a:t>jari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memotret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; g. </a:t>
            </a:r>
            <a:r>
              <a:rPr lang="en-US" sz="2000" dirty="0" err="1" smtClean="0"/>
              <a:t>memanggil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didengar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diperiksa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saksi</a:t>
            </a:r>
            <a:r>
              <a:rPr lang="en-US" sz="2000" dirty="0" smtClean="0"/>
              <a:t>; h. </a:t>
            </a:r>
            <a:r>
              <a:rPr lang="en-US" sz="2000" dirty="0" err="1" smtClean="0"/>
              <a:t>mendatangkan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ahli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. </a:t>
            </a:r>
            <a:r>
              <a:rPr lang="en-US" sz="2000" dirty="0" err="1" smtClean="0"/>
              <a:t>mengadakan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penghentian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penyidikan</a:t>
            </a:r>
            <a:r>
              <a:rPr lang="en-US" sz="2000" dirty="0" smtClean="0"/>
              <a:t>; j. </a:t>
            </a:r>
            <a:r>
              <a:rPr lang="en-US" sz="2000" dirty="0" err="1" smtClean="0"/>
              <a:t>mengadakan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(2) </a:t>
            </a:r>
            <a:r>
              <a:rPr lang="en-US" sz="2000" dirty="0" err="1" smtClean="0"/>
              <a:t>Bukti</a:t>
            </a:r>
            <a:r>
              <a:rPr lang="en-US" sz="2000" dirty="0" smtClean="0"/>
              <a:t> </a:t>
            </a:r>
            <a:r>
              <a:rPr lang="en-US" sz="2000" dirty="0" err="1" smtClean="0"/>
              <a:t>permulaan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sekurang-kurangnya</a:t>
            </a:r>
            <a:r>
              <a:rPr lang="en-US" sz="2000" dirty="0" smtClean="0"/>
              <a:t> 2 (</a:t>
            </a:r>
            <a:r>
              <a:rPr lang="en-US" sz="2000" dirty="0" err="1" smtClean="0"/>
              <a:t>dua</a:t>
            </a:r>
            <a:r>
              <a:rPr lang="en-US" sz="2000" dirty="0" smtClean="0"/>
              <a:t>)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,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terbatas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diucapkan</a:t>
            </a:r>
            <a:r>
              <a:rPr lang="en-US" sz="2000" dirty="0" smtClean="0"/>
              <a:t>,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,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optik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3.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penyelidik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</a:t>
            </a:r>
            <a:r>
              <a:rPr lang="en-US" sz="2000" dirty="0" err="1" smtClean="0"/>
              <a:t>permulaan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ayat</a:t>
            </a:r>
            <a:r>
              <a:rPr lang="en-US" sz="2000" dirty="0" smtClean="0"/>
              <a:t> </a:t>
            </a:r>
            <a:r>
              <a:rPr lang="fi-FI" sz="2000" dirty="0" smtClean="0"/>
              <a:t>(1), penyelidik melaporkan kepada Komisi Pemberantasan Korupsi dan Komisi Pemberantasan Korupsi menghentikan</a:t>
            </a:r>
          </a:p>
          <a:p>
            <a:pPr algn="just"/>
            <a:r>
              <a:rPr lang="en-US" sz="2000" dirty="0" err="1" smtClean="0"/>
              <a:t>penyelidikan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(4)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Komisi</a:t>
            </a:r>
            <a:r>
              <a:rPr lang="en-US" sz="2000" dirty="0" smtClean="0"/>
              <a:t> </a:t>
            </a:r>
            <a:r>
              <a:rPr lang="en-US" sz="2000" dirty="0" err="1" smtClean="0"/>
              <a:t>Pemberantasan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diteruskan</a:t>
            </a:r>
            <a:r>
              <a:rPr lang="en-US" sz="2000" dirty="0" smtClean="0"/>
              <a:t>, </a:t>
            </a:r>
            <a:r>
              <a:rPr lang="en-US" sz="2000" dirty="0" err="1" smtClean="0"/>
              <a:t>Komisi</a:t>
            </a:r>
            <a:r>
              <a:rPr lang="en-US" sz="2000" dirty="0" smtClean="0"/>
              <a:t> </a:t>
            </a:r>
            <a:r>
              <a:rPr lang="en-US" sz="2000" dirty="0" err="1" smtClean="0"/>
              <a:t>Pemberantasan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 </a:t>
            </a:r>
            <a:r>
              <a:rPr lang="fi-FI" sz="2000" dirty="0" smtClean="0"/>
              <a:t>melaksanakan penyidikan sendiri atau dapat melimpahkan perkara tersebut kepada penyidik kepolisian atau kejaksaan.</a:t>
            </a:r>
          </a:p>
          <a:p>
            <a:pPr algn="just"/>
            <a:r>
              <a:rPr lang="en-US" sz="2000" dirty="0" smtClean="0"/>
              <a:t>(5)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dilimpahkan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kepolisian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fi-FI" sz="2000" dirty="0" smtClean="0"/>
              <a:t>kejaksaan sebagaimana dimaksud pada ayat (4), kepolisian atau kejaksaan wajib melaksanakan koordinasi dan melaporkan perkembangan penyidikan kepada Komisi Pemberantasan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858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b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a. </a:t>
            </a:r>
          </a:p>
          <a:p>
            <a:pPr algn="just"/>
            <a:r>
              <a:rPr lang="en-US" dirty="0" smtClean="0"/>
              <a:t>(3)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(2),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8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PasaI</a:t>
            </a:r>
            <a:r>
              <a:rPr lang="en-US" dirty="0" smtClean="0"/>
              <a:t> 75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pPr algn="just"/>
            <a:r>
              <a:rPr lang="sv-SE" dirty="0" smtClean="0"/>
              <a:t>(3) Penyerahan berkas perkara sebagaimana dimaksud dalam ayat (2) dilakukan: </a:t>
            </a:r>
          </a:p>
          <a:p>
            <a:pPr algn="just"/>
            <a:r>
              <a:rPr lang="en-US" dirty="0" smtClean="0"/>
              <a:t>a.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; b.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9 </a:t>
            </a:r>
          </a:p>
          <a:p>
            <a:pPr algn="just"/>
            <a:r>
              <a:rPr lang="en-US" dirty="0" err="1" smtClean="0"/>
              <a:t>Penyelidik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Indonesia,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minimal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184 KUHAP, </a:t>
            </a:r>
            <a:r>
              <a:rPr lang="en-US" dirty="0" err="1" smtClean="0"/>
              <a:t>yaitu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: </a:t>
            </a:r>
          </a:p>
          <a:p>
            <a:pPr algn="just"/>
            <a:r>
              <a:rPr lang="en-US" b="1" i="1" dirty="0" err="1" smtClean="0"/>
              <a:t>a.keterangan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saksi</a:t>
            </a:r>
            <a:r>
              <a:rPr lang="en-US" b="1" i="1" dirty="0" smtClean="0"/>
              <a:t>; </a:t>
            </a:r>
          </a:p>
          <a:p>
            <a:pPr algn="just"/>
            <a:r>
              <a:rPr lang="en-US" b="1" i="1" dirty="0" err="1" smtClean="0"/>
              <a:t>b.keterangan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ahli</a:t>
            </a:r>
            <a:r>
              <a:rPr lang="en-US" b="1" i="1" dirty="0" smtClean="0"/>
              <a:t>; </a:t>
            </a:r>
          </a:p>
          <a:p>
            <a:pPr algn="just"/>
            <a:r>
              <a:rPr lang="en-US" b="1" i="1" dirty="0" err="1" smtClean="0"/>
              <a:t>c.surat</a:t>
            </a:r>
            <a:r>
              <a:rPr lang="en-US" b="1" i="1" dirty="0" smtClean="0"/>
              <a:t>; </a:t>
            </a:r>
          </a:p>
          <a:p>
            <a:pPr algn="just"/>
            <a:r>
              <a:rPr lang="en-US" b="1" i="1" dirty="0" err="1" smtClean="0"/>
              <a:t>d.petunjuk</a:t>
            </a:r>
            <a:r>
              <a:rPr lang="en-US" b="1" i="1" dirty="0" smtClean="0"/>
              <a:t>; </a:t>
            </a:r>
          </a:p>
          <a:p>
            <a:pPr algn="just"/>
            <a:r>
              <a:rPr lang="en-US" b="1" i="1" dirty="0" err="1" smtClean="0"/>
              <a:t>e.keterangan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terdakwa</a:t>
            </a:r>
            <a:r>
              <a:rPr lang="en-US" b="1" i="1" dirty="0" smtClean="0"/>
              <a:t>. </a:t>
            </a:r>
          </a:p>
          <a:p>
            <a:pPr algn="just"/>
            <a:r>
              <a:rPr lang="en-US" dirty="0" smtClean="0"/>
              <a:t>(2) Hal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185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didakwakan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(3)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(4)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sendiri-sendiri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.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membenarkan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(5)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rekàan</a:t>
            </a:r>
            <a:r>
              <a:rPr lang="en-US" dirty="0" smtClean="0"/>
              <a:t>,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572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(6)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, hakim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</a:p>
          <a:p>
            <a:pPr algn="just"/>
            <a:r>
              <a:rPr lang="fi-FI" dirty="0" smtClean="0"/>
              <a:t>a. persesuaian antara keterangan saksi satu dengan yang lain; </a:t>
            </a:r>
          </a:p>
          <a:p>
            <a:pPr algn="just"/>
            <a:r>
              <a:rPr lang="en-US" dirty="0" smtClean="0"/>
              <a:t>b .</a:t>
            </a:r>
            <a:r>
              <a:rPr lang="en-US" dirty="0" err="1" smtClean="0"/>
              <a:t>persesuaian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lain; </a:t>
            </a:r>
          </a:p>
          <a:p>
            <a:pPr algn="just"/>
            <a:r>
              <a:rPr lang="en-US" dirty="0" smtClean="0"/>
              <a:t>c.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d.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kesusilaán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(7)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disumpah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yang </a:t>
            </a:r>
            <a:r>
              <a:rPr lang="en-US" dirty="0" err="1" smtClean="0"/>
              <a:t>disumpah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yang lain.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186</a:t>
            </a:r>
          </a:p>
          <a:p>
            <a:pPr algn="just"/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187</a:t>
            </a:r>
          </a:p>
          <a:p>
            <a:pPr algn="just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184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c,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dikuatkan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algn="just"/>
            <a:r>
              <a:rPr lang="en-US" dirty="0" err="1" smtClean="0"/>
              <a:t>a.berita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hadapannya</a:t>
            </a:r>
            <a:r>
              <a:rPr lang="en-US" dirty="0" smtClean="0"/>
              <a:t>,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didengar</a:t>
            </a:r>
            <a:r>
              <a:rPr lang="en-US" dirty="0" smtClean="0"/>
              <a:t>,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dialaminya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keterangannya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858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b.surat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laksana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; </a:t>
            </a:r>
          </a:p>
          <a:p>
            <a:pPr algn="just"/>
            <a:r>
              <a:rPr lang="en-US" dirty="0" err="1" smtClean="0"/>
              <a:t>c.surat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keahliannya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; </a:t>
            </a:r>
          </a:p>
          <a:p>
            <a:pPr algn="just"/>
            <a:r>
              <a:rPr lang="en-US" dirty="0" err="1" smtClean="0"/>
              <a:t>d.surat</a:t>
            </a:r>
            <a:r>
              <a:rPr lang="en-US" dirty="0" smtClean="0"/>
              <a:t> lain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lain.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188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, yang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persesuaiannya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; </a:t>
            </a:r>
          </a:p>
          <a:p>
            <a:pPr algn="just"/>
            <a:r>
              <a:rPr lang="en-US" dirty="0" err="1" smtClean="0"/>
              <a:t>a.keterangan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b. </a:t>
            </a:r>
            <a:r>
              <a:rPr lang="en-US" dirty="0" err="1" smtClean="0"/>
              <a:t>surat</a:t>
            </a:r>
            <a:r>
              <a:rPr lang="en-US" dirty="0" smtClean="0"/>
              <a:t>; </a:t>
            </a:r>
          </a:p>
          <a:p>
            <a:pPr algn="just"/>
            <a:r>
              <a:rPr lang="en-US" dirty="0" err="1" smtClean="0"/>
              <a:t>c.keterangan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(3)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hakim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arif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bijaksana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kecermatan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kesaksamaan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nuraninya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nb-NO" sz="3600" b="1" dirty="0" smtClean="0"/>
              <a:t> </a:t>
            </a:r>
            <a:br>
              <a:rPr lang="nb-NO" sz="3600" b="1" dirty="0" smtClean="0"/>
            </a:b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sz="3200" b="1" dirty="0" smtClean="0"/>
              <a:t> Latar Belakang Aktor Korupsi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b="1" dirty="0" smtClean="0"/>
              <a:t>Tabel 1 : Latar Belakang Aktor Korupsi12</a:t>
            </a:r>
          </a:p>
          <a:p>
            <a:r>
              <a:rPr lang="en-US" sz="2400" b="1" dirty="0" smtClean="0"/>
              <a:t>No </a:t>
            </a:r>
            <a:r>
              <a:rPr lang="en-US" sz="2400" b="1" dirty="0" err="1" smtClean="0"/>
              <a:t>Jabatan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Prosentase</a:t>
            </a:r>
            <a:endParaRPr lang="en-US" sz="2400" b="1" dirty="0" smtClean="0"/>
          </a:p>
          <a:p>
            <a:r>
              <a:rPr lang="en-US" sz="2400" dirty="0" smtClean="0"/>
              <a:t>1. Hakim                                                                                     0,41%</a:t>
            </a:r>
          </a:p>
          <a:p>
            <a:r>
              <a:rPr lang="sv-SE" sz="2400" dirty="0" smtClean="0"/>
              <a:t>2. Duta Besar                                                                             1,63%</a:t>
            </a:r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/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                                          2,45%</a:t>
            </a:r>
          </a:p>
          <a:p>
            <a:r>
              <a:rPr lang="en-US" sz="2400" dirty="0" smtClean="0"/>
              <a:t>4. </a:t>
            </a:r>
            <a:r>
              <a:rPr lang="en-US" sz="2400" dirty="0" err="1" smtClean="0"/>
              <a:t>Komisioner</a:t>
            </a:r>
            <a:r>
              <a:rPr lang="en-US" sz="2400" dirty="0" smtClean="0"/>
              <a:t>                                                                            2,86%</a:t>
            </a:r>
          </a:p>
          <a:p>
            <a:r>
              <a:rPr lang="en-US" sz="2400" dirty="0" smtClean="0"/>
              <a:t>5. </a:t>
            </a:r>
            <a:r>
              <a:rPr lang="en-US" sz="2400" dirty="0" err="1" smtClean="0"/>
              <a:t>Gubernur</a:t>
            </a:r>
            <a:r>
              <a:rPr lang="en-US" sz="2400" dirty="0" smtClean="0"/>
              <a:t> (17 </a:t>
            </a:r>
            <a:r>
              <a:rPr lang="en-US" sz="2400" dirty="0" err="1" smtClean="0"/>
              <a:t>Gubernur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tersangka</a:t>
            </a:r>
            <a:r>
              <a:rPr lang="en-US" sz="2400" dirty="0" smtClean="0"/>
              <a:t>)               3,27%</a:t>
            </a:r>
          </a:p>
          <a:p>
            <a:r>
              <a:rPr lang="en-US" sz="2400" dirty="0" smtClean="0"/>
              <a:t>6. </a:t>
            </a:r>
            <a:r>
              <a:rPr lang="en-US" sz="2400" dirty="0" err="1" smtClean="0"/>
              <a:t>Walikota</a:t>
            </a:r>
            <a:r>
              <a:rPr lang="en-US" sz="2400" dirty="0" smtClean="0"/>
              <a:t>/</a:t>
            </a:r>
            <a:r>
              <a:rPr lang="en-US" sz="2400" dirty="0" err="1" smtClean="0"/>
              <a:t>Bupati</a:t>
            </a:r>
            <a:r>
              <a:rPr lang="en-US" sz="2400" dirty="0" smtClean="0"/>
              <a:t> (200 </a:t>
            </a:r>
            <a:r>
              <a:rPr lang="en-US" sz="2400" dirty="0" err="1" smtClean="0"/>
              <a:t>Bupati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tersangka</a:t>
            </a:r>
            <a:r>
              <a:rPr lang="en-US" sz="2400" smtClean="0"/>
              <a:t>)       8,98%</a:t>
            </a:r>
            <a:endParaRPr lang="en-US" sz="2400" dirty="0" smtClean="0"/>
          </a:p>
          <a:p>
            <a:r>
              <a:rPr lang="en-US" sz="2400" dirty="0" smtClean="0"/>
              <a:t>7. Lain-lain                                                                                10,61%</a:t>
            </a:r>
          </a:p>
          <a:p>
            <a:r>
              <a:rPr lang="sv-SE" sz="2400" dirty="0" smtClean="0"/>
              <a:t>8. Anggota DPR/D                                                                  17,55%</a:t>
            </a:r>
          </a:p>
          <a:p>
            <a:r>
              <a:rPr lang="en-US" sz="2400" dirty="0" smtClean="0"/>
              <a:t>9. </a:t>
            </a:r>
            <a:r>
              <a:rPr lang="en-US" sz="2400" dirty="0" err="1" smtClean="0"/>
              <a:t>Swasta</a:t>
            </a:r>
            <a:r>
              <a:rPr lang="en-US" sz="2400" dirty="0" smtClean="0"/>
              <a:t>                                                                                   17,96%</a:t>
            </a:r>
          </a:p>
          <a:p>
            <a:r>
              <a:rPr lang="it-IT" sz="2400" dirty="0" smtClean="0"/>
              <a:t>10. Eselon I, II dan III                                                           34,29%</a:t>
            </a:r>
          </a:p>
          <a:p>
            <a:r>
              <a:rPr lang="en-US" sz="2400" b="1" dirty="0" smtClean="0"/>
              <a:t>                                                        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245              100%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189</a:t>
            </a:r>
          </a:p>
          <a:p>
            <a:pPr algn="just"/>
            <a:r>
              <a:rPr lang="en-US" sz="2000" dirty="0" smtClean="0"/>
              <a:t>(1) </a:t>
            </a:r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ialah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sidang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perbuatan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yang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alami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(2) </a:t>
            </a:r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sidang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sidang</a:t>
            </a:r>
            <a:r>
              <a:rPr lang="en-US" sz="2000" dirty="0" smtClean="0"/>
              <a:t>, </a:t>
            </a:r>
            <a:r>
              <a:rPr lang="en-US" sz="2000" dirty="0" err="1" smtClean="0"/>
              <a:t>asalkan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sah</a:t>
            </a:r>
            <a:r>
              <a:rPr lang="en-US" sz="2000" dirty="0" smtClean="0"/>
              <a:t>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didakwakan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kepadanya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(3) </a:t>
            </a:r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(4) </a:t>
            </a:r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membuktikan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bersalah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perbuatan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didakwakan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kepadanya</a:t>
            </a:r>
            <a:r>
              <a:rPr lang="en-US" sz="2000" dirty="0" smtClean="0"/>
              <a:t>, </a:t>
            </a:r>
            <a:r>
              <a:rPr lang="en-US" sz="2000" dirty="0" err="1" smtClean="0"/>
              <a:t>melainkan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disertal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yang lain. </a:t>
            </a:r>
          </a:p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190</a:t>
            </a:r>
            <a:endParaRPr lang="en-US" sz="2000" dirty="0" smtClean="0"/>
          </a:p>
          <a:p>
            <a:pPr algn="just"/>
            <a:r>
              <a:rPr lang="en-US" sz="2000" dirty="0" smtClean="0"/>
              <a:t>a.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sidang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ditahan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memerintahkan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penetapannya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menahan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dipenuhi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Pasal</a:t>
            </a:r>
            <a:r>
              <a:rPr lang="en-US" sz="2000" dirty="0" smtClean="0"/>
              <a:t> 21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b.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ditahan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memerintahkan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penetapannya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membebaskan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mengingat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Pasal</a:t>
            </a:r>
            <a:r>
              <a:rPr lang="en-US" sz="2000" dirty="0" smtClean="0"/>
              <a:t> 30.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17693"/>
            <a:ext cx="8915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109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b,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110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(4)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Wewenang</a:t>
            </a:r>
            <a:r>
              <a:rPr lang="en-US" sz="2800" dirty="0" smtClean="0"/>
              <a:t> </a:t>
            </a:r>
            <a:r>
              <a:rPr lang="en-US" sz="2800" dirty="0" err="1" smtClean="0"/>
              <a:t>Penyidik</a:t>
            </a:r>
            <a:r>
              <a:rPr lang="en-US" sz="2800" dirty="0" smtClean="0"/>
              <a:t> KPK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Pasal</a:t>
            </a:r>
            <a:r>
              <a:rPr lang="en-US" sz="2400" dirty="0" smtClean="0"/>
              <a:t> 12 (</a:t>
            </a:r>
            <a:r>
              <a:rPr lang="en-US" sz="2400" dirty="0" err="1" smtClean="0"/>
              <a:t>Undang</a:t>
            </a:r>
            <a:r>
              <a:rPr lang="en-US" sz="2400" dirty="0" smtClean="0"/>
              <a:t> </a:t>
            </a:r>
            <a:r>
              <a:rPr lang="en-US" sz="2400" dirty="0" err="1" smtClean="0"/>
              <a:t>Undang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30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2002}</a:t>
            </a:r>
          </a:p>
          <a:p>
            <a:pPr algn="just"/>
            <a:r>
              <a:rPr lang="sv-SE" sz="2400" dirty="0" smtClean="0"/>
              <a:t>(1) Dalam melaksanakan tugas penyelidikan, penyidikan, dan </a:t>
            </a:r>
            <a:r>
              <a:rPr lang="en-US" sz="2400" dirty="0" err="1" smtClean="0"/>
              <a:t>penuntutan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6 </a:t>
            </a:r>
            <a:r>
              <a:rPr lang="en-US" sz="2400" dirty="0" err="1" smtClean="0"/>
              <a:t>huruf</a:t>
            </a:r>
            <a:r>
              <a:rPr lang="en-US" sz="2400" dirty="0" smtClean="0"/>
              <a:t> c, </a:t>
            </a:r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Pemberantasan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</a:t>
            </a:r>
            <a:r>
              <a:rPr lang="en-US" sz="2400" dirty="0" err="1" smtClean="0"/>
              <a:t>berwenang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a.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penyadapan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merekam</a:t>
            </a:r>
            <a:r>
              <a:rPr lang="en-US" sz="2400" dirty="0" smtClean="0"/>
              <a:t> </a:t>
            </a:r>
            <a:r>
              <a:rPr lang="en-US" sz="2400" dirty="0" err="1" smtClean="0"/>
              <a:t>pembicaraan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smtClean="0"/>
              <a:t>b. </a:t>
            </a:r>
            <a:r>
              <a:rPr lang="en-US" sz="2400" dirty="0" err="1" smtClean="0"/>
              <a:t>memerintahkan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melarang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bepergian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smtClean="0"/>
              <a:t>c.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bank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tersangka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terdakwa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diperiksa</a:t>
            </a:r>
            <a:r>
              <a:rPr lang="en-US" sz="2400" dirty="0" smtClean="0"/>
              <a:t>;</a:t>
            </a:r>
          </a:p>
          <a:p>
            <a:pPr algn="just"/>
            <a:r>
              <a:rPr lang="sv-SE" sz="2400" dirty="0" smtClean="0"/>
              <a:t>d. memerintahkan kepada bank atau lembaga keuangan </a:t>
            </a:r>
            <a:r>
              <a:rPr lang="nn-NO" sz="2400" dirty="0" smtClean="0"/>
              <a:t>lainnya untuk memblokir rekening yang diduga hasil dari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</a:t>
            </a:r>
            <a:r>
              <a:rPr lang="en-US" sz="2400" dirty="0" err="1" smtClean="0"/>
              <a:t>milik</a:t>
            </a:r>
            <a:r>
              <a:rPr lang="en-US" sz="2400" dirty="0" smtClean="0"/>
              <a:t> </a:t>
            </a:r>
            <a:r>
              <a:rPr lang="en-US" sz="2400" dirty="0" err="1" smtClean="0"/>
              <a:t>tersangka</a:t>
            </a:r>
            <a:r>
              <a:rPr lang="en-US" sz="2400" dirty="0" smtClean="0"/>
              <a:t>, </a:t>
            </a:r>
            <a:r>
              <a:rPr lang="en-US" sz="2400" dirty="0" err="1" smtClean="0"/>
              <a:t>terdakwa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 yang</a:t>
            </a:r>
          </a:p>
          <a:p>
            <a:pPr algn="just"/>
            <a:r>
              <a:rPr lang="en-US" sz="2400" dirty="0" err="1" smtClean="0"/>
              <a:t>terkait</a:t>
            </a:r>
            <a:r>
              <a:rPr lang="en-US" sz="2400" dirty="0" smtClean="0"/>
              <a:t>;</a:t>
            </a:r>
          </a:p>
          <a:p>
            <a:pPr algn="just"/>
            <a:r>
              <a:rPr lang="fi-FI" sz="2400" dirty="0" smtClean="0"/>
              <a:t>e. memerintahkan kepada pimpinan atau atasan tersangka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</a:t>
            </a:r>
            <a:r>
              <a:rPr lang="en-US" sz="2400" dirty="0" err="1" smtClean="0"/>
              <a:t>tersangka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jabatannya</a:t>
            </a:r>
            <a:r>
              <a:rPr lang="en-US" sz="2400" dirty="0" smtClean="0"/>
              <a:t>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f.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kekayaan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perpajakan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tersangka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terdakwa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;</a:t>
            </a:r>
          </a:p>
          <a:p>
            <a:pPr algn="just"/>
            <a:r>
              <a:rPr lang="fi-FI" sz="2400" dirty="0" smtClean="0"/>
              <a:t>g. menghentikan sementara suatu transaksi keuangan,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fi-FI" sz="2400" dirty="0" smtClean="0"/>
              <a:t>pencabutan sementara perizinan, lisensi serta konsesi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tersangka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terdakwa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diduga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diperiksa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smtClean="0"/>
              <a:t>h.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Interpol Indonesia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instansi</a:t>
            </a:r>
            <a:r>
              <a:rPr lang="en-US" sz="2400" dirty="0" smtClean="0"/>
              <a:t> </a:t>
            </a:r>
            <a:r>
              <a:rPr lang="en-US" sz="2400" dirty="0" err="1" smtClean="0"/>
              <a:t>penegak</a:t>
            </a:r>
            <a:r>
              <a:rPr lang="en-US" sz="2400" dirty="0" smtClean="0"/>
              <a:t> </a:t>
            </a:r>
            <a:r>
              <a:rPr lang="fi-FI" sz="2400" dirty="0" smtClean="0"/>
              <a:t>hukum negara lain untuk melakukan pencarian, </a:t>
            </a:r>
            <a:r>
              <a:rPr lang="en-US" sz="2400" dirty="0" err="1" smtClean="0"/>
              <a:t>penangkapan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penyitaan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;</a:t>
            </a:r>
          </a:p>
          <a:p>
            <a:pPr algn="just"/>
            <a:r>
              <a:rPr lang="fi-FI" sz="2400" dirty="0" smtClean="0"/>
              <a:t>i. meminta bantuan kepolisian atau instansi lain yang terkait untuk melakukan penangkapan, penahanan, penggeledahan,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penyitaan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perkara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ditangani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Pasal</a:t>
            </a:r>
            <a:r>
              <a:rPr lang="en-US" sz="2400" dirty="0" smtClean="0"/>
              <a:t> 40</a:t>
            </a:r>
          </a:p>
          <a:p>
            <a:pPr algn="just"/>
            <a:r>
              <a:rPr lang="nn-NO" sz="2400" dirty="0" smtClean="0"/>
              <a:t>Komisi Pemberantasan Korupsi tidak berwenang mengeluarkan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penghentian</a:t>
            </a:r>
            <a:r>
              <a:rPr lang="en-US" sz="2400" dirty="0" smtClean="0"/>
              <a:t> </a:t>
            </a:r>
            <a:r>
              <a:rPr lang="en-US" sz="2400" dirty="0" err="1" smtClean="0"/>
              <a:t>penyidikan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perkara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Pasal</a:t>
            </a:r>
            <a:r>
              <a:rPr lang="en-US" sz="2400" dirty="0" smtClean="0"/>
              <a:t> 41</a:t>
            </a:r>
          </a:p>
          <a:p>
            <a:pPr algn="just"/>
            <a:r>
              <a:rPr lang="fi-FI" sz="2400" dirty="0" smtClean="0"/>
              <a:t>Komisi Pemberantasan Korupsi dapat melaksanakan kerja sama </a:t>
            </a:r>
            <a:r>
              <a:rPr lang="sv-SE" sz="2400" dirty="0" smtClean="0"/>
              <a:t>dalam penyelidikan, penyidikan, dan penuntutan tindak pidana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penegak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sv-SE" sz="2400" dirty="0" smtClean="0"/>
              <a:t>dengan peraturan perundang-undangan yang berlaku atau berdasarkan perjanjian internasional yang telah diakui oleh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Indonesia.</a:t>
            </a:r>
          </a:p>
          <a:p>
            <a:pPr algn="just"/>
            <a:r>
              <a:rPr lang="en-US" sz="2400" dirty="0" err="1" smtClean="0"/>
              <a:t>Pasal</a:t>
            </a:r>
            <a:r>
              <a:rPr lang="en-US" sz="2400" dirty="0" smtClean="0"/>
              <a:t> 42</a:t>
            </a:r>
          </a:p>
          <a:p>
            <a:pPr algn="just"/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Pemberantasan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</a:t>
            </a:r>
            <a:r>
              <a:rPr lang="en-US" sz="2400" dirty="0" err="1" smtClean="0"/>
              <a:t>berwenang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mengkoordinasikan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penyidikan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sv-SE" sz="2400" dirty="0" smtClean="0"/>
              <a:t>tunduk pada peradilan militer dan peradilan umum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Hak-Hak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tersangka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tindak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pidana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korupsi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50 </a:t>
            </a:r>
          </a:p>
          <a:p>
            <a:pPr algn="just"/>
            <a:r>
              <a:rPr lang="en-US" sz="2000" dirty="0" smtClean="0"/>
              <a:t>(1)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diajukan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penuntut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(2)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perkaranya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dimajukan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penuntut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(3)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diadili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51 </a:t>
            </a:r>
          </a:p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rnempersiapkan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pembelaan</a:t>
            </a:r>
            <a:r>
              <a:rPr lang="en-US" sz="2000" dirty="0" smtClean="0"/>
              <a:t>: </a:t>
            </a:r>
          </a:p>
          <a:p>
            <a:pPr algn="just"/>
            <a:r>
              <a:rPr lang="en-US" sz="2000" dirty="0" smtClean="0"/>
              <a:t>a.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diberitahukan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dimengerti</a:t>
            </a:r>
            <a:r>
              <a:rPr lang="en-US" sz="2000" dirty="0" smtClean="0"/>
              <a:t> </a:t>
            </a:r>
            <a:r>
              <a:rPr lang="en-US" sz="2000" dirty="0" err="1" smtClean="0"/>
              <a:t>olehnya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disangkakan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, </a:t>
            </a:r>
          </a:p>
          <a:p>
            <a:pPr algn="just"/>
            <a:r>
              <a:rPr lang="en-US" sz="2000" dirty="0" smtClean="0"/>
              <a:t>b.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diberitahukan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dimengerti</a:t>
            </a:r>
            <a:r>
              <a:rPr lang="en-US" sz="2000" dirty="0" smtClean="0"/>
              <a:t> </a:t>
            </a:r>
            <a:r>
              <a:rPr lang="en-US" sz="2000" dirty="0" err="1" smtClean="0"/>
              <a:t>olehnya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didakwakan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kepadanya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52 </a:t>
            </a:r>
          </a:p>
          <a:p>
            <a:pPr algn="just"/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,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hakim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53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,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juru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177.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tuli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sebagainiana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178.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54 </a:t>
            </a:r>
          </a:p>
          <a:p>
            <a:pPr algn="just"/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pembelaan</a:t>
            </a:r>
            <a:r>
              <a:rPr lang="en-US" dirty="0" smtClean="0"/>
              <a:t>,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tatacara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55 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54,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memiih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56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disangka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didakwa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lima </a:t>
            </a: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cuma-cuma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57 </a:t>
            </a:r>
          </a:p>
          <a:p>
            <a:pPr algn="just"/>
            <a:r>
              <a:rPr lang="en-US" sz="2000" dirty="0" smtClean="0"/>
              <a:t>(1)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penahanan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menghubungi</a:t>
            </a:r>
            <a:r>
              <a:rPr lang="en-US" sz="2000" dirty="0" smtClean="0"/>
              <a:t> </a:t>
            </a:r>
            <a:r>
              <a:rPr lang="en-US" sz="2000" dirty="0" err="1" smtClean="0"/>
              <a:t>penasihat</a:t>
            </a:r>
            <a:r>
              <a:rPr lang="en-US" sz="2000" dirty="0" smtClean="0"/>
              <a:t> </a:t>
            </a:r>
            <a:r>
              <a:rPr lang="en-US" sz="2000" dirty="0" err="1" smtClean="0"/>
              <a:t>hukumnya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undang-undang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(2)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berkebangsaan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penahanan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berbicara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perwakilan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menghadapi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perkaranya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58 </a:t>
            </a:r>
          </a:p>
          <a:p>
            <a:pPr algn="just"/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penahanan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meng</a:t>
            </a:r>
            <a:r>
              <a:rPr lang="en-US" sz="2000" dirty="0" smtClean="0"/>
              <a:t> </a:t>
            </a:r>
            <a:r>
              <a:rPr lang="en-US" sz="2000" dirty="0" err="1" smtClean="0"/>
              <a:t>hubungi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kunjungan</a:t>
            </a:r>
            <a:r>
              <a:rPr lang="en-US" sz="2000" dirty="0" smtClean="0"/>
              <a:t> </a:t>
            </a:r>
            <a:r>
              <a:rPr lang="en-US" sz="2000" dirty="0" err="1" smtClean="0"/>
              <a:t>dokter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59 </a:t>
            </a:r>
          </a:p>
          <a:p>
            <a:pPr algn="just"/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penahanan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diberitahukan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penahanan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pejabat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peradilan</a:t>
            </a:r>
            <a:r>
              <a:rPr lang="en-US" sz="2000" dirty="0" smtClean="0"/>
              <a:t>,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keluarganya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serumah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bantuannya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tersangka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terdakwa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jaminan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penangguhannya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60 </a:t>
            </a:r>
          </a:p>
          <a:p>
            <a:pPr algn="just"/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terdakwá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menghubungi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hubungán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penangguhan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61 </a:t>
            </a:r>
          </a:p>
          <a:p>
            <a:pPr algn="just"/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perantaraan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menghubungi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sanak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62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sanak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kali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menyurat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sanak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,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hakim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menyurat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disalahgunakan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ditilik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,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hakim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pengirimnya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dibubuhi</a:t>
            </a:r>
            <a:r>
              <a:rPr lang="en-US" dirty="0" smtClean="0"/>
              <a:t> cap yang </a:t>
            </a:r>
            <a:r>
              <a:rPr lang="en-US" dirty="0" err="1" smtClean="0"/>
              <a:t>berbunyi</a:t>
            </a:r>
            <a:r>
              <a:rPr lang="en-US" dirty="0" smtClean="0"/>
              <a:t> "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ditilik</a:t>
            </a:r>
            <a:r>
              <a:rPr lang="en-US" dirty="0" smtClean="0"/>
              <a:t>".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90600"/>
            <a:ext cx="876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63 </a:t>
            </a:r>
          </a:p>
          <a:p>
            <a:pPr algn="just"/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menghubungi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rohaniwan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64 </a:t>
            </a:r>
          </a:p>
          <a:p>
            <a:pPr algn="just"/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diadili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65 </a:t>
            </a:r>
          </a:p>
          <a:p>
            <a:pPr algn="just"/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66 </a:t>
            </a:r>
          </a:p>
          <a:p>
            <a:pPr algn="just"/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67 </a:t>
            </a:r>
          </a:p>
          <a:p>
            <a:pPr algn="just"/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banding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tepatnya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68 </a:t>
            </a:r>
          </a:p>
          <a:p>
            <a:pPr algn="just"/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95</a:t>
            </a:r>
            <a:r>
              <a:rPr lang="en-US" b="1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219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400" i="1" dirty="0" smtClean="0"/>
              <a:t> </a:t>
            </a:r>
            <a:r>
              <a:rPr lang="en-US" sz="2400" i="1" dirty="0" err="1" smtClean="0"/>
              <a:t>Korupsi</a:t>
            </a:r>
            <a:endParaRPr lang="en-US" sz="2400" i="1" dirty="0" smtClean="0"/>
          </a:p>
          <a:p>
            <a:pPr marL="342900" indent="-342900" algn="just"/>
            <a:r>
              <a:rPr lang="en-US" sz="2400" b="1" i="1" dirty="0" smtClean="0"/>
              <a:t>     </a:t>
            </a:r>
            <a:r>
              <a:rPr lang="en-US" sz="2000" b="1" i="1" dirty="0" err="1" smtClean="0"/>
              <a:t>Corruptio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atau</a:t>
            </a:r>
            <a:r>
              <a:rPr lang="en-US" sz="2000" b="1" i="1" dirty="0"/>
              <a:t> </a:t>
            </a:r>
            <a:r>
              <a:rPr lang="en-US" sz="2000" b="1" i="1" dirty="0" err="1"/>
              <a:t>Corruptus</a:t>
            </a:r>
            <a:r>
              <a:rPr lang="en-US" sz="2000" b="1" i="1" dirty="0"/>
              <a:t> (</a:t>
            </a:r>
            <a:r>
              <a:rPr lang="en-US" sz="2000" b="1" i="1" dirty="0" err="1"/>
              <a:t>latin</a:t>
            </a:r>
            <a:r>
              <a:rPr lang="en-US" sz="2000" b="1" i="1" dirty="0"/>
              <a:t>) </a:t>
            </a:r>
            <a:r>
              <a:rPr lang="en-US" sz="2000" b="1" i="1" dirty="0" err="1"/>
              <a:t>artinya</a:t>
            </a:r>
            <a:r>
              <a:rPr lang="en-US" sz="2000" b="1" i="1" dirty="0"/>
              <a:t> </a:t>
            </a:r>
            <a:r>
              <a:rPr lang="en-US" sz="2000" b="1" i="1" dirty="0" err="1"/>
              <a:t>suatu</a:t>
            </a:r>
            <a:r>
              <a:rPr lang="en-US" sz="2000" b="1" i="1" dirty="0"/>
              <a:t> </a:t>
            </a:r>
            <a:r>
              <a:rPr lang="en-US" sz="2000" b="1" i="1" dirty="0" err="1"/>
              <a:t>perbuatan</a:t>
            </a:r>
            <a:r>
              <a:rPr lang="en-US" sz="2000" b="1" i="1" dirty="0"/>
              <a:t> yang </a:t>
            </a:r>
            <a:r>
              <a:rPr lang="en-US" sz="2000" b="1" i="1" dirty="0" err="1"/>
              <a:t>busuk</a:t>
            </a:r>
            <a:r>
              <a:rPr lang="en-US" sz="2000" b="1" i="1" dirty="0"/>
              <a:t>, </a:t>
            </a:r>
            <a:r>
              <a:rPr lang="en-US" sz="2000" b="1" i="1" dirty="0" err="1"/>
              <a:t>buruk</a:t>
            </a:r>
            <a:r>
              <a:rPr lang="en-US" sz="2000" b="1" i="1" dirty="0"/>
              <a:t>, </a:t>
            </a:r>
            <a:r>
              <a:rPr lang="en-US" sz="2000" b="1" i="1" dirty="0" err="1"/>
              <a:t>bejat</a:t>
            </a:r>
            <a:r>
              <a:rPr lang="en-US" sz="2000" b="1" i="1" dirty="0"/>
              <a:t>, </a:t>
            </a:r>
            <a:r>
              <a:rPr lang="en-US" sz="2000" b="1" i="1" dirty="0" err="1"/>
              <a:t>tidak</a:t>
            </a:r>
            <a:r>
              <a:rPr lang="en-US" sz="2000" b="1" i="1" dirty="0"/>
              <a:t> </a:t>
            </a:r>
            <a:r>
              <a:rPr lang="en-US" sz="2000" b="1" i="1" dirty="0" err="1"/>
              <a:t>jujur</a:t>
            </a:r>
            <a:r>
              <a:rPr lang="en-US" sz="2000" b="1" i="1" dirty="0"/>
              <a:t>, </a:t>
            </a:r>
            <a:r>
              <a:rPr lang="en-US" sz="2000" b="1" i="1" dirty="0" err="1"/>
              <a:t>dapat</a:t>
            </a:r>
            <a:r>
              <a:rPr lang="en-US" sz="2000" b="1" i="1" dirty="0"/>
              <a:t> </a:t>
            </a:r>
            <a:r>
              <a:rPr lang="en-US" sz="2000" b="1" i="1" dirty="0" err="1"/>
              <a:t>disuap</a:t>
            </a:r>
            <a:r>
              <a:rPr lang="en-US" sz="2000" b="1" i="1" dirty="0"/>
              <a:t>, </a:t>
            </a:r>
            <a:r>
              <a:rPr lang="en-US" sz="2000" b="1" i="1" dirty="0" err="1"/>
              <a:t>tidak</a:t>
            </a:r>
            <a:r>
              <a:rPr lang="en-US" sz="2000" b="1" i="1" dirty="0"/>
              <a:t> </a:t>
            </a:r>
            <a:r>
              <a:rPr lang="en-US" sz="2000" b="1" i="1" dirty="0" err="1"/>
              <a:t>bermoral</a:t>
            </a:r>
            <a:r>
              <a:rPr lang="en-US" sz="2000" b="1" i="1" dirty="0"/>
              <a:t>, </a:t>
            </a:r>
            <a:r>
              <a:rPr lang="en-US" sz="2000" b="1" i="1" dirty="0" err="1"/>
              <a:t>menyimpang</a:t>
            </a:r>
            <a:r>
              <a:rPr lang="en-US" sz="2000" b="1" i="1" dirty="0"/>
              <a:t> </a:t>
            </a:r>
            <a:r>
              <a:rPr lang="en-US" sz="2000" b="1" i="1" dirty="0" err="1"/>
              <a:t>dari</a:t>
            </a:r>
            <a:r>
              <a:rPr lang="en-US" sz="2000" b="1" i="1" dirty="0"/>
              <a:t> </a:t>
            </a:r>
            <a:r>
              <a:rPr lang="en-US" sz="2000" b="1" i="1" dirty="0" err="1"/>
              <a:t>kesucian</a:t>
            </a:r>
            <a:r>
              <a:rPr lang="en-US" sz="2000" b="1" i="1" dirty="0"/>
              <a:t>, </a:t>
            </a:r>
            <a:r>
              <a:rPr lang="en-US" sz="2000" b="1" i="1" dirty="0" err="1"/>
              <a:t>kata-kata</a:t>
            </a:r>
            <a:r>
              <a:rPr lang="en-US" sz="2000" b="1" i="1" dirty="0"/>
              <a:t> </a:t>
            </a:r>
            <a:r>
              <a:rPr lang="en-US" sz="2000" b="1" i="1" dirty="0" err="1"/>
              <a:t>atau</a:t>
            </a:r>
            <a:r>
              <a:rPr lang="en-US" sz="2000" b="1" i="1" dirty="0"/>
              <a:t> </a:t>
            </a:r>
            <a:r>
              <a:rPr lang="en-US" sz="2000" b="1" i="1" dirty="0" err="1"/>
              <a:t>ucapan</a:t>
            </a:r>
            <a:r>
              <a:rPr lang="en-US" sz="2000" b="1" i="1" dirty="0"/>
              <a:t> yang </a:t>
            </a:r>
            <a:r>
              <a:rPr lang="en-US" sz="2000" b="1" i="1" dirty="0" err="1"/>
              <a:t>menghina</a:t>
            </a:r>
            <a:r>
              <a:rPr lang="en-US" sz="2000" b="1" i="1" dirty="0"/>
              <a:t> </a:t>
            </a:r>
            <a:r>
              <a:rPr lang="en-US" sz="2000" b="1" i="1" dirty="0" err="1"/>
              <a:t>atau</a:t>
            </a:r>
            <a:r>
              <a:rPr lang="en-US" sz="2000" b="1" i="1" dirty="0"/>
              <a:t> </a:t>
            </a:r>
            <a:r>
              <a:rPr lang="en-US" sz="2000" b="1" i="1" dirty="0" err="1" smtClean="0"/>
              <a:t>memfitnah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2004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 startAt="2"/>
            </a:pPr>
            <a:r>
              <a:rPr lang="en-US" sz="2400" b="1" i="1" dirty="0" err="1" smtClean="0"/>
              <a:t>Tindak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Pidana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Korupsi</a:t>
            </a:r>
            <a:r>
              <a:rPr lang="en-US" sz="2400" b="1" i="1" dirty="0" smtClean="0"/>
              <a:t>  </a:t>
            </a:r>
            <a:r>
              <a:rPr lang="en-US" sz="2400" b="1" i="1" dirty="0" err="1" smtClean="0"/>
              <a:t>Undang-Undang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Nomor</a:t>
            </a:r>
            <a:r>
              <a:rPr lang="en-US" sz="2400" b="1" i="1" dirty="0" smtClean="0"/>
              <a:t> 31 </a:t>
            </a:r>
            <a:r>
              <a:rPr lang="en-US" sz="2400" b="1" i="1" dirty="0" err="1" smtClean="0"/>
              <a:t>Tahun</a:t>
            </a:r>
            <a:r>
              <a:rPr lang="en-US" sz="2400" b="1" i="1" dirty="0" smtClean="0"/>
              <a:t> 1999</a:t>
            </a:r>
          </a:p>
          <a:p>
            <a:pPr marL="342900" indent="-342900"/>
            <a:endParaRPr lang="en-US" sz="2400" b="1" i="1" dirty="0" smtClean="0"/>
          </a:p>
          <a:p>
            <a:pPr algn="just"/>
            <a:r>
              <a:rPr lang="en-US" sz="2000" dirty="0" err="1" smtClean="0"/>
              <a:t>Pasal</a:t>
            </a:r>
            <a:r>
              <a:rPr lang="en-US" sz="2000" dirty="0" smtClean="0"/>
              <a:t> </a:t>
            </a:r>
            <a:r>
              <a:rPr lang="en-US" sz="2000" dirty="0"/>
              <a:t>1 </a:t>
            </a:r>
            <a:r>
              <a:rPr lang="en-US" sz="2000" dirty="0" err="1"/>
              <a:t>ayat</a:t>
            </a:r>
            <a:r>
              <a:rPr lang="en-US" sz="2000" dirty="0"/>
              <a:t> (1) sub a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“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merugikan</a:t>
            </a:r>
            <a:r>
              <a:rPr lang="en-US" sz="2000" dirty="0"/>
              <a:t>...” </a:t>
            </a:r>
            <a:r>
              <a:rPr lang="en-US" sz="2000" dirty="0" err="1"/>
              <a:t>kata</a:t>
            </a:r>
            <a:r>
              <a:rPr lang="en-US" sz="2000" dirty="0"/>
              <a:t> </a:t>
            </a:r>
            <a:r>
              <a:rPr lang="en-US" sz="2000" b="1" dirty="0"/>
              <a:t>“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langsung</a:t>
            </a:r>
            <a:r>
              <a:rPr lang="en-US" sz="2000" b="1" dirty="0"/>
              <a:t>” </a:t>
            </a:r>
            <a:r>
              <a:rPr lang="en-US" sz="2000" b="1" dirty="0" err="1"/>
              <a:t>sangat</a:t>
            </a:r>
            <a:r>
              <a:rPr lang="en-US" sz="2000" b="1" dirty="0"/>
              <a:t> </a:t>
            </a:r>
            <a:r>
              <a:rPr lang="en-US" sz="2000" b="1" dirty="0" err="1"/>
              <a:t>luas</a:t>
            </a:r>
            <a:r>
              <a:rPr lang="en-US" sz="2000" b="1" dirty="0"/>
              <a:t> </a:t>
            </a:r>
            <a:r>
              <a:rPr lang="en-US" sz="2000" b="1" dirty="0" err="1"/>
              <a:t>sekali</a:t>
            </a:r>
            <a:r>
              <a:rPr lang="en-US" sz="2000" b="1" dirty="0"/>
              <a:t> </a:t>
            </a:r>
            <a:r>
              <a:rPr lang="en-US" sz="2000" b="1" dirty="0" err="1"/>
              <a:t>akibat</a:t>
            </a:r>
            <a:r>
              <a:rPr lang="en-US" sz="2000" b="1" dirty="0"/>
              <a:t> </a:t>
            </a:r>
            <a:r>
              <a:rPr lang="en-US" sz="2000" b="1" dirty="0" err="1"/>
              <a:t>hukumnya</a:t>
            </a:r>
            <a:r>
              <a:rPr lang="en-US" sz="2000" b="1" dirty="0"/>
              <a:t> </a:t>
            </a:r>
            <a:r>
              <a:rPr lang="en-US" sz="2000" b="1" dirty="0" err="1"/>
              <a:t>dianut</a:t>
            </a:r>
            <a:r>
              <a:rPr lang="en-US" sz="2000" b="1" dirty="0"/>
              <a:t> </a:t>
            </a:r>
            <a:r>
              <a:rPr lang="en-US" sz="2000" b="1" dirty="0" err="1"/>
              <a:t>teori</a:t>
            </a:r>
            <a:r>
              <a:rPr lang="en-US" sz="2000" b="1" dirty="0"/>
              <a:t> von Bury </a:t>
            </a:r>
            <a:r>
              <a:rPr lang="en-US" sz="2000" b="1" dirty="0" err="1"/>
              <a:t>mengenai</a:t>
            </a:r>
            <a:r>
              <a:rPr lang="en-US" sz="2000" b="1" dirty="0"/>
              <a:t> </a:t>
            </a:r>
            <a:r>
              <a:rPr lang="en-US" sz="2000" b="1" dirty="0" err="1"/>
              <a:t>ajaran</a:t>
            </a:r>
            <a:r>
              <a:rPr lang="en-US" sz="2000" b="1" dirty="0"/>
              <a:t> </a:t>
            </a:r>
            <a:r>
              <a:rPr lang="en-US" sz="2000" b="1" dirty="0" err="1"/>
              <a:t>kausalitas</a:t>
            </a:r>
            <a:r>
              <a:rPr lang="en-US" sz="2000" b="1" dirty="0"/>
              <a:t> yang </a:t>
            </a:r>
            <a:r>
              <a:rPr lang="en-US" sz="2000" b="1" i="1" dirty="0" err="1"/>
              <a:t>conditio</a:t>
            </a:r>
            <a:r>
              <a:rPr lang="en-US" sz="2000" b="1" i="1" dirty="0"/>
              <a:t> sine qua non</a:t>
            </a:r>
          </a:p>
          <a:p>
            <a:pPr algn="just"/>
            <a:r>
              <a:rPr lang="en-US" sz="2000" dirty="0"/>
              <a:t>• </a:t>
            </a:r>
            <a:r>
              <a:rPr lang="en-US" sz="2000" dirty="0" err="1"/>
              <a:t>Pasal</a:t>
            </a:r>
            <a:r>
              <a:rPr lang="en-US" sz="2000" dirty="0"/>
              <a:t> 1 </a:t>
            </a:r>
            <a:r>
              <a:rPr lang="en-US" sz="2000" dirty="0" err="1"/>
              <a:t>ayat</a:t>
            </a:r>
            <a:r>
              <a:rPr lang="en-US" sz="2000" dirty="0"/>
              <a:t> (1) sub a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“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patut</a:t>
            </a:r>
            <a:r>
              <a:rPr lang="en-US" sz="2000" b="1" dirty="0"/>
              <a:t> </a:t>
            </a:r>
            <a:r>
              <a:rPr lang="en-US" sz="2000" b="1" dirty="0" err="1"/>
              <a:t>diketahui</a:t>
            </a:r>
            <a:r>
              <a:rPr lang="en-US" sz="2000" b="1" dirty="0"/>
              <a:t>...” </a:t>
            </a:r>
            <a:r>
              <a:rPr lang="en-US" sz="2000" b="1" dirty="0" err="1"/>
              <a:t>bermakna</a:t>
            </a:r>
            <a:r>
              <a:rPr lang="en-US" sz="2000" b="1" dirty="0"/>
              <a:t> culpa. </a:t>
            </a:r>
            <a:r>
              <a:rPr lang="en-US" sz="2000" b="1" dirty="0" err="1"/>
              <a:t>Kerugian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yang </a:t>
            </a:r>
            <a:r>
              <a:rPr lang="en-US" sz="2000" b="1" dirty="0" err="1"/>
              <a:t>timbul</a:t>
            </a:r>
            <a:r>
              <a:rPr lang="en-US" sz="2000" b="1" dirty="0"/>
              <a:t> </a:t>
            </a:r>
            <a:r>
              <a:rPr lang="en-US" sz="2000" b="1" dirty="0" err="1"/>
              <a:t>karena</a:t>
            </a:r>
            <a:r>
              <a:rPr lang="en-US" sz="2000" b="1" dirty="0"/>
              <a:t> </a:t>
            </a:r>
            <a:r>
              <a:rPr lang="en-US" sz="2000" b="1" dirty="0" err="1"/>
              <a:t>alpa</a:t>
            </a:r>
            <a:r>
              <a:rPr lang="en-US" sz="2000" b="1" dirty="0"/>
              <a:t> </a:t>
            </a:r>
          </a:p>
          <a:p>
            <a:pPr marL="342900" indent="-342900"/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err="1" smtClean="0"/>
              <a:t>Pengertian</a:t>
            </a:r>
            <a:r>
              <a:rPr lang="en-US" i="1" dirty="0" smtClean="0"/>
              <a:t> </a:t>
            </a:r>
            <a:r>
              <a:rPr lang="en-US" i="1" dirty="0" err="1" smtClean="0"/>
              <a:t>Korupsi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Penuntutan</a:t>
            </a:r>
            <a:endParaRPr lang="en-US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7912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137 </a:t>
            </a:r>
          </a:p>
          <a:p>
            <a:pPr algn="just"/>
            <a:r>
              <a:rPr lang="en-US" sz="2000" dirty="0" err="1" smtClean="0"/>
              <a:t>Penuntut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penuntutan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siapapun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didakwa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hukumnya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melimpahkan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mengadili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138 </a:t>
            </a:r>
          </a:p>
          <a:p>
            <a:pPr algn="just"/>
            <a:r>
              <a:rPr lang="en-US" sz="2000" dirty="0" smtClean="0"/>
              <a:t>(1) </a:t>
            </a:r>
            <a:r>
              <a:rPr lang="en-US" sz="2000" dirty="0" err="1" smtClean="0"/>
              <a:t>Penuntut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menelitinya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tujuh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memberitahukan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smtClean="0"/>
              <a:t>(2)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penyidikan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, </a:t>
            </a:r>
            <a:r>
              <a:rPr lang="en-US" sz="2000" dirty="0" err="1" smtClean="0"/>
              <a:t>penuntut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berkas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disertai</a:t>
            </a:r>
            <a:r>
              <a:rPr lang="en-US" sz="2000" dirty="0" smtClean="0"/>
              <a:t> </a:t>
            </a:r>
            <a:r>
              <a:rPr lang="en-US" sz="2000" dirty="0" err="1" smtClean="0"/>
              <a:t>petunjuk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dilengkapi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belas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berkas</a:t>
            </a:r>
            <a:r>
              <a:rPr lang="en-US" sz="2000" dirty="0" smtClean="0"/>
              <a:t>,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berkas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penuntut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b="1" dirty="0" err="1" smtClean="0"/>
              <a:t>Pasal</a:t>
            </a:r>
            <a:r>
              <a:rPr lang="en-US" sz="2000" b="1" dirty="0" smtClean="0"/>
              <a:t> 139 </a:t>
            </a:r>
          </a:p>
          <a:p>
            <a:pPr algn="just"/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penuntut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penyidik</a:t>
            </a:r>
            <a:r>
              <a:rPr lang="en-US" sz="2000" dirty="0" smtClean="0"/>
              <a:t>,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berkas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dilimpahkan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140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secepatnya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dakwaan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a.Dalam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menuangkan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ketetapan</a:t>
            </a:r>
            <a:r>
              <a:rPr lang="en-US" dirty="0" smtClean="0"/>
              <a:t>. </a:t>
            </a:r>
          </a:p>
          <a:p>
            <a:pPr algn="just"/>
            <a:r>
              <a:rPr lang="sv-SE" dirty="0" smtClean="0"/>
              <a:t>b.Isi surat ketetapan tersebut diberitahukan kepada tersangka dan bila ia ditahan, wajib segera dibebaskan. </a:t>
            </a:r>
          </a:p>
          <a:p>
            <a:pPr algn="just"/>
            <a:r>
              <a:rPr lang="en-US" dirty="0" err="1" smtClean="0"/>
              <a:t>c.Turunan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ketetapan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hakim. </a:t>
            </a:r>
          </a:p>
          <a:p>
            <a:pPr algn="just"/>
            <a:r>
              <a:rPr lang="en-US" dirty="0" smtClean="0"/>
              <a:t>d.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endParaRPr lang="en-US" dirty="0" smtClean="0"/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141 </a:t>
            </a:r>
          </a:p>
          <a:p>
            <a:pPr algn="just"/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dakwaan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 </a:t>
            </a:r>
          </a:p>
          <a:p>
            <a:pPr algn="just"/>
            <a:r>
              <a:rPr lang="en-US" dirty="0" smtClean="0"/>
              <a:t>a.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halangan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penggabungannya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b.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bersangkut-paut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lain; </a:t>
            </a:r>
          </a:p>
          <a:p>
            <a:pPr algn="just"/>
            <a:r>
              <a:rPr lang="en-US" dirty="0" smtClean="0"/>
              <a:t>c.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bersangkut-paut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90600"/>
            <a:ext cx="8915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142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141,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melimpahkan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agar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mengadii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dakwaan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dakwaan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: </a:t>
            </a:r>
          </a:p>
          <a:p>
            <a:pPr algn="just"/>
            <a:r>
              <a:rPr lang="en-US" dirty="0" err="1" smtClean="0"/>
              <a:t>a.nama</a:t>
            </a:r>
            <a:r>
              <a:rPr lang="en-US" dirty="0" smtClean="0"/>
              <a:t> </a:t>
            </a:r>
            <a:r>
              <a:rPr lang="en-US" dirty="0" err="1" smtClean="0"/>
              <a:t>Iengkap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kebangsaan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,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; </a:t>
            </a:r>
          </a:p>
          <a:p>
            <a:pPr algn="just"/>
            <a:r>
              <a:rPr lang="en-US" dirty="0" err="1" smtClean="0"/>
              <a:t>b.uraian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,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didakwakan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termpat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(3)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dakwaan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huruf</a:t>
            </a:r>
            <a:r>
              <a:rPr lang="en-US" dirty="0" smtClean="0"/>
              <a:t> b </a:t>
            </a:r>
            <a:r>
              <a:rPr lang="en-US" dirty="0" err="1" smtClean="0"/>
              <a:t>batal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(4)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pelimpahan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dakwaan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kuasanya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bersamaan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pelimpahan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Penuntutan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oleh</a:t>
            </a:r>
            <a:r>
              <a:rPr lang="en-US" sz="2800" b="1" i="1" dirty="0" smtClean="0"/>
              <a:t> KPK</a:t>
            </a:r>
            <a:endParaRPr lang="en-US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/>
              <a:t>Pasal</a:t>
            </a:r>
            <a:r>
              <a:rPr lang="en-US" sz="2200" dirty="0" smtClean="0"/>
              <a:t> 51</a:t>
            </a:r>
          </a:p>
          <a:p>
            <a:pPr algn="just"/>
            <a:r>
              <a:rPr lang="en-US" sz="2200" dirty="0" smtClean="0"/>
              <a:t>(1) </a:t>
            </a:r>
            <a:r>
              <a:rPr lang="en-US" sz="2200" dirty="0" err="1" smtClean="0"/>
              <a:t>Penuntut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Penuntut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Komisi</a:t>
            </a:r>
            <a:r>
              <a:rPr lang="en-US" sz="2200" dirty="0" smtClean="0"/>
              <a:t> </a:t>
            </a:r>
            <a:r>
              <a:rPr lang="en-US" sz="2200" dirty="0" err="1" smtClean="0"/>
              <a:t>Pemberantasan</a:t>
            </a:r>
            <a:r>
              <a:rPr lang="en-US" sz="2200" dirty="0" smtClean="0"/>
              <a:t> </a:t>
            </a:r>
            <a:r>
              <a:rPr lang="en-US" sz="2200" dirty="0" err="1" smtClean="0"/>
              <a:t>Korupsi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diangkat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diberhentikan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Komisi</a:t>
            </a:r>
            <a:r>
              <a:rPr lang="en-US" sz="2200" dirty="0" smtClean="0"/>
              <a:t> </a:t>
            </a:r>
            <a:r>
              <a:rPr lang="en-US" sz="2200" dirty="0" err="1" smtClean="0"/>
              <a:t>Pemberantasan</a:t>
            </a:r>
            <a:r>
              <a:rPr lang="en-US" sz="2200" dirty="0" smtClean="0"/>
              <a:t> </a:t>
            </a:r>
            <a:r>
              <a:rPr lang="en-US" sz="2200" dirty="0" err="1" smtClean="0"/>
              <a:t>Korupsi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smtClean="0"/>
              <a:t>(2) </a:t>
            </a:r>
            <a:r>
              <a:rPr lang="en-US" sz="2200" dirty="0" err="1" smtClean="0"/>
              <a:t>Penuntut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dimaksud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ayat</a:t>
            </a:r>
            <a:r>
              <a:rPr lang="en-US" sz="2200" dirty="0" smtClean="0"/>
              <a:t> (1) </a:t>
            </a:r>
            <a:r>
              <a:rPr lang="fi-FI" sz="2200" dirty="0" smtClean="0"/>
              <a:t>melaksanakan fungsi penuntutan tindak pidana korupsi. </a:t>
            </a:r>
          </a:p>
          <a:p>
            <a:pPr algn="just"/>
            <a:r>
              <a:rPr lang="en-US" sz="2200" dirty="0" smtClean="0"/>
              <a:t>(3) </a:t>
            </a:r>
            <a:r>
              <a:rPr lang="en-US" sz="2200" dirty="0" err="1" smtClean="0"/>
              <a:t>Penuntut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dimaksud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ayat</a:t>
            </a:r>
            <a:r>
              <a:rPr lang="en-US" sz="2200" dirty="0" smtClean="0"/>
              <a:t> (1)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Jaksa</a:t>
            </a:r>
            <a:r>
              <a:rPr lang="en-US" sz="2200" dirty="0" smtClean="0"/>
              <a:t> </a:t>
            </a:r>
            <a:r>
              <a:rPr lang="en-US" sz="2200" dirty="0" err="1" smtClean="0"/>
              <a:t>Penuntut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Pasal</a:t>
            </a:r>
            <a:r>
              <a:rPr lang="en-US" sz="2200" dirty="0" smtClean="0"/>
              <a:t> 52</a:t>
            </a:r>
          </a:p>
          <a:p>
            <a:pPr algn="just"/>
            <a:r>
              <a:rPr lang="en-US" sz="2200" dirty="0" smtClean="0"/>
              <a:t>(1) </a:t>
            </a:r>
            <a:r>
              <a:rPr lang="en-US" sz="2200" dirty="0" err="1" smtClean="0"/>
              <a:t>Penuntut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,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menerima</a:t>
            </a:r>
            <a:r>
              <a:rPr lang="en-US" sz="2200" dirty="0" smtClean="0"/>
              <a:t> </a:t>
            </a:r>
            <a:r>
              <a:rPr lang="en-US" sz="2200" dirty="0" err="1" smtClean="0"/>
              <a:t>berkas</a:t>
            </a:r>
            <a:r>
              <a:rPr lang="en-US" sz="2200" dirty="0" smtClean="0"/>
              <a:t> </a:t>
            </a:r>
            <a:r>
              <a:rPr lang="en-US" sz="2200" dirty="0" err="1" smtClean="0"/>
              <a:t>perkara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penyidik</a:t>
            </a:r>
            <a:r>
              <a:rPr lang="en-US" sz="2200" dirty="0" smtClean="0"/>
              <a:t>, paling </a:t>
            </a:r>
            <a:r>
              <a:rPr lang="en-US" sz="2200" dirty="0" err="1" smtClean="0"/>
              <a:t>lambat</a:t>
            </a:r>
            <a:r>
              <a:rPr lang="en-US" sz="2200" dirty="0" smtClean="0"/>
              <a:t> 14 (</a:t>
            </a:r>
            <a:r>
              <a:rPr lang="en-US" sz="2200" dirty="0" err="1" smtClean="0"/>
              <a:t>empat</a:t>
            </a:r>
            <a:r>
              <a:rPr lang="en-US" sz="2200" dirty="0" smtClean="0"/>
              <a:t> </a:t>
            </a:r>
            <a:r>
              <a:rPr lang="en-US" sz="2200" dirty="0" err="1" smtClean="0"/>
              <a:t>belas</a:t>
            </a:r>
            <a:r>
              <a:rPr lang="en-US" sz="2200" dirty="0" smtClean="0"/>
              <a:t>) </a:t>
            </a:r>
            <a:r>
              <a:rPr lang="en-US" sz="2200" dirty="0" err="1" smtClean="0"/>
              <a:t>hari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terhitung</a:t>
            </a:r>
            <a:r>
              <a:rPr lang="en-US" sz="2200" dirty="0" smtClean="0"/>
              <a:t> </a:t>
            </a:r>
            <a:r>
              <a:rPr lang="en-US" sz="2200" dirty="0" err="1" smtClean="0"/>
              <a:t>sejak</a:t>
            </a:r>
            <a:r>
              <a:rPr lang="en-US" sz="2200" dirty="0" smtClean="0"/>
              <a:t> </a:t>
            </a:r>
            <a:r>
              <a:rPr lang="en-US" sz="2200" dirty="0" err="1" smtClean="0"/>
              <a:t>tanggal</a:t>
            </a:r>
            <a:r>
              <a:rPr lang="en-US" sz="2200" dirty="0" smtClean="0"/>
              <a:t> </a:t>
            </a:r>
            <a:r>
              <a:rPr lang="en-US" sz="2200" dirty="0" err="1" smtClean="0"/>
              <a:t>diterimanya</a:t>
            </a:r>
            <a:r>
              <a:rPr lang="en-US" sz="2200" dirty="0" smtClean="0"/>
              <a:t> </a:t>
            </a:r>
            <a:r>
              <a:rPr lang="en-US" sz="2200" dirty="0" err="1" smtClean="0"/>
              <a:t>berkas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, </a:t>
            </a:r>
            <a:r>
              <a:rPr lang="en-US" sz="2200" dirty="0" err="1" smtClean="0"/>
              <a:t>wajib</a:t>
            </a:r>
            <a:r>
              <a:rPr lang="en-US" sz="2200" dirty="0" smtClean="0"/>
              <a:t> </a:t>
            </a:r>
            <a:r>
              <a:rPr lang="en-US" sz="2200" dirty="0" err="1" smtClean="0"/>
              <a:t>melimpahkan</a:t>
            </a:r>
            <a:r>
              <a:rPr lang="en-US" sz="2200" dirty="0" smtClean="0"/>
              <a:t> </a:t>
            </a:r>
            <a:r>
              <a:rPr lang="sv-SE" sz="2200" dirty="0" smtClean="0"/>
              <a:t>berkas perkara tersebut kepada Pengadilan Negeri.</a:t>
            </a:r>
          </a:p>
          <a:p>
            <a:pPr algn="just"/>
            <a:r>
              <a:rPr lang="pt-BR" sz="2200" dirty="0" smtClean="0"/>
              <a:t>(2) Dalam hal sebagaimana dimaksud pada ayat (1), Ketua </a:t>
            </a:r>
            <a:r>
              <a:rPr lang="en-US" sz="2200" dirty="0" err="1" smtClean="0"/>
              <a:t>Pengadilan</a:t>
            </a:r>
            <a:r>
              <a:rPr lang="en-US" sz="2200" dirty="0" smtClean="0"/>
              <a:t> </a:t>
            </a:r>
            <a:r>
              <a:rPr lang="en-US" sz="2200" dirty="0" err="1" smtClean="0"/>
              <a:t>Negeri</a:t>
            </a:r>
            <a:r>
              <a:rPr lang="en-US" sz="2200" dirty="0" smtClean="0"/>
              <a:t> </a:t>
            </a:r>
            <a:r>
              <a:rPr lang="en-US" sz="2200" dirty="0" err="1" smtClean="0"/>
              <a:t>wajib</a:t>
            </a:r>
            <a:r>
              <a:rPr lang="en-US" sz="2200" dirty="0" smtClean="0"/>
              <a:t> </a:t>
            </a:r>
            <a:r>
              <a:rPr lang="en-US" sz="2200" dirty="0" err="1" smtClean="0"/>
              <a:t>menerima</a:t>
            </a:r>
            <a:r>
              <a:rPr lang="en-US" sz="2200" dirty="0" smtClean="0"/>
              <a:t> </a:t>
            </a:r>
            <a:r>
              <a:rPr lang="en-US" sz="2200" dirty="0" err="1" smtClean="0"/>
              <a:t>pelimpahan</a:t>
            </a:r>
            <a:r>
              <a:rPr lang="en-US" sz="2200" dirty="0" smtClean="0"/>
              <a:t> </a:t>
            </a:r>
            <a:r>
              <a:rPr lang="en-US" sz="2200" dirty="0" err="1" smtClean="0"/>
              <a:t>berkas</a:t>
            </a:r>
            <a:r>
              <a:rPr lang="en-US" sz="2200" dirty="0" smtClean="0"/>
              <a:t> </a:t>
            </a:r>
            <a:r>
              <a:rPr lang="en-US" sz="2200" dirty="0" err="1" smtClean="0"/>
              <a:t>perkara</a:t>
            </a:r>
            <a:r>
              <a:rPr lang="en-US" sz="2200" dirty="0" smtClean="0"/>
              <a:t> </a:t>
            </a:r>
            <a:r>
              <a:rPr lang="fi-FI" sz="2200" dirty="0" smtClean="0"/>
              <a:t>dari Komisi Pemberantasan Korupsi untuk diperiksa dan diputus.</a:t>
            </a:r>
            <a:endParaRPr lang="en-US" sz="2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4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PEMERIKSAAN DI SIDANG PENGADILAN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71691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Panggilan</a:t>
            </a:r>
            <a:endParaRPr lang="en-US" dirty="0" smtClean="0"/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145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kediaman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kediaman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yang </a:t>
            </a:r>
            <a:r>
              <a:rPr lang="en-US" dirty="0" err="1" smtClean="0"/>
              <a:t>berdaerah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kediaman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(4)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orarig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(5)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kediaman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ditempelkan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mengadili</a:t>
            </a:r>
            <a:r>
              <a:rPr lang="en-US" dirty="0" smtClean="0"/>
              <a:t> </a:t>
            </a:r>
            <a:r>
              <a:rPr lang="en-US" dirty="0" err="1" smtClean="0"/>
              <a:t>perkaranya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Pasal</a:t>
            </a:r>
            <a:r>
              <a:rPr lang="en-US" b="1" dirty="0" smtClean="0"/>
              <a:t> 146 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,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jam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selambat-lambatnya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,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jam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selambat-Iambatnya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sidang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8077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Pasal</a:t>
            </a:r>
            <a:r>
              <a:rPr lang="en-US" sz="2000" dirty="0" smtClean="0"/>
              <a:t> 5 (</a:t>
            </a:r>
            <a:r>
              <a:rPr lang="en-US" sz="2000" dirty="0" err="1" smtClean="0"/>
              <a:t>undang</a:t>
            </a:r>
            <a:r>
              <a:rPr lang="en-US" sz="2000" dirty="0" smtClean="0"/>
              <a:t> </a:t>
            </a:r>
            <a:r>
              <a:rPr lang="en-US" sz="2000" dirty="0" err="1" smtClean="0"/>
              <a:t>Undang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46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2009)</a:t>
            </a:r>
          </a:p>
          <a:p>
            <a:pPr algn="just"/>
            <a:r>
              <a:rPr lang="fi-FI" sz="2000" dirty="0" smtClean="0"/>
              <a:t>Pengadilan Tindak Pidana Korupsi merupakan satu-satunya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memeriksa</a:t>
            </a:r>
            <a:r>
              <a:rPr lang="en-US" sz="2000" dirty="0" smtClean="0"/>
              <a:t>, </a:t>
            </a:r>
            <a:r>
              <a:rPr lang="en-US" sz="2000" dirty="0" err="1" smtClean="0"/>
              <a:t>mengadili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Pasal</a:t>
            </a:r>
            <a:r>
              <a:rPr lang="en-US" sz="2000" dirty="0" smtClean="0"/>
              <a:t> 6</a:t>
            </a:r>
          </a:p>
          <a:p>
            <a:pPr algn="just"/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Pasal</a:t>
            </a:r>
            <a:r>
              <a:rPr lang="en-US" sz="2000" dirty="0" smtClean="0"/>
              <a:t> 5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memeriksa</a:t>
            </a:r>
            <a:r>
              <a:rPr lang="en-US" sz="2000" dirty="0" smtClean="0"/>
              <a:t>, </a:t>
            </a:r>
            <a:r>
              <a:rPr lang="en-US" sz="2000" dirty="0" err="1" smtClean="0"/>
              <a:t>mengadili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:</a:t>
            </a:r>
          </a:p>
          <a:p>
            <a:pPr algn="just"/>
            <a:r>
              <a:rPr lang="en-US" sz="2000" dirty="0" smtClean="0"/>
              <a:t>a.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;</a:t>
            </a:r>
          </a:p>
          <a:p>
            <a:pPr algn="just"/>
            <a:r>
              <a:rPr lang="sv-SE" sz="2000" dirty="0" smtClean="0"/>
              <a:t>b. tindak pidana pencucian uang yang tindak pidana asalnya adalah tindak pidana korupsi; dan/atau</a:t>
            </a:r>
          </a:p>
          <a:p>
            <a:pPr algn="just"/>
            <a:r>
              <a:rPr lang="en-US" sz="2000" dirty="0" smtClean="0"/>
              <a:t>c.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tegas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undang-undang</a:t>
            </a:r>
            <a:r>
              <a:rPr lang="en-US" sz="2000" dirty="0" smtClean="0"/>
              <a:t> </a:t>
            </a:r>
            <a:r>
              <a:rPr lang="fi-FI" sz="2000" dirty="0" smtClean="0"/>
              <a:t>lain ditentukan sebagai tindak pidana korupsi.</a:t>
            </a:r>
          </a:p>
          <a:p>
            <a:pPr algn="just"/>
            <a:r>
              <a:rPr lang="en-US" sz="2000" dirty="0" err="1" smtClean="0"/>
              <a:t>Pasal</a:t>
            </a:r>
            <a:r>
              <a:rPr lang="en-US" sz="2000" dirty="0" smtClean="0"/>
              <a:t> 7</a:t>
            </a:r>
          </a:p>
          <a:p>
            <a:pPr algn="just"/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Jakarta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memeriksa</a:t>
            </a:r>
            <a:r>
              <a:rPr lang="en-US" sz="2000" dirty="0" smtClean="0"/>
              <a:t>, </a:t>
            </a:r>
            <a:r>
              <a:rPr lang="en-US" sz="2000" dirty="0" err="1" smtClean="0"/>
              <a:t>mengadili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Pasal</a:t>
            </a:r>
            <a:r>
              <a:rPr lang="en-US" sz="2000" dirty="0" smtClean="0"/>
              <a:t> 6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it-IT" sz="2000" dirty="0" smtClean="0"/>
              <a:t>Indonesia di luar wilayah negara Republik Indonesia.</a:t>
            </a:r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Hakim</a:t>
            </a:r>
          </a:p>
          <a:p>
            <a:pPr algn="just"/>
            <a:r>
              <a:rPr lang="en-US" sz="2000" dirty="0" err="1" smtClean="0"/>
              <a:t>Pasal</a:t>
            </a:r>
            <a:r>
              <a:rPr lang="en-US" sz="2000" dirty="0" smtClean="0"/>
              <a:t> 10</a:t>
            </a:r>
          </a:p>
          <a:p>
            <a:pPr algn="just"/>
            <a:r>
              <a:rPr lang="en-US" sz="2000" dirty="0" smtClean="0"/>
              <a:t>(1)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memeriksa</a:t>
            </a:r>
            <a:r>
              <a:rPr lang="en-US" sz="2000" dirty="0" smtClean="0"/>
              <a:t>, </a:t>
            </a:r>
            <a:r>
              <a:rPr lang="en-US" sz="2000" dirty="0" err="1" smtClean="0"/>
              <a:t>mengadili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,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Korupsi</a:t>
            </a:r>
            <a:r>
              <a:rPr lang="en-US" sz="2000" dirty="0" smtClean="0"/>
              <a:t>, 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Mahkamah</a:t>
            </a:r>
            <a:r>
              <a:rPr lang="en-US" sz="2000" dirty="0" smtClean="0"/>
              <a:t> </a:t>
            </a:r>
            <a:r>
              <a:rPr lang="en-US" sz="2000" dirty="0" err="1" smtClean="0"/>
              <a:t>Agung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endParaRPr lang="en-US" sz="2000" dirty="0" smtClean="0"/>
          </a:p>
          <a:p>
            <a:pPr algn="just"/>
            <a:r>
              <a:rPr lang="pl-PL" sz="2000" dirty="0" smtClean="0"/>
              <a:t>Hakim Karier dan Hakim </a:t>
            </a:r>
            <a:r>
              <a:rPr lang="pl-PL" sz="2000" i="1" dirty="0" smtClean="0"/>
              <a:t>ad hoc.</a:t>
            </a:r>
          </a:p>
          <a:p>
            <a:pPr algn="just"/>
            <a:r>
              <a:rPr lang="en-US" sz="2000" dirty="0" smtClean="0"/>
              <a:t>(2) Hakim </a:t>
            </a:r>
            <a:r>
              <a:rPr lang="en-US" sz="2000" dirty="0" err="1" smtClean="0"/>
              <a:t>Karier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ayat</a:t>
            </a:r>
            <a:r>
              <a:rPr lang="en-US" sz="2000" dirty="0" smtClean="0"/>
              <a:t> (1) </a:t>
            </a:r>
            <a:r>
              <a:rPr lang="fi-FI" sz="2000" dirty="0" smtClean="0"/>
              <a:t>ditetapkan berdasarkan keputusan Ketua Mahkamah </a:t>
            </a:r>
            <a:r>
              <a:rPr lang="en-US" sz="2000" dirty="0" err="1" smtClean="0"/>
              <a:t>Agung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((3) Hakim </a:t>
            </a:r>
            <a:r>
              <a:rPr lang="en-US" sz="2000" dirty="0" err="1" smtClean="0"/>
              <a:t>Karier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ayat</a:t>
            </a:r>
            <a:r>
              <a:rPr lang="en-US" sz="2000" dirty="0" smtClean="0"/>
              <a:t> (1)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menangani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sv-SE" sz="2000" dirty="0" smtClean="0"/>
              <a:t>korupsi dibebaskan dari tugasnya untuk memeriksa,</a:t>
            </a:r>
          </a:p>
          <a:p>
            <a:pPr algn="just"/>
            <a:r>
              <a:rPr lang="fi-FI" sz="2000" dirty="0" smtClean="0"/>
              <a:t>mengadili, dan memutus perkara lain.</a:t>
            </a:r>
          </a:p>
          <a:p>
            <a:pPr algn="just"/>
            <a:r>
              <a:rPr lang="en-US" sz="2000" dirty="0" smtClean="0"/>
              <a:t>(4) Hakim </a:t>
            </a:r>
            <a:r>
              <a:rPr lang="en-US" sz="2000" i="1" dirty="0" smtClean="0"/>
              <a:t>ad hoc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Pengadilan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Tindak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Pidana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Korupsi</a:t>
            </a:r>
            <a:r>
              <a:rPr lang="en-US" sz="2000" i="1" dirty="0" smtClean="0"/>
              <a:t>, </a:t>
            </a:r>
            <a:r>
              <a:rPr lang="en-US" sz="2000" dirty="0" err="1" smtClean="0"/>
              <a:t>pengadilan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Mahkamah</a:t>
            </a:r>
            <a:r>
              <a:rPr lang="en-US" sz="2000" dirty="0" smtClean="0"/>
              <a:t> </a:t>
            </a:r>
            <a:r>
              <a:rPr lang="en-US" sz="2000" dirty="0" err="1" smtClean="0"/>
              <a:t>Agung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ayat</a:t>
            </a:r>
            <a:r>
              <a:rPr lang="en-US" sz="2000" dirty="0" smtClean="0"/>
              <a:t> (1) </a:t>
            </a:r>
            <a:r>
              <a:rPr lang="en-US" sz="2000" dirty="0" err="1" smtClean="0"/>
              <a:t>diangkat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fi-FI" sz="2000" dirty="0" smtClean="0"/>
              <a:t>diberhentikan oleh Presiden atas usul Ketua Mahkamah </a:t>
            </a:r>
            <a:r>
              <a:rPr lang="en-US" sz="2000" dirty="0" err="1" smtClean="0"/>
              <a:t>Agung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(5) Hakim </a:t>
            </a:r>
            <a:r>
              <a:rPr lang="en-US" sz="2000" i="1" dirty="0" smtClean="0"/>
              <a:t>ad hoc </a:t>
            </a:r>
            <a:r>
              <a:rPr lang="en-US" sz="2000" i="1" dirty="0" err="1" smtClean="0"/>
              <a:t>sebagaimana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dimaksud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ayat</a:t>
            </a:r>
            <a:r>
              <a:rPr lang="en-US" sz="2000" i="1" dirty="0" smtClean="0"/>
              <a:t> (4) </a:t>
            </a:r>
            <a:r>
              <a:rPr lang="fi-FI" sz="2000" dirty="0" smtClean="0"/>
              <a:t>diangkat untuk masa jabatan selama 5 (lima) tahun dan dapat diangkat kembali untuk 1 (satu) kali masa jabatan.</a:t>
            </a:r>
            <a:endParaRPr 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68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25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26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hakim  </a:t>
            </a:r>
            <a:r>
              <a:rPr lang="en-US" dirty="0" err="1" smtClean="0"/>
              <a:t>berjumlah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orang</a:t>
            </a:r>
            <a:r>
              <a:rPr lang="en-US" dirty="0" smtClean="0"/>
              <a:t> hakim </a:t>
            </a:r>
            <a:r>
              <a:rPr lang="sv-SE" dirty="0" smtClean="0"/>
              <a:t>dan sebanyak-banyaknya 5 (lima) orang hakim, terdiri dari </a:t>
            </a:r>
            <a:r>
              <a:rPr lang="pl-PL" dirty="0" smtClean="0"/>
              <a:t>Hakim Karier dan Hakim </a:t>
            </a:r>
            <a:r>
              <a:rPr lang="pl-PL" i="1" dirty="0" smtClean="0"/>
              <a:t>ad hoc.</a:t>
            </a:r>
          </a:p>
          <a:p>
            <a:pPr algn="just"/>
            <a:r>
              <a:rPr lang="en-US" dirty="0" smtClean="0"/>
              <a:t>(2)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hakim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berjumlah</a:t>
            </a:r>
            <a:r>
              <a:rPr lang="en-US" dirty="0" smtClean="0"/>
              <a:t> 5 (lima) </a:t>
            </a:r>
            <a:r>
              <a:rPr lang="en-US" dirty="0" err="1" smtClean="0"/>
              <a:t>orang</a:t>
            </a:r>
            <a:r>
              <a:rPr lang="en-US" dirty="0" smtClean="0"/>
              <a:t> hakim,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hakim </a:t>
            </a:r>
            <a:r>
              <a:rPr lang="en-US" dirty="0" err="1" smtClean="0"/>
              <a:t>adalah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banding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hakim </a:t>
            </a:r>
            <a:r>
              <a:rPr lang="en-US" dirty="0" err="1" smtClean="0"/>
              <a:t>berjumlah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orang</a:t>
            </a:r>
            <a:r>
              <a:rPr lang="en-US" dirty="0" smtClean="0"/>
              <a:t> hakim,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hakim </a:t>
            </a:r>
            <a:r>
              <a:rPr lang="en-US" dirty="0" err="1" smtClean="0"/>
              <a:t>adalah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banding 1 (</a:t>
            </a:r>
            <a:r>
              <a:rPr lang="en-US" dirty="0" err="1" smtClean="0"/>
              <a:t>satu</a:t>
            </a:r>
            <a:r>
              <a:rPr lang="en-US" dirty="0" smtClean="0"/>
              <a:t>).</a:t>
            </a:r>
          </a:p>
          <a:p>
            <a:pPr algn="just"/>
            <a:r>
              <a:rPr lang="fi-FI" dirty="0" smtClean="0"/>
              <a:t>(3) Penentuan mengenai jumlah dan komposisi majelis hakim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sv-SE" dirty="0" smtClean="0"/>
              <a:t>ditetapkan oleh ketua pengadilan masing-masing atau</a:t>
            </a:r>
          </a:p>
          <a:p>
            <a:pPr algn="just"/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. </a:t>
            </a:r>
          </a:p>
          <a:p>
            <a:pPr algn="just"/>
            <a:r>
              <a:rPr lang="nl-NL" dirty="0" smtClean="0"/>
              <a:t>(4) Ketentuan mengenai kriteria dalam penentuan jumlah dan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hakim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s-ES" dirty="0" err="1" smtClean="0"/>
              <a:t>dimaksud</a:t>
            </a:r>
            <a:r>
              <a:rPr lang="es-ES" dirty="0" smtClean="0"/>
              <a:t> pada </a:t>
            </a:r>
            <a:r>
              <a:rPr lang="es-ES" dirty="0" err="1" smtClean="0"/>
              <a:t>ayat</a:t>
            </a:r>
            <a:r>
              <a:rPr lang="es-ES" dirty="0" smtClean="0"/>
              <a:t> (3) </a:t>
            </a:r>
            <a:r>
              <a:rPr lang="es-ES" dirty="0" err="1" smtClean="0"/>
              <a:t>diatur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Peraturan</a:t>
            </a:r>
            <a:r>
              <a:rPr lang="es-E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85800"/>
            <a:ext cx="8763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28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penyadapan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endParaRPr lang="en-US" dirty="0" smtClean="0"/>
          </a:p>
          <a:p>
            <a:pPr algn="jus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(2) Hakim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29</a:t>
            </a:r>
          </a:p>
          <a:p>
            <a:pPr algn="just"/>
            <a:r>
              <a:rPr lang="sv-SE" dirty="0" smtClean="0"/>
              <a:t>Perkara tindak pidana korupsi diperiksa, diadili, dan diputus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fi-FI" dirty="0" smtClean="0"/>
              <a:t>waktu paling lama 120 (seratus dua puluh) hari kerja terhitung </a:t>
            </a:r>
            <a:r>
              <a:rPr lang="sv-SE" dirty="0" smtClean="0"/>
              <a:t>sejak tanggal perkara dilimpahkan ke Pengadilan Tindak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30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banding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nl-NL" dirty="0" smtClean="0"/>
              <a:t>dan diputus dalam waktu paling lama 60 (enam puluh) hari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31</a:t>
            </a:r>
          </a:p>
          <a:p>
            <a:pPr algn="just"/>
            <a:r>
              <a:rPr lang="fi-FI" dirty="0" smtClean="0"/>
              <a:t>Pemeriksaan tingkat kasasi Tindak Pidana Korupsi diperiksa </a:t>
            </a:r>
            <a:r>
              <a:rPr lang="nl-NL" dirty="0" smtClean="0"/>
              <a:t>dan diputus dalam waktu paling lama 120 (seratus dua puluh)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32</a:t>
            </a:r>
          </a:p>
          <a:p>
            <a:pPr algn="just"/>
            <a:r>
              <a:rPr lang="fi-FI" dirty="0" smtClean="0"/>
              <a:t>Dalam hal putusan pengadilan dimintakan peninjauan kembali, pemeriksaan perkara tindak pidana korupsi diperiksa </a:t>
            </a:r>
            <a:r>
              <a:rPr lang="nl-NL" dirty="0" smtClean="0"/>
              <a:t>dan diputus dalam waktu paling lama 60 (enam puluh) hari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34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a.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Jakarta </a:t>
            </a:r>
            <a:r>
              <a:rPr lang="en-US" dirty="0" err="1" smtClean="0"/>
              <a:t>Pusat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30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diadili</a:t>
            </a:r>
            <a:r>
              <a:rPr lang="en-US" dirty="0" smtClean="0"/>
              <a:t> </a:t>
            </a:r>
            <a:r>
              <a:rPr lang="sv-SE" dirty="0" smtClean="0"/>
              <a:t>sampai perkara tindak pidana korupsi tersebut diputus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b.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diadili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sv-SE" dirty="0" smtClean="0"/>
              <a:t>perkara tindak pidana korupsi tersebut diputus sesuai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35</a:t>
            </a:r>
          </a:p>
          <a:p>
            <a:pPr algn="just"/>
            <a:r>
              <a:rPr lang="en-US" dirty="0" smtClean="0"/>
              <a:t>(1)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it-IT" dirty="0" smtClean="0"/>
              <a:t>pengadilan negeri di ibu kota provinsi.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i="1" dirty="0" smtClean="0"/>
              <a:t>Undang Undang No 20 Tahun 2001</a:t>
            </a:r>
          </a:p>
          <a:p>
            <a:pPr algn="just"/>
            <a:r>
              <a:rPr lang="sv-SE" sz="2400" i="1" dirty="0" smtClean="0"/>
              <a:t>Korupsi </a:t>
            </a:r>
            <a:r>
              <a:rPr lang="sv-SE" sz="2400" i="1" dirty="0"/>
              <a:t>dirumuskan ke dalam 7 bentuk/jenis tindak pidana </a:t>
            </a:r>
            <a:r>
              <a:rPr lang="sv-SE" sz="2000" dirty="0" smtClean="0"/>
              <a:t>Merugian </a:t>
            </a:r>
            <a:r>
              <a:rPr lang="sv-SE" sz="2000" dirty="0"/>
              <a:t>keuangan dan perekonomian negara;</a:t>
            </a:r>
          </a:p>
          <a:p>
            <a:r>
              <a:rPr lang="en-US" sz="2000" dirty="0" err="1"/>
              <a:t>Suap</a:t>
            </a:r>
            <a:r>
              <a:rPr lang="en-US" sz="2000" dirty="0"/>
              <a:t> </a:t>
            </a:r>
            <a:r>
              <a:rPr lang="en-US" sz="2000" dirty="0" err="1"/>
              <a:t>menyuap-gratifikasi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Penggelapan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jabatan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Pemalsuan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Pemerasan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Perbuatan</a:t>
            </a:r>
            <a:r>
              <a:rPr lang="en-US" sz="2000" dirty="0"/>
              <a:t> </a:t>
            </a:r>
            <a:r>
              <a:rPr lang="en-US" sz="2000" dirty="0" err="1"/>
              <a:t>curang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Benturan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pengadaan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7338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Pasal</a:t>
            </a:r>
            <a:r>
              <a:rPr lang="en-US" sz="2000" dirty="0" smtClean="0"/>
              <a:t> 1.2.3 Idem</a:t>
            </a:r>
          </a:p>
          <a:p>
            <a:pPr algn="just"/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memperkaya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Merugikan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Perekonomian</a:t>
            </a:r>
            <a:r>
              <a:rPr lang="en-US" sz="2000" dirty="0" smtClean="0"/>
              <a:t> Negara</a:t>
            </a:r>
          </a:p>
          <a:p>
            <a:pPr algn="just"/>
            <a:r>
              <a:rPr lang="en-US" sz="2000" dirty="0" err="1" smtClean="0"/>
              <a:t>Menyalahgunakan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Pasal</a:t>
            </a:r>
            <a:r>
              <a:rPr lang="en-US" sz="2000" dirty="0" smtClean="0"/>
              <a:t> 4</a:t>
            </a:r>
          </a:p>
          <a:p>
            <a:pPr algn="just"/>
            <a:r>
              <a:rPr lang="en-US" sz="2000" dirty="0" err="1"/>
              <a:t>Pengembalian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perekonomian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menghapuskan</a:t>
            </a:r>
            <a:r>
              <a:rPr lang="en-US" sz="2000" dirty="0"/>
              <a:t> </a:t>
            </a:r>
            <a:r>
              <a:rPr lang="en-US" sz="2000" dirty="0" err="1"/>
              <a:t>pidananya</a:t>
            </a:r>
            <a:r>
              <a:rPr lang="en-US" sz="2000" dirty="0"/>
              <a:t> (</a:t>
            </a:r>
            <a:r>
              <a:rPr lang="en-US" sz="2000" dirty="0" err="1"/>
              <a:t>Pasal</a:t>
            </a:r>
            <a:r>
              <a:rPr lang="en-US" sz="2000" dirty="0"/>
              <a:t> 2 </a:t>
            </a:r>
            <a:r>
              <a:rPr lang="en-US" sz="2000" dirty="0" err="1"/>
              <a:t>dan</a:t>
            </a:r>
            <a:r>
              <a:rPr lang="en-US" sz="2000" dirty="0"/>
              <a:t> 3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err="1" smtClean="0"/>
              <a:t>Terima</a:t>
            </a:r>
            <a:r>
              <a:rPr lang="en-US" sz="9600" dirty="0" smtClean="0"/>
              <a:t> </a:t>
            </a:r>
            <a:r>
              <a:rPr lang="en-US" sz="9600" dirty="0" err="1" smtClean="0"/>
              <a:t>Kasih</a:t>
            </a:r>
            <a:endParaRPr lang="en-US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pPr algn="just">
              <a:buNone/>
            </a:pPr>
            <a:r>
              <a:rPr lang="en-US" sz="2800" b="1" dirty="0" smtClean="0"/>
              <a:t>a</a:t>
            </a:r>
            <a:r>
              <a:rPr lang="en-US" sz="2800" b="1" dirty="0"/>
              <a:t>. MHF (</a:t>
            </a:r>
            <a:r>
              <a:rPr lang="en-US" sz="2800" b="1" dirty="0" err="1"/>
              <a:t>berlaku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nasional</a:t>
            </a:r>
            <a:r>
              <a:rPr lang="en-US" sz="2800" b="1" dirty="0"/>
              <a:t>)</a:t>
            </a:r>
          </a:p>
          <a:p>
            <a:pPr algn="just"/>
            <a:r>
              <a:rPr lang="en-US" sz="2800" dirty="0"/>
              <a:t>1.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sanksi</a:t>
            </a:r>
            <a:r>
              <a:rPr lang="en-US" sz="2800" dirty="0"/>
              <a:t> </a:t>
            </a:r>
            <a:r>
              <a:rPr lang="en-US" sz="2800" dirty="0" err="1"/>
              <a:t>pidana</a:t>
            </a:r>
            <a:r>
              <a:rPr lang="en-US" sz="2800" dirty="0"/>
              <a:t> (</a:t>
            </a:r>
            <a:r>
              <a:rPr lang="en-US" sz="2800" dirty="0" err="1"/>
              <a:t>Psl</a:t>
            </a:r>
            <a:r>
              <a:rPr lang="en-US" sz="2800" dirty="0"/>
              <a:t>. 63 KUHP) – </a:t>
            </a:r>
            <a:r>
              <a:rPr lang="en-US" sz="2800" b="1" dirty="0" err="1"/>
              <a:t>Pasal</a:t>
            </a:r>
            <a:r>
              <a:rPr lang="en-US" sz="2800" b="1" dirty="0"/>
              <a:t> 14</a:t>
            </a:r>
          </a:p>
          <a:p>
            <a:pPr algn="just"/>
            <a:r>
              <a:rPr lang="fi-FI" sz="2800" dirty="0"/>
              <a:t>2. tidak terdapat sanksi pidana</a:t>
            </a:r>
          </a:p>
          <a:p>
            <a:pPr algn="just"/>
            <a:r>
              <a:rPr lang="en-US" sz="2800" b="1" dirty="0" err="1"/>
              <a:t>Contoh</a:t>
            </a:r>
            <a:r>
              <a:rPr lang="en-US" sz="2800" b="1" dirty="0"/>
              <a:t>:</a:t>
            </a:r>
          </a:p>
          <a:p>
            <a:pPr algn="just"/>
            <a:r>
              <a:rPr lang="sv-SE" sz="2800" b="1" dirty="0"/>
              <a:t>Keputusan Presiden Republik Indonesia Nomor 80 Tahun 2003 tentang Pedoman Pelaksanaan Pengadaan Barang/Jasa Pemerintah.</a:t>
            </a:r>
          </a:p>
          <a:p>
            <a:pPr algn="just"/>
            <a:r>
              <a:rPr lang="en-US" sz="2800" b="1" dirty="0" err="1"/>
              <a:t>Keputusan</a:t>
            </a:r>
            <a:r>
              <a:rPr lang="en-US" sz="2800" b="1" dirty="0"/>
              <a:t> </a:t>
            </a:r>
            <a:r>
              <a:rPr lang="en-US" sz="2800" b="1" dirty="0" err="1"/>
              <a:t>Mendagri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Otonomi</a:t>
            </a:r>
            <a:r>
              <a:rPr lang="en-US" sz="2800" b="1" dirty="0"/>
              <a:t> Daerah No. 11 </a:t>
            </a:r>
            <a:r>
              <a:rPr lang="en-US" sz="2800" b="1" dirty="0" err="1"/>
              <a:t>Tahun</a:t>
            </a:r>
            <a:r>
              <a:rPr lang="en-US" sz="2800" b="1" dirty="0"/>
              <a:t> 2001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Pedoman</a:t>
            </a:r>
            <a:r>
              <a:rPr lang="en-US" sz="2800" b="1" dirty="0"/>
              <a:t> </a:t>
            </a:r>
            <a:r>
              <a:rPr lang="en-US" sz="2800" b="1" dirty="0" err="1"/>
              <a:t>Pengelolaan</a:t>
            </a:r>
            <a:r>
              <a:rPr lang="en-US" sz="2800" b="1" dirty="0"/>
              <a:t> </a:t>
            </a:r>
            <a:r>
              <a:rPr lang="en-US" sz="2800" b="1" dirty="0" err="1"/>
              <a:t>Barang</a:t>
            </a:r>
            <a:r>
              <a:rPr lang="en-US" sz="2800" b="1" dirty="0"/>
              <a:t> Daerah </a:t>
            </a:r>
            <a:r>
              <a:rPr lang="en-US" sz="2800" b="1" dirty="0" err="1"/>
              <a:t>diganti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Keputusan</a:t>
            </a:r>
            <a:r>
              <a:rPr lang="en-US" sz="2800" b="1" dirty="0"/>
              <a:t> </a:t>
            </a:r>
            <a:r>
              <a:rPr lang="en-US" sz="2800" b="1" dirty="0" err="1"/>
              <a:t>Mendagri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Otonomi</a:t>
            </a:r>
            <a:r>
              <a:rPr lang="en-US" sz="2800" b="1" dirty="0"/>
              <a:t> Daerah </a:t>
            </a:r>
            <a:r>
              <a:rPr lang="en-US" sz="2800" b="1" dirty="0" err="1"/>
              <a:t>Nomor</a:t>
            </a:r>
            <a:r>
              <a:rPr lang="en-US" sz="2800" b="1" dirty="0"/>
              <a:t> 152 </a:t>
            </a:r>
            <a:r>
              <a:rPr lang="en-US" sz="2800" b="1" dirty="0" err="1"/>
              <a:t>Tahun</a:t>
            </a:r>
            <a:r>
              <a:rPr lang="en-US" sz="2800" b="1" dirty="0"/>
              <a:t> </a:t>
            </a:r>
            <a:r>
              <a:rPr lang="en-US" b="1" dirty="0"/>
              <a:t>2004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Makna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Melawan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hukum</a:t>
            </a:r>
            <a:r>
              <a:rPr lang="en-US" sz="2800" i="1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/>
              <a:t>MHMyang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(MK </a:t>
            </a:r>
            <a:r>
              <a:rPr lang="en-US" b="1" dirty="0" err="1" smtClean="0"/>
              <a:t>Nomor</a:t>
            </a:r>
            <a:r>
              <a:rPr lang="en-US" b="1" dirty="0" smtClean="0"/>
              <a:t> 003/PUU-IV/2006)</a:t>
            </a:r>
          </a:p>
          <a:p>
            <a:pPr algn="just"/>
            <a:r>
              <a:rPr lang="en-US" b="1" u="sng" dirty="0" smtClean="0"/>
              <a:t>“Yang </a:t>
            </a:r>
            <a:r>
              <a:rPr lang="en-US" b="1" u="sng" dirty="0" err="1" smtClean="0"/>
              <a:t>dimaksud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dengan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secara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melawan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hukum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dalam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Pasal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mencakup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perbuatan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melawan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hukum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dalam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arti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formil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maupun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dalam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arti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materiil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yakni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meskipun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perbuatan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tersebut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tidak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diatur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dalam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peraturan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perundang-undangan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namun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apabila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perbuatan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tersebut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dianggap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tercela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karena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tidak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sesuai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dengan</a:t>
            </a:r>
            <a:r>
              <a:rPr lang="en-US" b="1" u="sng" dirty="0" smtClean="0"/>
              <a:t> rasa </a:t>
            </a:r>
            <a:r>
              <a:rPr lang="en-US" b="1" u="sng" dirty="0" err="1" smtClean="0"/>
              <a:t>keadilan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atau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norma-norma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kehidupan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sosial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dalam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masyarakat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maka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perbuatan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tersebut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dapat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dipidana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tidak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mempunyai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kekuatan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hukum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mengikat</a:t>
            </a:r>
            <a:r>
              <a:rPr lang="en-US" b="1" u="sng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b="1" dirty="0" err="1" smtClean="0"/>
              <a:t>Penjelasan</a:t>
            </a:r>
            <a:r>
              <a:rPr lang="es-ES" b="1" dirty="0" smtClean="0"/>
              <a:t> </a:t>
            </a:r>
            <a:r>
              <a:rPr lang="es-ES" b="1" dirty="0" err="1"/>
              <a:t>Pasal</a:t>
            </a:r>
            <a:r>
              <a:rPr lang="es-ES" b="1" dirty="0"/>
              <a:t> 1 </a:t>
            </a:r>
            <a:r>
              <a:rPr lang="es-ES" b="1" dirty="0" err="1"/>
              <a:t>ayat</a:t>
            </a:r>
            <a:r>
              <a:rPr lang="es-ES" b="1" dirty="0"/>
              <a:t> (1) sub a UU 3/1971</a:t>
            </a:r>
          </a:p>
          <a:p>
            <a:pPr algn="just"/>
            <a:r>
              <a:rPr lang="en-US" dirty="0"/>
              <a:t>“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memperkaya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18 </a:t>
            </a:r>
            <a:r>
              <a:rPr lang="en-US" dirty="0" err="1"/>
              <a:t>ayat</a:t>
            </a:r>
            <a:r>
              <a:rPr lang="en-US" dirty="0"/>
              <a:t> (2)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kekayaannya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seimbang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penghasilannya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penambah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dipergunakan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memperkuat</a:t>
            </a:r>
            <a:r>
              <a:rPr lang="en-US" b="1" dirty="0"/>
              <a:t> </a:t>
            </a:r>
            <a:r>
              <a:rPr lang="en-US" b="1" dirty="0" err="1"/>
              <a:t>keterangan</a:t>
            </a:r>
            <a:r>
              <a:rPr lang="en-US" b="1" dirty="0"/>
              <a:t> </a:t>
            </a:r>
            <a:r>
              <a:rPr lang="en-US" b="1" dirty="0" err="1"/>
              <a:t>saksi</a:t>
            </a:r>
            <a:r>
              <a:rPr lang="en-US" b="1" dirty="0"/>
              <a:t> lain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terdakwa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tindak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”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57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Perbuatan</a:t>
            </a:r>
            <a:r>
              <a:rPr lang="en-US" sz="2800" i="1" dirty="0" smtClean="0"/>
              <a:t> “</a:t>
            </a:r>
            <a:r>
              <a:rPr lang="en-US" sz="2800" i="1" dirty="0" err="1" smtClean="0"/>
              <a:t>memperkaya</a:t>
            </a:r>
            <a:r>
              <a:rPr lang="en-US" sz="2800" i="1" dirty="0" smtClean="0"/>
              <a:t>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/>
              <a:t>UU </a:t>
            </a:r>
            <a:r>
              <a:rPr lang="es-ES" b="1" dirty="0" err="1"/>
              <a:t>Nomor</a:t>
            </a:r>
            <a:r>
              <a:rPr lang="es-ES" b="1" dirty="0"/>
              <a:t> 3 </a:t>
            </a:r>
            <a:r>
              <a:rPr lang="es-ES" b="1" dirty="0" err="1"/>
              <a:t>tahun</a:t>
            </a:r>
            <a:r>
              <a:rPr lang="es-ES" b="1" dirty="0"/>
              <a:t> 1971 </a:t>
            </a:r>
            <a:r>
              <a:rPr lang="es-ES" b="1" dirty="0" err="1"/>
              <a:t>Pjls</a:t>
            </a:r>
            <a:r>
              <a:rPr lang="es-ES" b="1" dirty="0"/>
              <a:t> </a:t>
            </a:r>
            <a:r>
              <a:rPr lang="es-ES" b="1" dirty="0" err="1"/>
              <a:t>Pasal</a:t>
            </a:r>
            <a:r>
              <a:rPr lang="es-ES" b="1" dirty="0"/>
              <a:t> 1 </a:t>
            </a:r>
            <a:r>
              <a:rPr lang="es-ES" b="1" dirty="0" err="1"/>
              <a:t>ayat</a:t>
            </a:r>
            <a:r>
              <a:rPr lang="es-ES" b="1" dirty="0"/>
              <a:t> (1) sub b</a:t>
            </a:r>
          </a:p>
          <a:p>
            <a:pPr algn="just"/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"</a:t>
            </a:r>
            <a:r>
              <a:rPr lang="en-US" dirty="0" err="1"/>
              <a:t>menyalah-gunakan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" yang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peroleh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, yang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menyerupai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52 K.U.H.P. yang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pula </a:t>
            </a:r>
            <a:r>
              <a:rPr lang="en-US" dirty="0" err="1"/>
              <a:t>unsur</a:t>
            </a:r>
            <a:r>
              <a:rPr lang="en-US" dirty="0"/>
              <a:t> yang "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"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"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."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sub b.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rumusannya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"</a:t>
            </a:r>
            <a:r>
              <a:rPr lang="en-US" dirty="0" err="1"/>
              <a:t>menyalah-gunakan</a:t>
            </a:r>
            <a:r>
              <a:rPr lang="en-US" dirty="0"/>
              <a:t>"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52 K.U.H.P.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b="1" dirty="0"/>
              <a:t>“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tindak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.......... yang </a:t>
            </a:r>
            <a:r>
              <a:rPr lang="en-US" b="1" dirty="0" err="1"/>
              <a:t>ia</a:t>
            </a:r>
            <a:r>
              <a:rPr lang="en-US" b="1" dirty="0"/>
              <a:t> </a:t>
            </a:r>
            <a:r>
              <a:rPr lang="en-US" b="1" dirty="0" err="1"/>
              <a:t>peroleh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jabatannya</a:t>
            </a:r>
            <a:r>
              <a:rPr lang="en-US" b="1" dirty="0"/>
              <a:t>." 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57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Menyalahgunakan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kewenangan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399</TotalTime>
  <Words>6004</Words>
  <Application>Microsoft Office PowerPoint</Application>
  <PresentationFormat>On-screen Show (4:3)</PresentationFormat>
  <Paragraphs>366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Civic</vt:lpstr>
      <vt:lpstr>HUKUM ACARA PERADILAN TINDAK PIDANA KORUPSI</vt:lpstr>
      <vt:lpstr>PENDAHULUAN</vt:lpstr>
      <vt:lpstr>    Latar Belakang Aktor Korupsi</vt:lpstr>
      <vt:lpstr>Pengertian Korupsi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Peradilan Tipikor</vt:lpstr>
      <vt:lpstr>PowerPoint Presentation</vt:lpstr>
      <vt:lpstr>PowerPoint Presentation</vt:lpstr>
      <vt:lpstr>PowerPoint Presentation</vt:lpstr>
      <vt:lpstr>PowerPoint Presentation</vt:lpstr>
      <vt:lpstr>D. Penyidikan pada Tindak Pidana  Korupsi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MuRsiD BaRaN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PERADILAN TINDAK PIDANA KORUPSI</dc:title>
  <dc:creator>Admin</dc:creator>
  <cp:lastModifiedBy>ismail - [2010]</cp:lastModifiedBy>
  <cp:revision>39</cp:revision>
  <dcterms:created xsi:type="dcterms:W3CDTF">2012-09-14T14:14:22Z</dcterms:created>
  <dcterms:modified xsi:type="dcterms:W3CDTF">2012-09-18T08:29:45Z</dcterms:modified>
</cp:coreProperties>
</file>